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10287000" cx="18288000"/>
  <p:notesSz cx="6858000" cy="9144000"/>
  <p:embeddedFontLst>
    <p:embeddedFont>
      <p:font typeface="Abhaya Libre"/>
      <p:regular r:id="rId17"/>
      <p:bold r:id="rId18"/>
    </p:embeddedFont>
    <p:embeddedFont>
      <p:font typeface="Alatsi"/>
      <p:regular r:id="rId19"/>
    </p:embeddedFont>
    <p:embeddedFont>
      <p:font typeface="Open Sans"/>
      <p:bold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22" roundtripDataSignature="AMtx7mgoq2LtxlZq2rMtLAkZSotz9XSMV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bold.fntdata"/><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font" Target="fonts/OpenSans-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AbhayaLibre-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Alatsi-regular.fntdata"/><Relationship Id="rId6" Type="http://schemas.openxmlformats.org/officeDocument/2006/relationships/slide" Target="slides/slide1.xml"/><Relationship Id="rId18" Type="http://schemas.openxmlformats.org/officeDocument/2006/relationships/font" Target="fonts/AbhayaLibre-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18d5682c9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g318d5682c91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318d5682c91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g318d5682c91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318d5682c9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g318d5682c91_0_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9"/>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0"/>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0"/>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3"/>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3"/>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4"/>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14"/>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5"/>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15"/>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15"/>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15"/>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7"/>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7"/>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17"/>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8"/>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8"/>
          <p:cNvSpPr/>
          <p:nvPr>
            <p:ph idx="2" type="pic"/>
          </p:nvPr>
        </p:nvSpPr>
        <p:spPr>
          <a:xfrm>
            <a:off x="1792288" y="612775"/>
            <a:ext cx="5486400" cy="4114800"/>
          </a:xfrm>
          <a:prstGeom prst="rect">
            <a:avLst/>
          </a:prstGeom>
          <a:noFill/>
          <a:ln>
            <a:noFill/>
          </a:ln>
        </p:spPr>
      </p:sp>
      <p:sp>
        <p:nvSpPr>
          <p:cNvPr id="64" name="Google Shape;64;p18"/>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3EB"/>
        </a:solidFill>
      </p:bgPr>
    </p:bg>
    <p:spTree>
      <p:nvGrpSpPr>
        <p:cNvPr id="83" name="Shape 83"/>
        <p:cNvGrpSpPr/>
        <p:nvPr/>
      </p:nvGrpSpPr>
      <p:grpSpPr>
        <a:xfrm>
          <a:off x="0" y="0"/>
          <a:ext cx="0" cy="0"/>
          <a:chOff x="0" y="0"/>
          <a:chExt cx="0" cy="0"/>
        </a:xfrm>
      </p:grpSpPr>
      <p:grpSp>
        <p:nvGrpSpPr>
          <p:cNvPr id="84" name="Google Shape;84;p1"/>
          <p:cNvGrpSpPr/>
          <p:nvPr/>
        </p:nvGrpSpPr>
        <p:grpSpPr>
          <a:xfrm>
            <a:off x="-31071" y="-180826"/>
            <a:ext cx="4239084" cy="10467826"/>
            <a:chOff x="0" y="-241102"/>
            <a:chExt cx="5652112" cy="13957102"/>
          </a:xfrm>
        </p:grpSpPr>
        <p:grpSp>
          <p:nvGrpSpPr>
            <p:cNvPr id="85" name="Google Shape;85;p1"/>
            <p:cNvGrpSpPr/>
            <p:nvPr/>
          </p:nvGrpSpPr>
          <p:grpSpPr>
            <a:xfrm>
              <a:off x="2826056" y="-241102"/>
              <a:ext cx="2826056" cy="13957102"/>
              <a:chOff x="0" y="-47625"/>
              <a:chExt cx="558233" cy="2756958"/>
            </a:xfrm>
          </p:grpSpPr>
          <p:sp>
            <p:nvSpPr>
              <p:cNvPr id="86" name="Google Shape;86;p1"/>
              <p:cNvSpPr/>
              <p:nvPr/>
            </p:nvSpPr>
            <p:spPr>
              <a:xfrm>
                <a:off x="0" y="0"/>
                <a:ext cx="558233" cy="2709333"/>
              </a:xfrm>
              <a:custGeom>
                <a:rect b="b" l="l" r="r" t="t"/>
                <a:pathLst>
                  <a:path extrusionOk="0" h="2709333" w="558233">
                    <a:moveTo>
                      <a:pt x="0" y="0"/>
                    </a:moveTo>
                    <a:lnTo>
                      <a:pt x="558233" y="0"/>
                    </a:lnTo>
                    <a:lnTo>
                      <a:pt x="558233" y="2709333"/>
                    </a:lnTo>
                    <a:lnTo>
                      <a:pt x="0" y="2709333"/>
                    </a:lnTo>
                    <a:close/>
                  </a:path>
                </a:pathLst>
              </a:custGeom>
              <a:solidFill>
                <a:srgbClr val="E9E0D9"/>
              </a:solidFill>
              <a:ln>
                <a:noFill/>
              </a:ln>
            </p:spPr>
          </p:sp>
          <p:sp>
            <p:nvSpPr>
              <p:cNvPr id="87" name="Google Shape;87;p1"/>
              <p:cNvSpPr txBox="1"/>
              <p:nvPr/>
            </p:nvSpPr>
            <p:spPr>
              <a:xfrm>
                <a:off x="0" y="-47625"/>
                <a:ext cx="558233" cy="2756958"/>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88" name="Google Shape;88;p1"/>
            <p:cNvGrpSpPr/>
            <p:nvPr/>
          </p:nvGrpSpPr>
          <p:grpSpPr>
            <a:xfrm>
              <a:off x="1413028" y="-241102"/>
              <a:ext cx="2826056" cy="13957102"/>
              <a:chOff x="0" y="-47625"/>
              <a:chExt cx="558233" cy="2756958"/>
            </a:xfrm>
          </p:grpSpPr>
          <p:sp>
            <p:nvSpPr>
              <p:cNvPr id="89" name="Google Shape;89;p1"/>
              <p:cNvSpPr/>
              <p:nvPr/>
            </p:nvSpPr>
            <p:spPr>
              <a:xfrm>
                <a:off x="0" y="0"/>
                <a:ext cx="558233" cy="2709333"/>
              </a:xfrm>
              <a:custGeom>
                <a:rect b="b" l="l" r="r" t="t"/>
                <a:pathLst>
                  <a:path extrusionOk="0" h="2709333" w="558233">
                    <a:moveTo>
                      <a:pt x="0" y="0"/>
                    </a:moveTo>
                    <a:lnTo>
                      <a:pt x="558233" y="0"/>
                    </a:lnTo>
                    <a:lnTo>
                      <a:pt x="558233" y="2709333"/>
                    </a:lnTo>
                    <a:lnTo>
                      <a:pt x="0" y="2709333"/>
                    </a:lnTo>
                    <a:close/>
                  </a:path>
                </a:pathLst>
              </a:custGeom>
              <a:solidFill>
                <a:srgbClr val="9FC3D0"/>
              </a:solidFill>
              <a:ln>
                <a:noFill/>
              </a:ln>
            </p:spPr>
          </p:sp>
          <p:sp>
            <p:nvSpPr>
              <p:cNvPr id="90" name="Google Shape;90;p1"/>
              <p:cNvSpPr txBox="1"/>
              <p:nvPr/>
            </p:nvSpPr>
            <p:spPr>
              <a:xfrm>
                <a:off x="0" y="-47625"/>
                <a:ext cx="558233" cy="2756958"/>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91" name="Google Shape;91;p1"/>
            <p:cNvGrpSpPr/>
            <p:nvPr/>
          </p:nvGrpSpPr>
          <p:grpSpPr>
            <a:xfrm>
              <a:off x="0" y="-241102"/>
              <a:ext cx="2826056" cy="13957102"/>
              <a:chOff x="0" y="-47625"/>
              <a:chExt cx="558233" cy="2756958"/>
            </a:xfrm>
          </p:grpSpPr>
          <p:sp>
            <p:nvSpPr>
              <p:cNvPr id="92" name="Google Shape;92;p1"/>
              <p:cNvSpPr/>
              <p:nvPr/>
            </p:nvSpPr>
            <p:spPr>
              <a:xfrm>
                <a:off x="0" y="0"/>
                <a:ext cx="558233" cy="2709333"/>
              </a:xfrm>
              <a:custGeom>
                <a:rect b="b" l="l" r="r" t="t"/>
                <a:pathLst>
                  <a:path extrusionOk="0" h="2709333" w="558233">
                    <a:moveTo>
                      <a:pt x="0" y="0"/>
                    </a:moveTo>
                    <a:lnTo>
                      <a:pt x="558233" y="0"/>
                    </a:lnTo>
                    <a:lnTo>
                      <a:pt x="558233" y="2709333"/>
                    </a:lnTo>
                    <a:lnTo>
                      <a:pt x="0" y="2709333"/>
                    </a:lnTo>
                    <a:close/>
                  </a:path>
                </a:pathLst>
              </a:custGeom>
              <a:solidFill>
                <a:srgbClr val="E9C7C6"/>
              </a:solidFill>
              <a:ln>
                <a:noFill/>
              </a:ln>
            </p:spPr>
          </p:sp>
          <p:sp>
            <p:nvSpPr>
              <p:cNvPr id="93" name="Google Shape;93;p1"/>
              <p:cNvSpPr txBox="1"/>
              <p:nvPr/>
            </p:nvSpPr>
            <p:spPr>
              <a:xfrm>
                <a:off x="0" y="-47625"/>
                <a:ext cx="558233" cy="2756958"/>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sp>
        <p:nvSpPr>
          <p:cNvPr id="94" name="Google Shape;94;p1"/>
          <p:cNvSpPr txBox="1"/>
          <p:nvPr/>
        </p:nvSpPr>
        <p:spPr>
          <a:xfrm>
            <a:off x="4497699" y="1884553"/>
            <a:ext cx="11650670" cy="5143932"/>
          </a:xfrm>
          <a:prstGeom prst="rect">
            <a:avLst/>
          </a:prstGeom>
          <a:noFill/>
          <a:ln>
            <a:noFill/>
          </a:ln>
        </p:spPr>
        <p:txBody>
          <a:bodyPr anchorCtr="0" anchor="t" bIns="0" lIns="0" spcFirstLastPara="1" rIns="0" wrap="square" tIns="0">
            <a:spAutoFit/>
          </a:bodyPr>
          <a:lstStyle/>
          <a:p>
            <a:pPr indent="0" lvl="0" marL="0" marR="0" rtl="0" algn="ctr">
              <a:lnSpc>
                <a:spcPct val="97002"/>
              </a:lnSpc>
              <a:spcBef>
                <a:spcPts val="0"/>
              </a:spcBef>
              <a:spcAft>
                <a:spcPts val="0"/>
              </a:spcAft>
              <a:buNone/>
            </a:pPr>
            <a:r>
              <a:rPr b="0" i="0" lang="en-US" sz="13710" u="none" cap="none" strike="noStrike">
                <a:solidFill>
                  <a:srgbClr val="000000"/>
                </a:solidFill>
                <a:latin typeface="Alatsi"/>
                <a:ea typeface="Alatsi"/>
                <a:cs typeface="Alatsi"/>
                <a:sym typeface="Alatsi"/>
              </a:rPr>
              <a:t>PRODUCT PRICE COMPARISON BOT</a:t>
            </a:r>
            <a:endParaRPr/>
          </a:p>
        </p:txBody>
      </p:sp>
      <p:sp>
        <p:nvSpPr>
          <p:cNvPr id="95" name="Google Shape;95;p1"/>
          <p:cNvSpPr/>
          <p:nvPr/>
        </p:nvSpPr>
        <p:spPr>
          <a:xfrm>
            <a:off x="13987750" y="-638718"/>
            <a:ext cx="7315200" cy="2477783"/>
          </a:xfrm>
          <a:custGeom>
            <a:rect b="b" l="l" r="r" t="t"/>
            <a:pathLst>
              <a:path extrusionOk="0" h="2477783" w="7315200">
                <a:moveTo>
                  <a:pt x="0" y="0"/>
                </a:moveTo>
                <a:lnTo>
                  <a:pt x="7315200" y="0"/>
                </a:lnTo>
                <a:lnTo>
                  <a:pt x="7315200" y="2477783"/>
                </a:lnTo>
                <a:lnTo>
                  <a:pt x="0" y="2477783"/>
                </a:lnTo>
                <a:lnTo>
                  <a:pt x="0" y="0"/>
                </a:lnTo>
                <a:close/>
              </a:path>
            </a:pathLst>
          </a:custGeom>
          <a:blipFill rotWithShape="1">
            <a:blip r:embed="rId3">
              <a:alphaModFix/>
            </a:blip>
            <a:stretch>
              <a:fillRect b="0" l="0" r="0" t="0"/>
            </a:stretch>
          </a:blipFill>
          <a:ln>
            <a:noFill/>
          </a:ln>
        </p:spPr>
      </p:sp>
      <p:sp>
        <p:nvSpPr>
          <p:cNvPr id="96" name="Google Shape;96;p1"/>
          <p:cNvSpPr txBox="1"/>
          <p:nvPr/>
        </p:nvSpPr>
        <p:spPr>
          <a:xfrm>
            <a:off x="4497699" y="7332469"/>
            <a:ext cx="12625348" cy="978279"/>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5735" u="none" cap="none" strike="noStrike">
                <a:solidFill>
                  <a:srgbClr val="000000"/>
                </a:solidFill>
                <a:latin typeface="Alatsi"/>
                <a:ea typeface="Alatsi"/>
                <a:cs typeface="Alatsi"/>
                <a:sym typeface="Alatsi"/>
              </a:rPr>
              <a:t>Presented By : Manikandan S</a:t>
            </a:r>
            <a:endParaRPr/>
          </a:p>
        </p:txBody>
      </p:sp>
      <p:sp>
        <p:nvSpPr>
          <p:cNvPr id="97" name="Google Shape;97;p1"/>
          <p:cNvSpPr/>
          <p:nvPr/>
        </p:nvSpPr>
        <p:spPr>
          <a:xfrm>
            <a:off x="12321664" y="9048108"/>
            <a:ext cx="7315200" cy="2477783"/>
          </a:xfrm>
          <a:custGeom>
            <a:rect b="b" l="l" r="r" t="t"/>
            <a:pathLst>
              <a:path extrusionOk="0" h="2477783" w="7315200">
                <a:moveTo>
                  <a:pt x="0" y="0"/>
                </a:moveTo>
                <a:lnTo>
                  <a:pt x="7315200" y="0"/>
                </a:lnTo>
                <a:lnTo>
                  <a:pt x="7315200" y="2477784"/>
                </a:lnTo>
                <a:lnTo>
                  <a:pt x="0" y="2477784"/>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3EB"/>
        </a:solidFill>
      </p:bgPr>
    </p:bg>
    <p:spTree>
      <p:nvGrpSpPr>
        <p:cNvPr id="245" name="Shape 245"/>
        <p:cNvGrpSpPr/>
        <p:nvPr/>
      </p:nvGrpSpPr>
      <p:grpSpPr>
        <a:xfrm>
          <a:off x="0" y="0"/>
          <a:ext cx="0" cy="0"/>
          <a:chOff x="0" y="0"/>
          <a:chExt cx="0" cy="0"/>
        </a:xfrm>
      </p:grpSpPr>
      <p:sp>
        <p:nvSpPr>
          <p:cNvPr id="246" name="Google Shape;246;p7"/>
          <p:cNvSpPr txBox="1"/>
          <p:nvPr/>
        </p:nvSpPr>
        <p:spPr>
          <a:xfrm>
            <a:off x="1028700" y="866775"/>
            <a:ext cx="16230600" cy="1450976"/>
          </a:xfrm>
          <a:prstGeom prst="rect">
            <a:avLst/>
          </a:prstGeom>
          <a:noFill/>
          <a:ln>
            <a:noFill/>
          </a:ln>
        </p:spPr>
        <p:txBody>
          <a:bodyPr anchorCtr="0" anchor="t" bIns="0" lIns="0" spcFirstLastPara="1" rIns="0" wrap="square" tIns="0">
            <a:spAutoFit/>
          </a:bodyPr>
          <a:lstStyle/>
          <a:p>
            <a:pPr indent="0" lvl="0" marL="0" marR="0" rtl="0" algn="ctr">
              <a:lnSpc>
                <a:spcPct val="140004"/>
              </a:lnSpc>
              <a:spcBef>
                <a:spcPts val="0"/>
              </a:spcBef>
              <a:spcAft>
                <a:spcPts val="0"/>
              </a:spcAft>
              <a:buNone/>
            </a:pPr>
            <a:r>
              <a:rPr b="0" i="0" lang="en-US" sz="8499" u="none" cap="none" strike="noStrike">
                <a:solidFill>
                  <a:srgbClr val="000000"/>
                </a:solidFill>
                <a:latin typeface="Alatsi"/>
                <a:ea typeface="Alatsi"/>
                <a:cs typeface="Alatsi"/>
                <a:sym typeface="Alatsi"/>
              </a:rPr>
              <a:t>CONCLUSION</a:t>
            </a:r>
            <a:endParaRPr/>
          </a:p>
        </p:txBody>
      </p:sp>
      <p:grpSp>
        <p:nvGrpSpPr>
          <p:cNvPr id="247" name="Google Shape;247;p7"/>
          <p:cNvGrpSpPr/>
          <p:nvPr/>
        </p:nvGrpSpPr>
        <p:grpSpPr>
          <a:xfrm>
            <a:off x="627362" y="-144661"/>
            <a:ext cx="937061" cy="10431661"/>
            <a:chOff x="0" y="-38100"/>
            <a:chExt cx="246798" cy="2747433"/>
          </a:xfrm>
        </p:grpSpPr>
        <p:sp>
          <p:nvSpPr>
            <p:cNvPr id="248" name="Google Shape;248;p7"/>
            <p:cNvSpPr/>
            <p:nvPr/>
          </p:nvSpPr>
          <p:spPr>
            <a:xfrm>
              <a:off x="0" y="0"/>
              <a:ext cx="246798" cy="2709333"/>
            </a:xfrm>
            <a:custGeom>
              <a:rect b="b" l="l" r="r" t="t"/>
              <a:pathLst>
                <a:path extrusionOk="0" h="2709333" w="246798">
                  <a:moveTo>
                    <a:pt x="0" y="0"/>
                  </a:moveTo>
                  <a:lnTo>
                    <a:pt x="246798" y="0"/>
                  </a:lnTo>
                  <a:lnTo>
                    <a:pt x="246798" y="2709333"/>
                  </a:lnTo>
                  <a:lnTo>
                    <a:pt x="0" y="2709333"/>
                  </a:lnTo>
                  <a:close/>
                </a:path>
              </a:pathLst>
            </a:custGeom>
            <a:solidFill>
              <a:srgbClr val="F6F3EB"/>
            </a:solidFill>
            <a:ln>
              <a:noFill/>
            </a:ln>
          </p:spPr>
        </p:sp>
        <p:sp>
          <p:nvSpPr>
            <p:cNvPr id="249" name="Google Shape;249;p7"/>
            <p:cNvSpPr txBox="1"/>
            <p:nvPr/>
          </p:nvSpPr>
          <p:spPr>
            <a:xfrm>
              <a:off x="0" y="-38100"/>
              <a:ext cx="246798" cy="274743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50" name="Google Shape;250;p7"/>
          <p:cNvSpPr txBox="1"/>
          <p:nvPr/>
        </p:nvSpPr>
        <p:spPr>
          <a:xfrm rot="-5400000">
            <a:off x="-2373736" y="4911090"/>
            <a:ext cx="6882108" cy="464820"/>
          </a:xfrm>
          <a:prstGeom prst="rect">
            <a:avLst/>
          </a:prstGeom>
          <a:noFill/>
          <a:ln>
            <a:noFill/>
          </a:ln>
        </p:spPr>
        <p:txBody>
          <a:bodyPr anchorCtr="0" anchor="t" bIns="0" lIns="0" spcFirstLastPara="1" rIns="0" wrap="square" tIns="0">
            <a:spAutoFit/>
          </a:bodyPr>
          <a:lstStyle/>
          <a:p>
            <a:pPr indent="0" lvl="0" marL="0" marR="0" rtl="0" algn="ctr">
              <a:lnSpc>
                <a:spcPct val="139962"/>
              </a:lnSpc>
              <a:spcBef>
                <a:spcPts val="0"/>
              </a:spcBef>
              <a:spcAft>
                <a:spcPts val="0"/>
              </a:spcAft>
              <a:buNone/>
            </a:pPr>
            <a:r>
              <a:rPr b="0" i="0" lang="en-US" sz="2700" u="none" cap="none" strike="noStrike">
                <a:solidFill>
                  <a:srgbClr val="000000"/>
                </a:solidFill>
                <a:latin typeface="Alatsi"/>
                <a:ea typeface="Alatsi"/>
                <a:cs typeface="Alatsi"/>
                <a:sym typeface="Alatsi"/>
              </a:rPr>
              <a:t>REC</a:t>
            </a:r>
            <a:endParaRPr/>
          </a:p>
        </p:txBody>
      </p:sp>
      <p:cxnSp>
        <p:nvCxnSpPr>
          <p:cNvPr id="251" name="Google Shape;251;p7"/>
          <p:cNvCxnSpPr/>
          <p:nvPr/>
        </p:nvCxnSpPr>
        <p:spPr>
          <a:xfrm rot="10800000">
            <a:off x="1085850" y="7289441"/>
            <a:ext cx="5403" cy="2997456"/>
          </a:xfrm>
          <a:prstGeom prst="straightConnector1">
            <a:avLst/>
          </a:prstGeom>
          <a:noFill/>
          <a:ln cap="flat" cmpd="sng" w="114300">
            <a:solidFill>
              <a:srgbClr val="9FC3D0"/>
            </a:solidFill>
            <a:prstDash val="solid"/>
            <a:round/>
            <a:headEnd len="sm" w="sm" type="none"/>
            <a:tailEnd len="sm" w="sm" type="none"/>
          </a:ln>
        </p:spPr>
      </p:cxnSp>
      <p:cxnSp>
        <p:nvCxnSpPr>
          <p:cNvPr id="252" name="Google Shape;252;p7"/>
          <p:cNvCxnSpPr/>
          <p:nvPr/>
        </p:nvCxnSpPr>
        <p:spPr>
          <a:xfrm rot="10800000">
            <a:off x="1090490" y="-104525"/>
            <a:ext cx="5403" cy="2997456"/>
          </a:xfrm>
          <a:prstGeom prst="straightConnector1">
            <a:avLst/>
          </a:prstGeom>
          <a:noFill/>
          <a:ln cap="flat" cmpd="sng" w="114300">
            <a:solidFill>
              <a:srgbClr val="9FC3D0"/>
            </a:solidFill>
            <a:prstDash val="solid"/>
            <a:round/>
            <a:headEnd len="sm" w="sm" type="none"/>
            <a:tailEnd len="sm" w="sm" type="none"/>
          </a:ln>
        </p:spPr>
      </p:cxnSp>
      <p:grpSp>
        <p:nvGrpSpPr>
          <p:cNvPr id="253" name="Google Shape;253;p7"/>
          <p:cNvGrpSpPr/>
          <p:nvPr/>
        </p:nvGrpSpPr>
        <p:grpSpPr>
          <a:xfrm>
            <a:off x="15859155" y="-98041"/>
            <a:ext cx="1562626" cy="1771266"/>
            <a:chOff x="0" y="-130721"/>
            <a:chExt cx="2083500" cy="2361688"/>
          </a:xfrm>
        </p:grpSpPr>
        <p:grpSp>
          <p:nvGrpSpPr>
            <p:cNvPr id="254" name="Google Shape;254;p7"/>
            <p:cNvGrpSpPr/>
            <p:nvPr/>
          </p:nvGrpSpPr>
          <p:grpSpPr>
            <a:xfrm>
              <a:off x="75599" y="-130721"/>
              <a:ext cx="1932284" cy="2361688"/>
              <a:chOff x="0" y="-47625"/>
              <a:chExt cx="703982" cy="860425"/>
            </a:xfrm>
          </p:grpSpPr>
          <p:sp>
            <p:nvSpPr>
              <p:cNvPr id="255" name="Google Shape;255;p7"/>
              <p:cNvSpPr/>
              <p:nvPr/>
            </p:nvSpPr>
            <p:spPr>
              <a:xfrm>
                <a:off x="0" y="0"/>
                <a:ext cx="703982" cy="812800"/>
              </a:xfrm>
              <a:custGeom>
                <a:rect b="b" l="l" r="r" t="t"/>
                <a:pathLst>
                  <a:path extrusionOk="0"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7"/>
              <p:cNvSpPr txBox="1"/>
              <p:nvPr/>
            </p:nvSpPr>
            <p:spPr>
              <a:xfrm>
                <a:off x="0" y="-47625"/>
                <a:ext cx="703982" cy="7334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57" name="Google Shape;257;p7"/>
            <p:cNvSpPr txBox="1"/>
            <p:nvPr/>
          </p:nvSpPr>
          <p:spPr>
            <a:xfrm>
              <a:off x="0" y="437582"/>
              <a:ext cx="2083500" cy="11442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US" sz="5575">
                  <a:latin typeface="Open Sans"/>
                  <a:ea typeface="Open Sans"/>
                  <a:cs typeface="Open Sans"/>
                  <a:sym typeface="Open Sans"/>
                </a:rPr>
                <a:t>10</a:t>
              </a:r>
              <a:endParaRPr/>
            </a:p>
          </p:txBody>
        </p:sp>
      </p:grpSp>
      <p:sp>
        <p:nvSpPr>
          <p:cNvPr id="258" name="Google Shape;258;p7"/>
          <p:cNvSpPr/>
          <p:nvPr/>
        </p:nvSpPr>
        <p:spPr>
          <a:xfrm>
            <a:off x="9697545" y="8788169"/>
            <a:ext cx="7315200" cy="2477783"/>
          </a:xfrm>
          <a:custGeom>
            <a:rect b="b" l="l" r="r" t="t"/>
            <a:pathLst>
              <a:path extrusionOk="0" h="2477783" w="7315200">
                <a:moveTo>
                  <a:pt x="0" y="0"/>
                </a:moveTo>
                <a:lnTo>
                  <a:pt x="7315200" y="0"/>
                </a:lnTo>
                <a:lnTo>
                  <a:pt x="7315200" y="2477784"/>
                </a:lnTo>
                <a:lnTo>
                  <a:pt x="0" y="2477784"/>
                </a:lnTo>
                <a:lnTo>
                  <a:pt x="0" y="0"/>
                </a:lnTo>
                <a:close/>
              </a:path>
            </a:pathLst>
          </a:custGeom>
          <a:blipFill rotWithShape="1">
            <a:blip r:embed="rId3">
              <a:alphaModFix/>
            </a:blip>
            <a:stretch>
              <a:fillRect b="0" l="0" r="0" t="0"/>
            </a:stretch>
          </a:blipFill>
          <a:ln>
            <a:noFill/>
          </a:ln>
        </p:spPr>
      </p:sp>
      <p:sp>
        <p:nvSpPr>
          <p:cNvPr id="259" name="Google Shape;259;p7"/>
          <p:cNvSpPr/>
          <p:nvPr/>
        </p:nvSpPr>
        <p:spPr>
          <a:xfrm>
            <a:off x="1564423" y="-1641171"/>
            <a:ext cx="7315200" cy="2477783"/>
          </a:xfrm>
          <a:custGeom>
            <a:rect b="b" l="l" r="r" t="t"/>
            <a:pathLst>
              <a:path extrusionOk="0" h="2477783" w="7315200">
                <a:moveTo>
                  <a:pt x="0" y="0"/>
                </a:moveTo>
                <a:lnTo>
                  <a:pt x="7315200" y="0"/>
                </a:lnTo>
                <a:lnTo>
                  <a:pt x="7315200" y="2477784"/>
                </a:lnTo>
                <a:lnTo>
                  <a:pt x="0" y="2477784"/>
                </a:lnTo>
                <a:lnTo>
                  <a:pt x="0" y="0"/>
                </a:lnTo>
                <a:close/>
              </a:path>
            </a:pathLst>
          </a:custGeom>
          <a:blipFill rotWithShape="1">
            <a:blip r:embed="rId3">
              <a:alphaModFix/>
            </a:blip>
            <a:stretch>
              <a:fillRect b="0" l="0" r="0" t="0"/>
            </a:stretch>
          </a:blipFill>
          <a:ln>
            <a:noFill/>
          </a:ln>
        </p:spPr>
      </p:sp>
      <p:sp>
        <p:nvSpPr>
          <p:cNvPr id="260" name="Google Shape;260;p7"/>
          <p:cNvSpPr txBox="1"/>
          <p:nvPr/>
        </p:nvSpPr>
        <p:spPr>
          <a:xfrm>
            <a:off x="1335757" y="2972796"/>
            <a:ext cx="16545551" cy="4640581"/>
          </a:xfrm>
          <a:prstGeom prst="rect">
            <a:avLst/>
          </a:prstGeom>
          <a:noFill/>
          <a:ln>
            <a:noFill/>
          </a:ln>
        </p:spPr>
        <p:txBody>
          <a:bodyPr anchorCtr="0" anchor="t" bIns="0" lIns="0" spcFirstLastPara="1" rIns="0" wrap="square" tIns="0">
            <a:spAutoFit/>
          </a:bodyPr>
          <a:lstStyle/>
          <a:p>
            <a:pPr indent="0" lvl="0" marL="0" marR="0" rtl="0" algn="ctr">
              <a:lnSpc>
                <a:spcPct val="140012"/>
              </a:lnSpc>
              <a:spcBef>
                <a:spcPts val="0"/>
              </a:spcBef>
              <a:spcAft>
                <a:spcPts val="0"/>
              </a:spcAft>
              <a:buNone/>
            </a:pPr>
            <a:r>
              <a:rPr b="0" i="0" lang="en-US" sz="3299" u="none" cap="none" strike="noStrike">
                <a:solidFill>
                  <a:srgbClr val="000000"/>
                </a:solidFill>
                <a:latin typeface="Abhaya Libre"/>
                <a:ea typeface="Abhaya Libre"/>
                <a:cs typeface="Abhaya Libre"/>
                <a:sym typeface="Abhaya Libre"/>
              </a:rPr>
              <a:t>The Product Comparison Bot effectively addresses the challenge of manually comparing products across multiple e-commerce platforms by automating data collection and comparison. Using UiPath, the bot streamlines the process, saving time and reducing the chance of human error. With its ability to retrieve and organize key product information like prices and ratings, this solution empowers users to make faster, more informed purchasing decisions. The project demonstrates the benefits of robotic process automation in simplifying repetitive tasks and can be expanded to include additional websites or features, making it a valuable tool for consumers seeking the best deals online.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3EB"/>
        </a:solidFill>
      </p:bgPr>
    </p:bg>
    <p:spTree>
      <p:nvGrpSpPr>
        <p:cNvPr id="264" name="Shape 264"/>
        <p:cNvGrpSpPr/>
        <p:nvPr/>
      </p:nvGrpSpPr>
      <p:grpSpPr>
        <a:xfrm>
          <a:off x="0" y="0"/>
          <a:ext cx="0" cy="0"/>
          <a:chOff x="0" y="0"/>
          <a:chExt cx="0" cy="0"/>
        </a:xfrm>
      </p:grpSpPr>
      <p:sp>
        <p:nvSpPr>
          <p:cNvPr id="265" name="Google Shape;265;p8"/>
          <p:cNvSpPr txBox="1"/>
          <p:nvPr/>
        </p:nvSpPr>
        <p:spPr>
          <a:xfrm>
            <a:off x="4554977" y="3748035"/>
            <a:ext cx="11627497" cy="251470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14695" u="none" cap="none" strike="noStrike">
                <a:solidFill>
                  <a:srgbClr val="000000"/>
                </a:solidFill>
                <a:latin typeface="Alatsi"/>
                <a:ea typeface="Alatsi"/>
                <a:cs typeface="Alatsi"/>
                <a:sym typeface="Alatsi"/>
              </a:rPr>
              <a:t>THANK YOU</a:t>
            </a:r>
            <a:endParaRPr/>
          </a:p>
        </p:txBody>
      </p:sp>
      <p:sp>
        <p:nvSpPr>
          <p:cNvPr id="266" name="Google Shape;266;p8"/>
          <p:cNvSpPr txBox="1"/>
          <p:nvPr/>
        </p:nvSpPr>
        <p:spPr>
          <a:xfrm>
            <a:off x="5033857" y="6762653"/>
            <a:ext cx="10669737" cy="703169"/>
          </a:xfrm>
          <a:prstGeom prst="rect">
            <a:avLst/>
          </a:prstGeom>
          <a:noFill/>
          <a:ln>
            <a:noFill/>
          </a:ln>
        </p:spPr>
        <p:txBody>
          <a:bodyPr anchorCtr="0" anchor="t" bIns="0" lIns="0" spcFirstLastPara="1" rIns="0" wrap="square" tIns="0">
            <a:spAutoFit/>
          </a:bodyPr>
          <a:lstStyle/>
          <a:p>
            <a:pPr indent="0" lvl="0" marL="0" marR="0" rtl="0" algn="ctr">
              <a:lnSpc>
                <a:spcPct val="140014"/>
              </a:lnSpc>
              <a:spcBef>
                <a:spcPts val="0"/>
              </a:spcBef>
              <a:spcAft>
                <a:spcPts val="0"/>
              </a:spcAft>
              <a:buNone/>
            </a:pPr>
            <a:r>
              <a:rPr b="0" i="0" lang="en-US" sz="4116" u="none" cap="none" strike="noStrike">
                <a:solidFill>
                  <a:srgbClr val="000000"/>
                </a:solidFill>
                <a:latin typeface="Alatsi"/>
                <a:ea typeface="Alatsi"/>
                <a:cs typeface="Alatsi"/>
                <a:sym typeface="Alatsi"/>
              </a:rPr>
              <a:t>Presented By : Manikandan S</a:t>
            </a:r>
            <a:endParaRPr/>
          </a:p>
        </p:txBody>
      </p:sp>
      <p:grpSp>
        <p:nvGrpSpPr>
          <p:cNvPr id="267" name="Google Shape;267;p8"/>
          <p:cNvGrpSpPr/>
          <p:nvPr/>
        </p:nvGrpSpPr>
        <p:grpSpPr>
          <a:xfrm>
            <a:off x="-31071" y="-180826"/>
            <a:ext cx="4239084" cy="10467826"/>
            <a:chOff x="0" y="-241102"/>
            <a:chExt cx="5652112" cy="13957102"/>
          </a:xfrm>
        </p:grpSpPr>
        <p:grpSp>
          <p:nvGrpSpPr>
            <p:cNvPr id="268" name="Google Shape;268;p8"/>
            <p:cNvGrpSpPr/>
            <p:nvPr/>
          </p:nvGrpSpPr>
          <p:grpSpPr>
            <a:xfrm>
              <a:off x="2826056" y="-241102"/>
              <a:ext cx="2826056" cy="13957102"/>
              <a:chOff x="0" y="-47625"/>
              <a:chExt cx="558233" cy="2756958"/>
            </a:xfrm>
          </p:grpSpPr>
          <p:sp>
            <p:nvSpPr>
              <p:cNvPr id="269" name="Google Shape;269;p8"/>
              <p:cNvSpPr/>
              <p:nvPr/>
            </p:nvSpPr>
            <p:spPr>
              <a:xfrm>
                <a:off x="0" y="0"/>
                <a:ext cx="558233" cy="2709333"/>
              </a:xfrm>
              <a:custGeom>
                <a:rect b="b" l="l" r="r" t="t"/>
                <a:pathLst>
                  <a:path extrusionOk="0" h="2709333" w="558233">
                    <a:moveTo>
                      <a:pt x="0" y="0"/>
                    </a:moveTo>
                    <a:lnTo>
                      <a:pt x="558233" y="0"/>
                    </a:lnTo>
                    <a:lnTo>
                      <a:pt x="558233" y="2709333"/>
                    </a:lnTo>
                    <a:lnTo>
                      <a:pt x="0" y="2709333"/>
                    </a:lnTo>
                    <a:close/>
                  </a:path>
                </a:pathLst>
              </a:custGeom>
              <a:solidFill>
                <a:srgbClr val="E9E0D9"/>
              </a:solidFill>
              <a:ln>
                <a:noFill/>
              </a:ln>
            </p:spPr>
          </p:sp>
          <p:sp>
            <p:nvSpPr>
              <p:cNvPr id="270" name="Google Shape;270;p8"/>
              <p:cNvSpPr txBox="1"/>
              <p:nvPr/>
            </p:nvSpPr>
            <p:spPr>
              <a:xfrm>
                <a:off x="0" y="-47625"/>
                <a:ext cx="558233" cy="2756958"/>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71" name="Google Shape;271;p8"/>
            <p:cNvGrpSpPr/>
            <p:nvPr/>
          </p:nvGrpSpPr>
          <p:grpSpPr>
            <a:xfrm>
              <a:off x="1413028" y="-241102"/>
              <a:ext cx="2826056" cy="13957102"/>
              <a:chOff x="0" y="-47625"/>
              <a:chExt cx="558233" cy="2756958"/>
            </a:xfrm>
          </p:grpSpPr>
          <p:sp>
            <p:nvSpPr>
              <p:cNvPr id="272" name="Google Shape;272;p8"/>
              <p:cNvSpPr/>
              <p:nvPr/>
            </p:nvSpPr>
            <p:spPr>
              <a:xfrm>
                <a:off x="0" y="0"/>
                <a:ext cx="558233" cy="2709333"/>
              </a:xfrm>
              <a:custGeom>
                <a:rect b="b" l="l" r="r" t="t"/>
                <a:pathLst>
                  <a:path extrusionOk="0" h="2709333" w="558233">
                    <a:moveTo>
                      <a:pt x="0" y="0"/>
                    </a:moveTo>
                    <a:lnTo>
                      <a:pt x="558233" y="0"/>
                    </a:lnTo>
                    <a:lnTo>
                      <a:pt x="558233" y="2709333"/>
                    </a:lnTo>
                    <a:lnTo>
                      <a:pt x="0" y="2709333"/>
                    </a:lnTo>
                    <a:close/>
                  </a:path>
                </a:pathLst>
              </a:custGeom>
              <a:solidFill>
                <a:srgbClr val="9FC3D0"/>
              </a:solidFill>
              <a:ln>
                <a:noFill/>
              </a:ln>
            </p:spPr>
          </p:sp>
          <p:sp>
            <p:nvSpPr>
              <p:cNvPr id="273" name="Google Shape;273;p8"/>
              <p:cNvSpPr txBox="1"/>
              <p:nvPr/>
            </p:nvSpPr>
            <p:spPr>
              <a:xfrm>
                <a:off x="0" y="-47625"/>
                <a:ext cx="558233" cy="2756958"/>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74" name="Google Shape;274;p8"/>
            <p:cNvGrpSpPr/>
            <p:nvPr/>
          </p:nvGrpSpPr>
          <p:grpSpPr>
            <a:xfrm>
              <a:off x="0" y="-241102"/>
              <a:ext cx="2826056" cy="13957102"/>
              <a:chOff x="0" y="-47625"/>
              <a:chExt cx="558233" cy="2756958"/>
            </a:xfrm>
          </p:grpSpPr>
          <p:sp>
            <p:nvSpPr>
              <p:cNvPr id="275" name="Google Shape;275;p8"/>
              <p:cNvSpPr/>
              <p:nvPr/>
            </p:nvSpPr>
            <p:spPr>
              <a:xfrm>
                <a:off x="0" y="0"/>
                <a:ext cx="558233" cy="2709333"/>
              </a:xfrm>
              <a:custGeom>
                <a:rect b="b" l="l" r="r" t="t"/>
                <a:pathLst>
                  <a:path extrusionOk="0" h="2709333" w="558233">
                    <a:moveTo>
                      <a:pt x="0" y="0"/>
                    </a:moveTo>
                    <a:lnTo>
                      <a:pt x="558233" y="0"/>
                    </a:lnTo>
                    <a:lnTo>
                      <a:pt x="558233" y="2709333"/>
                    </a:lnTo>
                    <a:lnTo>
                      <a:pt x="0" y="2709333"/>
                    </a:lnTo>
                    <a:close/>
                  </a:path>
                </a:pathLst>
              </a:custGeom>
              <a:solidFill>
                <a:srgbClr val="E9C7C6"/>
              </a:solidFill>
              <a:ln>
                <a:noFill/>
              </a:ln>
            </p:spPr>
          </p:sp>
          <p:sp>
            <p:nvSpPr>
              <p:cNvPr id="276" name="Google Shape;276;p8"/>
              <p:cNvSpPr txBox="1"/>
              <p:nvPr/>
            </p:nvSpPr>
            <p:spPr>
              <a:xfrm>
                <a:off x="0" y="-47625"/>
                <a:ext cx="558233" cy="2756958"/>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sp>
        <p:nvSpPr>
          <p:cNvPr id="277" name="Google Shape;277;p8"/>
          <p:cNvSpPr/>
          <p:nvPr/>
        </p:nvSpPr>
        <p:spPr>
          <a:xfrm>
            <a:off x="12412831" y="8026211"/>
            <a:ext cx="7315200" cy="2477783"/>
          </a:xfrm>
          <a:custGeom>
            <a:rect b="b" l="l" r="r" t="t"/>
            <a:pathLst>
              <a:path extrusionOk="0" h="2477783" w="7315200">
                <a:moveTo>
                  <a:pt x="0" y="0"/>
                </a:moveTo>
                <a:lnTo>
                  <a:pt x="7315200" y="0"/>
                </a:lnTo>
                <a:lnTo>
                  <a:pt x="7315200" y="2477783"/>
                </a:lnTo>
                <a:lnTo>
                  <a:pt x="0" y="2477783"/>
                </a:lnTo>
                <a:lnTo>
                  <a:pt x="0" y="0"/>
                </a:lnTo>
                <a:close/>
              </a:path>
            </a:pathLst>
          </a:custGeom>
          <a:blipFill rotWithShape="1">
            <a:blip r:embed="rId3">
              <a:alphaModFix/>
            </a:blip>
            <a:stretch>
              <a:fillRect b="0" l="0" r="0" t="0"/>
            </a:stretch>
          </a:blipFill>
          <a:ln>
            <a:noFill/>
          </a:ln>
        </p:spPr>
      </p:sp>
      <p:sp>
        <p:nvSpPr>
          <p:cNvPr id="278" name="Google Shape;278;p8"/>
          <p:cNvSpPr/>
          <p:nvPr/>
        </p:nvSpPr>
        <p:spPr>
          <a:xfrm>
            <a:off x="11413653" y="-573693"/>
            <a:ext cx="7315200" cy="2477783"/>
          </a:xfrm>
          <a:custGeom>
            <a:rect b="b" l="l" r="r" t="t"/>
            <a:pathLst>
              <a:path extrusionOk="0" h="2477783" w="7315200">
                <a:moveTo>
                  <a:pt x="0" y="0"/>
                </a:moveTo>
                <a:lnTo>
                  <a:pt x="7315200" y="0"/>
                </a:lnTo>
                <a:lnTo>
                  <a:pt x="7315200" y="2477784"/>
                </a:lnTo>
                <a:lnTo>
                  <a:pt x="0" y="2477784"/>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3EB"/>
        </a:solidFill>
      </p:bgPr>
    </p:bg>
    <p:spTree>
      <p:nvGrpSpPr>
        <p:cNvPr id="101" name="Shape 101"/>
        <p:cNvGrpSpPr/>
        <p:nvPr/>
      </p:nvGrpSpPr>
      <p:grpSpPr>
        <a:xfrm>
          <a:off x="0" y="0"/>
          <a:ext cx="0" cy="0"/>
          <a:chOff x="0" y="0"/>
          <a:chExt cx="0" cy="0"/>
        </a:xfrm>
      </p:grpSpPr>
      <p:sp>
        <p:nvSpPr>
          <p:cNvPr id="102" name="Google Shape;102;p2"/>
          <p:cNvSpPr txBox="1"/>
          <p:nvPr/>
        </p:nvSpPr>
        <p:spPr>
          <a:xfrm>
            <a:off x="1791340" y="2629490"/>
            <a:ext cx="14705320" cy="6056493"/>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3380" u="none" cap="none" strike="noStrike">
                <a:solidFill>
                  <a:srgbClr val="000000"/>
                </a:solidFill>
                <a:latin typeface="Times New Roman"/>
                <a:ea typeface="Times New Roman"/>
                <a:cs typeface="Times New Roman"/>
                <a:sym typeface="Times New Roman"/>
              </a:rPr>
              <a:t>In today’s digital age, consumers often compare products across multiple e-commerce platforms to find the best deals, but doing so manually is time-consuming and inefficient. The Product Comparison Bot project leverages robotic process automation (RPA) to streamline this process by automatically gathering and comparing product information from various websites, such as Amazon and eBay. Built with UiPath, this bot takes a user-specified product name as input, navigates to each e-commerce site, performs a search, and scrapes relevant data—such as product name, price, and rating—into structured DataTables. </a:t>
            </a:r>
            <a:endParaRPr/>
          </a:p>
          <a:p>
            <a:pPr indent="0" lvl="0" marL="0" marR="0" rtl="0" algn="l">
              <a:lnSpc>
                <a:spcPct val="144142"/>
              </a:lnSpc>
              <a:spcBef>
                <a:spcPts val="0"/>
              </a:spcBef>
              <a:spcAft>
                <a:spcPts val="0"/>
              </a:spcAft>
              <a:buNone/>
            </a:pPr>
            <a:r>
              <a:t/>
            </a:r>
            <a:endParaRPr b="0" i="0" sz="3380" u="none" cap="none" strike="noStrike">
              <a:solidFill>
                <a:srgbClr val="000000"/>
              </a:solidFill>
              <a:latin typeface="Times New Roman"/>
              <a:ea typeface="Times New Roman"/>
              <a:cs typeface="Times New Roman"/>
              <a:sym typeface="Times New Roman"/>
            </a:endParaRPr>
          </a:p>
        </p:txBody>
      </p:sp>
      <p:sp>
        <p:nvSpPr>
          <p:cNvPr id="103" name="Google Shape;103;p2"/>
          <p:cNvSpPr txBox="1"/>
          <p:nvPr/>
        </p:nvSpPr>
        <p:spPr>
          <a:xfrm>
            <a:off x="5702946" y="8800282"/>
            <a:ext cx="6882108" cy="464820"/>
          </a:xfrm>
          <a:prstGeom prst="rect">
            <a:avLst/>
          </a:prstGeom>
          <a:noFill/>
          <a:ln>
            <a:noFill/>
          </a:ln>
        </p:spPr>
        <p:txBody>
          <a:bodyPr anchorCtr="0" anchor="t" bIns="0" lIns="0" spcFirstLastPara="1" rIns="0" wrap="square" tIns="0">
            <a:spAutoFit/>
          </a:bodyPr>
          <a:lstStyle/>
          <a:p>
            <a:pPr indent="0" lvl="0" marL="0" marR="0" rtl="0" algn="ctr">
              <a:lnSpc>
                <a:spcPct val="139962"/>
              </a:lnSpc>
              <a:spcBef>
                <a:spcPts val="0"/>
              </a:spcBef>
              <a:spcAft>
                <a:spcPts val="0"/>
              </a:spcAft>
              <a:buNone/>
            </a:pPr>
            <a:r>
              <a:rPr b="0" i="0" lang="en-US" sz="2700" u="none" cap="none" strike="noStrike">
                <a:solidFill>
                  <a:srgbClr val="000000"/>
                </a:solidFill>
                <a:latin typeface="Alatsi"/>
                <a:ea typeface="Alatsi"/>
                <a:cs typeface="Alatsi"/>
                <a:sym typeface="Alatsi"/>
              </a:rPr>
              <a:t>REC</a:t>
            </a:r>
            <a:endParaRPr/>
          </a:p>
        </p:txBody>
      </p:sp>
      <p:cxnSp>
        <p:nvCxnSpPr>
          <p:cNvPr id="104" name="Google Shape;104;p2"/>
          <p:cNvCxnSpPr/>
          <p:nvPr/>
        </p:nvCxnSpPr>
        <p:spPr>
          <a:xfrm>
            <a:off x="-260599" y="9061267"/>
            <a:ext cx="7105264" cy="19050"/>
          </a:xfrm>
          <a:prstGeom prst="straightConnector1">
            <a:avLst/>
          </a:prstGeom>
          <a:noFill/>
          <a:ln cap="flat" cmpd="sng" w="114300">
            <a:solidFill>
              <a:srgbClr val="9FC3D0"/>
            </a:solidFill>
            <a:prstDash val="solid"/>
            <a:round/>
            <a:headEnd len="sm" w="sm" type="none"/>
            <a:tailEnd len="sm" w="sm" type="none"/>
          </a:ln>
        </p:spPr>
      </p:cxnSp>
      <p:sp>
        <p:nvSpPr>
          <p:cNvPr id="105" name="Google Shape;105;p2"/>
          <p:cNvSpPr/>
          <p:nvPr/>
        </p:nvSpPr>
        <p:spPr>
          <a:xfrm>
            <a:off x="13764167" y="6208199"/>
            <a:ext cx="7315200" cy="2477783"/>
          </a:xfrm>
          <a:custGeom>
            <a:rect b="b" l="l" r="r" t="t"/>
            <a:pathLst>
              <a:path extrusionOk="0" h="2477783" w="7315200">
                <a:moveTo>
                  <a:pt x="0" y="0"/>
                </a:moveTo>
                <a:lnTo>
                  <a:pt x="7315200" y="0"/>
                </a:lnTo>
                <a:lnTo>
                  <a:pt x="7315200" y="2477783"/>
                </a:lnTo>
                <a:lnTo>
                  <a:pt x="0" y="2477783"/>
                </a:lnTo>
                <a:lnTo>
                  <a:pt x="0" y="0"/>
                </a:lnTo>
                <a:close/>
              </a:path>
            </a:pathLst>
          </a:custGeom>
          <a:blipFill rotWithShape="1">
            <a:blip r:embed="rId3">
              <a:alphaModFix/>
            </a:blip>
            <a:stretch>
              <a:fillRect b="0" l="0" r="0" t="0"/>
            </a:stretch>
          </a:blipFill>
          <a:ln>
            <a:noFill/>
          </a:ln>
        </p:spPr>
      </p:sp>
      <p:cxnSp>
        <p:nvCxnSpPr>
          <p:cNvPr id="106" name="Google Shape;106;p2"/>
          <p:cNvCxnSpPr/>
          <p:nvPr/>
        </p:nvCxnSpPr>
        <p:spPr>
          <a:xfrm>
            <a:off x="11430169" y="9061267"/>
            <a:ext cx="7105264" cy="19050"/>
          </a:xfrm>
          <a:prstGeom prst="straightConnector1">
            <a:avLst/>
          </a:prstGeom>
          <a:noFill/>
          <a:ln cap="flat" cmpd="sng" w="114300">
            <a:solidFill>
              <a:srgbClr val="9FC3D0"/>
            </a:solidFill>
            <a:prstDash val="solid"/>
            <a:round/>
            <a:headEnd len="sm" w="sm" type="none"/>
            <a:tailEnd len="sm" w="sm" type="none"/>
          </a:ln>
        </p:spPr>
      </p:cxnSp>
      <p:sp>
        <p:nvSpPr>
          <p:cNvPr id="107" name="Google Shape;107;p2"/>
          <p:cNvSpPr txBox="1"/>
          <p:nvPr/>
        </p:nvSpPr>
        <p:spPr>
          <a:xfrm>
            <a:off x="2553980" y="866775"/>
            <a:ext cx="13180039" cy="1450976"/>
          </a:xfrm>
          <a:prstGeom prst="rect">
            <a:avLst/>
          </a:prstGeom>
          <a:noFill/>
          <a:ln>
            <a:noFill/>
          </a:ln>
        </p:spPr>
        <p:txBody>
          <a:bodyPr anchorCtr="0" anchor="t" bIns="0" lIns="0" spcFirstLastPara="1" rIns="0" wrap="square" tIns="0">
            <a:spAutoFit/>
          </a:bodyPr>
          <a:lstStyle/>
          <a:p>
            <a:pPr indent="0" lvl="0" marL="0" marR="0" rtl="0" algn="ctr">
              <a:lnSpc>
                <a:spcPct val="140004"/>
              </a:lnSpc>
              <a:spcBef>
                <a:spcPts val="0"/>
              </a:spcBef>
              <a:spcAft>
                <a:spcPts val="0"/>
              </a:spcAft>
              <a:buNone/>
            </a:pPr>
            <a:r>
              <a:rPr b="0" i="0" lang="en-US" sz="8499" u="none" cap="none" strike="noStrike">
                <a:solidFill>
                  <a:srgbClr val="000000"/>
                </a:solidFill>
                <a:latin typeface="Alatsi"/>
                <a:ea typeface="Alatsi"/>
                <a:cs typeface="Alatsi"/>
                <a:sym typeface="Alatsi"/>
              </a:rPr>
              <a:t>ABSTRACT</a:t>
            </a:r>
            <a:endParaRPr/>
          </a:p>
        </p:txBody>
      </p:sp>
      <p:grpSp>
        <p:nvGrpSpPr>
          <p:cNvPr id="108" name="Google Shape;108;p2"/>
          <p:cNvGrpSpPr/>
          <p:nvPr/>
        </p:nvGrpSpPr>
        <p:grpSpPr>
          <a:xfrm>
            <a:off x="15859155" y="-98041"/>
            <a:ext cx="1562612" cy="1771266"/>
            <a:chOff x="0" y="-130721"/>
            <a:chExt cx="2083482" cy="2361688"/>
          </a:xfrm>
        </p:grpSpPr>
        <p:grpSp>
          <p:nvGrpSpPr>
            <p:cNvPr id="109" name="Google Shape;109;p2"/>
            <p:cNvGrpSpPr/>
            <p:nvPr/>
          </p:nvGrpSpPr>
          <p:grpSpPr>
            <a:xfrm>
              <a:off x="75599" y="-130721"/>
              <a:ext cx="1932284" cy="2361688"/>
              <a:chOff x="0" y="-47625"/>
              <a:chExt cx="703982" cy="860425"/>
            </a:xfrm>
          </p:grpSpPr>
          <p:sp>
            <p:nvSpPr>
              <p:cNvPr id="110" name="Google Shape;110;p2"/>
              <p:cNvSpPr/>
              <p:nvPr/>
            </p:nvSpPr>
            <p:spPr>
              <a:xfrm>
                <a:off x="0" y="0"/>
                <a:ext cx="703982" cy="812800"/>
              </a:xfrm>
              <a:custGeom>
                <a:rect b="b" l="l" r="r" t="t"/>
                <a:pathLst>
                  <a:path extrusionOk="0"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
              <p:cNvSpPr txBox="1"/>
              <p:nvPr/>
            </p:nvSpPr>
            <p:spPr>
              <a:xfrm>
                <a:off x="0" y="-47625"/>
                <a:ext cx="703982" cy="7334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12" name="Google Shape;112;p2"/>
            <p:cNvSpPr txBox="1"/>
            <p:nvPr/>
          </p:nvSpPr>
          <p:spPr>
            <a:xfrm>
              <a:off x="0" y="437582"/>
              <a:ext cx="2083482" cy="124150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5575" u="none" cap="none" strike="noStrike">
                  <a:solidFill>
                    <a:srgbClr val="000000"/>
                  </a:solidFill>
                  <a:latin typeface="Open Sans"/>
                  <a:ea typeface="Open Sans"/>
                  <a:cs typeface="Open Sans"/>
                  <a:sym typeface="Open Sans"/>
                </a:rPr>
                <a:t>2</a:t>
              </a:r>
              <a:endParaRPr/>
            </a:p>
          </p:txBody>
        </p:sp>
      </p:grpSp>
      <p:sp>
        <p:nvSpPr>
          <p:cNvPr id="113" name="Google Shape;113;p2"/>
          <p:cNvSpPr/>
          <p:nvPr/>
        </p:nvSpPr>
        <p:spPr>
          <a:xfrm>
            <a:off x="-2627572" y="-733336"/>
            <a:ext cx="7315200" cy="2477783"/>
          </a:xfrm>
          <a:custGeom>
            <a:rect b="b" l="l" r="r" t="t"/>
            <a:pathLst>
              <a:path extrusionOk="0" h="2477783" w="7315200">
                <a:moveTo>
                  <a:pt x="0" y="0"/>
                </a:moveTo>
                <a:lnTo>
                  <a:pt x="7315200" y="0"/>
                </a:lnTo>
                <a:lnTo>
                  <a:pt x="7315200" y="2477783"/>
                </a:lnTo>
                <a:lnTo>
                  <a:pt x="0" y="2477783"/>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3EB"/>
        </a:solidFill>
      </p:bgPr>
    </p:bg>
    <p:spTree>
      <p:nvGrpSpPr>
        <p:cNvPr id="117" name="Shape 117"/>
        <p:cNvGrpSpPr/>
        <p:nvPr/>
      </p:nvGrpSpPr>
      <p:grpSpPr>
        <a:xfrm>
          <a:off x="0" y="0"/>
          <a:ext cx="0" cy="0"/>
          <a:chOff x="0" y="0"/>
          <a:chExt cx="0" cy="0"/>
        </a:xfrm>
      </p:grpSpPr>
      <p:sp>
        <p:nvSpPr>
          <p:cNvPr id="118" name="Google Shape;118;p3"/>
          <p:cNvSpPr txBox="1"/>
          <p:nvPr/>
        </p:nvSpPr>
        <p:spPr>
          <a:xfrm>
            <a:off x="5702946" y="8800282"/>
            <a:ext cx="6882108" cy="464820"/>
          </a:xfrm>
          <a:prstGeom prst="rect">
            <a:avLst/>
          </a:prstGeom>
          <a:noFill/>
          <a:ln>
            <a:noFill/>
          </a:ln>
        </p:spPr>
        <p:txBody>
          <a:bodyPr anchorCtr="0" anchor="t" bIns="0" lIns="0" spcFirstLastPara="1" rIns="0" wrap="square" tIns="0">
            <a:spAutoFit/>
          </a:bodyPr>
          <a:lstStyle/>
          <a:p>
            <a:pPr indent="0" lvl="0" marL="0" marR="0" rtl="0" algn="ctr">
              <a:lnSpc>
                <a:spcPct val="139962"/>
              </a:lnSpc>
              <a:spcBef>
                <a:spcPts val="0"/>
              </a:spcBef>
              <a:spcAft>
                <a:spcPts val="0"/>
              </a:spcAft>
              <a:buNone/>
            </a:pPr>
            <a:r>
              <a:rPr b="0" i="0" lang="en-US" sz="2700" u="none" cap="none" strike="noStrike">
                <a:solidFill>
                  <a:srgbClr val="000000"/>
                </a:solidFill>
                <a:latin typeface="Alatsi"/>
                <a:ea typeface="Alatsi"/>
                <a:cs typeface="Alatsi"/>
                <a:sym typeface="Alatsi"/>
              </a:rPr>
              <a:t>REC</a:t>
            </a:r>
            <a:endParaRPr/>
          </a:p>
        </p:txBody>
      </p:sp>
      <p:cxnSp>
        <p:nvCxnSpPr>
          <p:cNvPr id="119" name="Google Shape;119;p3"/>
          <p:cNvCxnSpPr/>
          <p:nvPr/>
        </p:nvCxnSpPr>
        <p:spPr>
          <a:xfrm>
            <a:off x="-260599" y="9061267"/>
            <a:ext cx="7105264" cy="19050"/>
          </a:xfrm>
          <a:prstGeom prst="straightConnector1">
            <a:avLst/>
          </a:prstGeom>
          <a:noFill/>
          <a:ln cap="flat" cmpd="sng" w="114300">
            <a:solidFill>
              <a:srgbClr val="9FC3D0"/>
            </a:solidFill>
            <a:prstDash val="solid"/>
            <a:round/>
            <a:headEnd len="sm" w="sm" type="none"/>
            <a:tailEnd len="sm" w="sm" type="none"/>
          </a:ln>
        </p:spPr>
      </p:cxnSp>
      <p:cxnSp>
        <p:nvCxnSpPr>
          <p:cNvPr id="120" name="Google Shape;120;p3"/>
          <p:cNvCxnSpPr/>
          <p:nvPr/>
        </p:nvCxnSpPr>
        <p:spPr>
          <a:xfrm>
            <a:off x="11430169" y="9061267"/>
            <a:ext cx="7105264" cy="19050"/>
          </a:xfrm>
          <a:prstGeom prst="straightConnector1">
            <a:avLst/>
          </a:prstGeom>
          <a:noFill/>
          <a:ln cap="flat" cmpd="sng" w="114300">
            <a:solidFill>
              <a:srgbClr val="9FC3D0"/>
            </a:solidFill>
            <a:prstDash val="solid"/>
            <a:round/>
            <a:headEnd len="sm" w="sm" type="none"/>
            <a:tailEnd len="sm" w="sm" type="none"/>
          </a:ln>
        </p:spPr>
      </p:cxnSp>
      <p:sp>
        <p:nvSpPr>
          <p:cNvPr id="121" name="Google Shape;121;p3"/>
          <p:cNvSpPr/>
          <p:nvPr/>
        </p:nvSpPr>
        <p:spPr>
          <a:xfrm>
            <a:off x="12982861" y="5933231"/>
            <a:ext cx="7315200" cy="2477783"/>
          </a:xfrm>
          <a:custGeom>
            <a:rect b="b" l="l" r="r" t="t"/>
            <a:pathLst>
              <a:path extrusionOk="0" h="2477783" w="7315200">
                <a:moveTo>
                  <a:pt x="0" y="0"/>
                </a:moveTo>
                <a:lnTo>
                  <a:pt x="7315200" y="0"/>
                </a:lnTo>
                <a:lnTo>
                  <a:pt x="7315200" y="2477783"/>
                </a:lnTo>
                <a:lnTo>
                  <a:pt x="0" y="2477783"/>
                </a:lnTo>
                <a:lnTo>
                  <a:pt x="0" y="0"/>
                </a:lnTo>
                <a:close/>
              </a:path>
            </a:pathLst>
          </a:custGeom>
          <a:blipFill rotWithShape="1">
            <a:blip r:embed="rId3">
              <a:alphaModFix/>
            </a:blip>
            <a:stretch>
              <a:fillRect b="0" l="0" r="0" t="0"/>
            </a:stretch>
          </a:blipFill>
          <a:ln>
            <a:noFill/>
          </a:ln>
        </p:spPr>
      </p:sp>
      <p:sp>
        <p:nvSpPr>
          <p:cNvPr id="122" name="Google Shape;122;p3"/>
          <p:cNvSpPr/>
          <p:nvPr/>
        </p:nvSpPr>
        <p:spPr>
          <a:xfrm>
            <a:off x="12509207" y="2957446"/>
            <a:ext cx="4912561" cy="4912541"/>
          </a:xfrm>
          <a:custGeom>
            <a:rect b="b" l="l" r="r" t="t"/>
            <a:pathLst>
              <a:path extrusionOk="0" h="6350000" w="6350026">
                <a:moveTo>
                  <a:pt x="0" y="0"/>
                </a:moveTo>
                <a:lnTo>
                  <a:pt x="6350026" y="0"/>
                </a:lnTo>
                <a:lnTo>
                  <a:pt x="6350026" y="6350000"/>
                </a:lnTo>
                <a:lnTo>
                  <a:pt x="0" y="6350000"/>
                </a:lnTo>
                <a:close/>
              </a:path>
            </a:pathLst>
          </a:custGeom>
          <a:blipFill rotWithShape="1">
            <a:blip r:embed="rId4">
              <a:alphaModFix/>
            </a:blip>
            <a:stretch>
              <a:fillRect b="0" l="-55258" r="-55258" t="0"/>
            </a:stretch>
          </a:blipFill>
          <a:ln>
            <a:noFill/>
          </a:ln>
        </p:spPr>
      </p:sp>
      <p:sp>
        <p:nvSpPr>
          <p:cNvPr id="123" name="Google Shape;123;p3"/>
          <p:cNvSpPr txBox="1"/>
          <p:nvPr/>
        </p:nvSpPr>
        <p:spPr>
          <a:xfrm>
            <a:off x="2553980" y="866775"/>
            <a:ext cx="13180039" cy="1450976"/>
          </a:xfrm>
          <a:prstGeom prst="rect">
            <a:avLst/>
          </a:prstGeom>
          <a:noFill/>
          <a:ln>
            <a:noFill/>
          </a:ln>
        </p:spPr>
        <p:txBody>
          <a:bodyPr anchorCtr="0" anchor="t" bIns="0" lIns="0" spcFirstLastPara="1" rIns="0" wrap="square" tIns="0">
            <a:spAutoFit/>
          </a:bodyPr>
          <a:lstStyle/>
          <a:p>
            <a:pPr indent="0" lvl="0" marL="0" marR="0" rtl="0" algn="ctr">
              <a:lnSpc>
                <a:spcPct val="140004"/>
              </a:lnSpc>
              <a:spcBef>
                <a:spcPts val="0"/>
              </a:spcBef>
              <a:spcAft>
                <a:spcPts val="0"/>
              </a:spcAft>
              <a:buNone/>
            </a:pPr>
            <a:r>
              <a:rPr b="0" i="0" lang="en-US" sz="8499" u="none" cap="none" strike="noStrike">
                <a:solidFill>
                  <a:srgbClr val="000000"/>
                </a:solidFill>
                <a:latin typeface="Alatsi"/>
                <a:ea typeface="Alatsi"/>
                <a:cs typeface="Alatsi"/>
                <a:sym typeface="Alatsi"/>
              </a:rPr>
              <a:t>PROBLEM STATEMENT</a:t>
            </a:r>
            <a:endParaRPr/>
          </a:p>
        </p:txBody>
      </p:sp>
      <p:grpSp>
        <p:nvGrpSpPr>
          <p:cNvPr id="124" name="Google Shape;124;p3"/>
          <p:cNvGrpSpPr/>
          <p:nvPr/>
        </p:nvGrpSpPr>
        <p:grpSpPr>
          <a:xfrm>
            <a:off x="15859155" y="-98041"/>
            <a:ext cx="1562612" cy="1771266"/>
            <a:chOff x="0" y="-130721"/>
            <a:chExt cx="2083482" cy="2361688"/>
          </a:xfrm>
        </p:grpSpPr>
        <p:grpSp>
          <p:nvGrpSpPr>
            <p:cNvPr id="125" name="Google Shape;125;p3"/>
            <p:cNvGrpSpPr/>
            <p:nvPr/>
          </p:nvGrpSpPr>
          <p:grpSpPr>
            <a:xfrm>
              <a:off x="75599" y="-130721"/>
              <a:ext cx="1932284" cy="2361688"/>
              <a:chOff x="0" y="-47625"/>
              <a:chExt cx="703982" cy="860425"/>
            </a:xfrm>
          </p:grpSpPr>
          <p:sp>
            <p:nvSpPr>
              <p:cNvPr id="126" name="Google Shape;126;p3"/>
              <p:cNvSpPr/>
              <p:nvPr/>
            </p:nvSpPr>
            <p:spPr>
              <a:xfrm>
                <a:off x="0" y="0"/>
                <a:ext cx="703982" cy="812800"/>
              </a:xfrm>
              <a:custGeom>
                <a:rect b="b" l="l" r="r" t="t"/>
                <a:pathLst>
                  <a:path extrusionOk="0"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txBox="1"/>
              <p:nvPr/>
            </p:nvSpPr>
            <p:spPr>
              <a:xfrm>
                <a:off x="0" y="-47625"/>
                <a:ext cx="703982" cy="7334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28" name="Google Shape;128;p3"/>
            <p:cNvSpPr txBox="1"/>
            <p:nvPr/>
          </p:nvSpPr>
          <p:spPr>
            <a:xfrm>
              <a:off x="0" y="437582"/>
              <a:ext cx="2083482" cy="124150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5575" u="none" cap="none" strike="noStrike">
                  <a:solidFill>
                    <a:srgbClr val="000000"/>
                  </a:solidFill>
                  <a:latin typeface="Open Sans"/>
                  <a:ea typeface="Open Sans"/>
                  <a:cs typeface="Open Sans"/>
                  <a:sym typeface="Open Sans"/>
                </a:rPr>
                <a:t>3</a:t>
              </a:r>
              <a:endParaRPr/>
            </a:p>
          </p:txBody>
        </p:sp>
      </p:grpSp>
      <p:sp>
        <p:nvSpPr>
          <p:cNvPr id="129" name="Google Shape;129;p3"/>
          <p:cNvSpPr/>
          <p:nvPr/>
        </p:nvSpPr>
        <p:spPr>
          <a:xfrm>
            <a:off x="-3482681" y="-210192"/>
            <a:ext cx="7315200" cy="2477783"/>
          </a:xfrm>
          <a:custGeom>
            <a:rect b="b" l="l" r="r" t="t"/>
            <a:pathLst>
              <a:path extrusionOk="0" h="2477783" w="7315200">
                <a:moveTo>
                  <a:pt x="0" y="0"/>
                </a:moveTo>
                <a:lnTo>
                  <a:pt x="7315200" y="0"/>
                </a:lnTo>
                <a:lnTo>
                  <a:pt x="7315200" y="2477784"/>
                </a:lnTo>
                <a:lnTo>
                  <a:pt x="0" y="2477784"/>
                </a:lnTo>
                <a:lnTo>
                  <a:pt x="0" y="0"/>
                </a:lnTo>
                <a:close/>
              </a:path>
            </a:pathLst>
          </a:custGeom>
          <a:blipFill rotWithShape="1">
            <a:blip r:embed="rId3">
              <a:alphaModFix/>
            </a:blip>
            <a:stretch>
              <a:fillRect b="0" l="0" r="0" t="0"/>
            </a:stretch>
          </a:blipFill>
          <a:ln>
            <a:noFill/>
          </a:ln>
        </p:spPr>
      </p:sp>
      <p:sp>
        <p:nvSpPr>
          <p:cNvPr id="130" name="Google Shape;130;p3"/>
          <p:cNvSpPr txBox="1"/>
          <p:nvPr/>
        </p:nvSpPr>
        <p:spPr>
          <a:xfrm>
            <a:off x="413466" y="3181371"/>
            <a:ext cx="11577190" cy="4688615"/>
          </a:xfrm>
          <a:prstGeom prst="rect">
            <a:avLst/>
          </a:prstGeom>
          <a:noFill/>
          <a:ln>
            <a:noFill/>
          </a:ln>
        </p:spPr>
        <p:txBody>
          <a:bodyPr anchorCtr="0" anchor="t" bIns="0" lIns="0" spcFirstLastPara="1" rIns="0" wrap="square" tIns="0">
            <a:spAutoFit/>
          </a:bodyPr>
          <a:lstStyle/>
          <a:p>
            <a:pPr indent="0" lvl="0" marL="0" marR="0" rtl="0" algn="l">
              <a:lnSpc>
                <a:spcPct val="140024"/>
              </a:lnSpc>
              <a:spcBef>
                <a:spcPts val="0"/>
              </a:spcBef>
              <a:spcAft>
                <a:spcPts val="0"/>
              </a:spcAft>
              <a:buNone/>
            </a:pPr>
            <a:r>
              <a:rPr b="0" i="0" lang="en-US" sz="3283" u="none" cap="none" strike="noStrike">
                <a:solidFill>
                  <a:srgbClr val="000000"/>
                </a:solidFill>
                <a:latin typeface="Times New Roman"/>
                <a:ea typeface="Times New Roman"/>
                <a:cs typeface="Times New Roman"/>
                <a:sym typeface="Times New Roman"/>
              </a:rPr>
              <a:t>Comparing product prices across multiple e-commerce websites is time-consuming and repetitive. Manually searching each site, gathering prices, and evaluating options can lead to missed deals and errors. This project aims to develop a Product Comparison Bot using UiPath to automate these tasks. The bot will search for products, collect details like prices and ratings, and compile the information into a simple, organized format, helping users make quicker and more informed purchasing decisions.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3EB"/>
        </a:solidFill>
      </p:bgPr>
    </p:bg>
    <p:spTree>
      <p:nvGrpSpPr>
        <p:cNvPr id="134" name="Shape 134"/>
        <p:cNvGrpSpPr/>
        <p:nvPr/>
      </p:nvGrpSpPr>
      <p:grpSpPr>
        <a:xfrm>
          <a:off x="0" y="0"/>
          <a:ext cx="0" cy="0"/>
          <a:chOff x="0" y="0"/>
          <a:chExt cx="0" cy="0"/>
        </a:xfrm>
      </p:grpSpPr>
      <p:sp>
        <p:nvSpPr>
          <p:cNvPr id="135" name="Google Shape;135;p4"/>
          <p:cNvSpPr txBox="1"/>
          <p:nvPr/>
        </p:nvSpPr>
        <p:spPr>
          <a:xfrm>
            <a:off x="3918390" y="866775"/>
            <a:ext cx="10451219" cy="1450976"/>
          </a:xfrm>
          <a:prstGeom prst="rect">
            <a:avLst/>
          </a:prstGeom>
          <a:noFill/>
          <a:ln>
            <a:noFill/>
          </a:ln>
        </p:spPr>
        <p:txBody>
          <a:bodyPr anchorCtr="0" anchor="t" bIns="0" lIns="0" spcFirstLastPara="1" rIns="0" wrap="square" tIns="0">
            <a:spAutoFit/>
          </a:bodyPr>
          <a:lstStyle/>
          <a:p>
            <a:pPr indent="0" lvl="0" marL="0" marR="0" rtl="0" algn="ctr">
              <a:lnSpc>
                <a:spcPct val="140004"/>
              </a:lnSpc>
              <a:spcBef>
                <a:spcPts val="0"/>
              </a:spcBef>
              <a:spcAft>
                <a:spcPts val="0"/>
              </a:spcAft>
              <a:buNone/>
            </a:pPr>
            <a:r>
              <a:rPr b="0" i="0" lang="en-US" sz="8499" u="none" cap="none" strike="noStrike">
                <a:solidFill>
                  <a:srgbClr val="000000"/>
                </a:solidFill>
                <a:latin typeface="Alatsi"/>
                <a:ea typeface="Alatsi"/>
                <a:cs typeface="Alatsi"/>
                <a:sym typeface="Alatsi"/>
              </a:rPr>
              <a:t>SOLUTION</a:t>
            </a:r>
            <a:endParaRPr/>
          </a:p>
        </p:txBody>
      </p:sp>
      <p:sp>
        <p:nvSpPr>
          <p:cNvPr id="136" name="Google Shape;136;p4"/>
          <p:cNvSpPr txBox="1"/>
          <p:nvPr/>
        </p:nvSpPr>
        <p:spPr>
          <a:xfrm>
            <a:off x="1583501" y="2491317"/>
            <a:ext cx="16029005" cy="6727344"/>
          </a:xfrm>
          <a:prstGeom prst="rect">
            <a:avLst/>
          </a:prstGeom>
          <a:noFill/>
          <a:ln>
            <a:noFill/>
          </a:ln>
        </p:spPr>
        <p:txBody>
          <a:bodyPr anchorCtr="0" anchor="t" bIns="0" lIns="0" spcFirstLastPara="1" rIns="0" wrap="square" tIns="0">
            <a:spAutoFit/>
          </a:bodyPr>
          <a:lstStyle/>
          <a:p>
            <a:pPr indent="0" lvl="0" marL="0" marR="0" rtl="0" algn="l">
              <a:lnSpc>
                <a:spcPct val="140027"/>
              </a:lnSpc>
              <a:spcBef>
                <a:spcPts val="0"/>
              </a:spcBef>
              <a:spcAft>
                <a:spcPts val="0"/>
              </a:spcAft>
              <a:buNone/>
            </a:pPr>
            <a:r>
              <a:rPr b="0" i="0" lang="en-US" sz="2893" u="none" cap="none" strike="noStrike">
                <a:solidFill>
                  <a:srgbClr val="000000"/>
                </a:solidFill>
                <a:latin typeface="Times New Roman"/>
                <a:ea typeface="Times New Roman"/>
                <a:cs typeface="Times New Roman"/>
                <a:sym typeface="Times New Roman"/>
              </a:rPr>
              <a:t>The Product Comparison Bot automates the process of searching and comparing product information across multiple e-commerce websites using UiPath. The bot takes a product name as input, then performs the following steps:</a:t>
            </a:r>
            <a:endParaRPr/>
          </a:p>
          <a:p>
            <a:pPr indent="-312400" lvl="1" marL="624801" marR="0" rtl="0" algn="l">
              <a:lnSpc>
                <a:spcPct val="140027"/>
              </a:lnSpc>
              <a:spcBef>
                <a:spcPts val="0"/>
              </a:spcBef>
              <a:spcAft>
                <a:spcPts val="0"/>
              </a:spcAft>
              <a:buClr>
                <a:srgbClr val="000000"/>
              </a:buClr>
              <a:buSzPts val="2893"/>
              <a:buFont typeface="Times New Roman"/>
              <a:buAutoNum type="arabicPeriod"/>
            </a:pPr>
            <a:r>
              <a:rPr b="0" i="0" lang="en-US" sz="2893" u="none" cap="none" strike="noStrike">
                <a:solidFill>
                  <a:srgbClr val="000000"/>
                </a:solidFill>
                <a:latin typeface="Times New Roman"/>
                <a:ea typeface="Times New Roman"/>
                <a:cs typeface="Times New Roman"/>
                <a:sym typeface="Times New Roman"/>
              </a:rPr>
              <a:t>Website Navigation and Search: For each target website (e.g., Amazon, eBay), the bot opens a browser, enters the product name into the search bar, and retrieves relevant results.</a:t>
            </a:r>
            <a:endParaRPr/>
          </a:p>
          <a:p>
            <a:pPr indent="-312400" lvl="1" marL="624801" marR="0" rtl="0" algn="l">
              <a:lnSpc>
                <a:spcPct val="140027"/>
              </a:lnSpc>
              <a:spcBef>
                <a:spcPts val="0"/>
              </a:spcBef>
              <a:spcAft>
                <a:spcPts val="0"/>
              </a:spcAft>
              <a:buClr>
                <a:srgbClr val="000000"/>
              </a:buClr>
              <a:buSzPts val="2893"/>
              <a:buFont typeface="Times New Roman"/>
              <a:buAutoNum type="arabicPeriod"/>
            </a:pPr>
            <a:r>
              <a:rPr b="0" i="0" lang="en-US" sz="2893" u="none" cap="none" strike="noStrike">
                <a:solidFill>
                  <a:srgbClr val="000000"/>
                </a:solidFill>
                <a:latin typeface="Times New Roman"/>
                <a:ea typeface="Times New Roman"/>
                <a:cs typeface="Times New Roman"/>
                <a:sym typeface="Times New Roman"/>
              </a:rPr>
              <a:t>Data Extraction: Using UiPath’s data scraping tools, the bot gathers key product information, such as name, price, and rating, from the search results. This data is stored in a structured format (DataTable) for each website.</a:t>
            </a:r>
            <a:endParaRPr/>
          </a:p>
          <a:p>
            <a:pPr indent="-312400" lvl="1" marL="624801" marR="0" rtl="0" algn="l">
              <a:lnSpc>
                <a:spcPct val="140027"/>
              </a:lnSpc>
              <a:spcBef>
                <a:spcPts val="0"/>
              </a:spcBef>
              <a:spcAft>
                <a:spcPts val="0"/>
              </a:spcAft>
              <a:buClr>
                <a:srgbClr val="000000"/>
              </a:buClr>
              <a:buSzPts val="2893"/>
              <a:buFont typeface="Times New Roman"/>
              <a:buAutoNum type="arabicPeriod"/>
            </a:pPr>
            <a:r>
              <a:rPr b="0" i="0" lang="en-US" sz="2893" u="none" cap="none" strike="noStrike">
                <a:solidFill>
                  <a:srgbClr val="000000"/>
                </a:solidFill>
                <a:latin typeface="Times New Roman"/>
                <a:ea typeface="Times New Roman"/>
                <a:cs typeface="Times New Roman"/>
                <a:sym typeface="Times New Roman"/>
              </a:rPr>
              <a:t>Data Aggregation: The bot consolidates the data from each site into a single DataTable, allowing for side-by-side comparison.</a:t>
            </a:r>
            <a:endParaRPr/>
          </a:p>
          <a:p>
            <a:pPr indent="-312400" lvl="1" marL="624801" marR="0" rtl="0" algn="l">
              <a:lnSpc>
                <a:spcPct val="140027"/>
              </a:lnSpc>
              <a:spcBef>
                <a:spcPts val="0"/>
              </a:spcBef>
              <a:spcAft>
                <a:spcPts val="0"/>
              </a:spcAft>
              <a:buClr>
                <a:srgbClr val="000000"/>
              </a:buClr>
              <a:buSzPts val="2893"/>
              <a:buFont typeface="Times New Roman"/>
              <a:buAutoNum type="arabicPeriod"/>
            </a:pPr>
            <a:r>
              <a:rPr b="0" i="0" lang="en-US" sz="2893" u="none" cap="none" strike="noStrike">
                <a:solidFill>
                  <a:srgbClr val="000000"/>
                </a:solidFill>
                <a:latin typeface="Times New Roman"/>
                <a:ea typeface="Times New Roman"/>
                <a:cs typeface="Times New Roman"/>
                <a:sym typeface="Times New Roman"/>
              </a:rPr>
              <a:t>Output and Display: The collected data is displayed or saved in a user-friendly format, such as a table or Excel file, showing a direct comparison of prices and ratings across websites.</a:t>
            </a:r>
            <a:endParaRPr/>
          </a:p>
          <a:p>
            <a:pPr indent="0" lvl="0" marL="0" marR="0" rtl="0" algn="l">
              <a:lnSpc>
                <a:spcPct val="140027"/>
              </a:lnSpc>
              <a:spcBef>
                <a:spcPts val="0"/>
              </a:spcBef>
              <a:spcAft>
                <a:spcPts val="0"/>
              </a:spcAft>
              <a:buNone/>
            </a:pPr>
            <a:r>
              <a:t/>
            </a:r>
            <a:endParaRPr b="0" i="0" sz="2893" u="none" cap="none" strike="noStrike">
              <a:solidFill>
                <a:srgbClr val="000000"/>
              </a:solidFill>
              <a:latin typeface="Times New Roman"/>
              <a:ea typeface="Times New Roman"/>
              <a:cs typeface="Times New Roman"/>
              <a:sym typeface="Times New Roman"/>
            </a:endParaRPr>
          </a:p>
        </p:txBody>
      </p:sp>
      <p:sp>
        <p:nvSpPr>
          <p:cNvPr id="137" name="Google Shape;137;p4"/>
          <p:cNvSpPr txBox="1"/>
          <p:nvPr/>
        </p:nvSpPr>
        <p:spPr>
          <a:xfrm rot="-5400000">
            <a:off x="-2373736" y="4911090"/>
            <a:ext cx="6882108" cy="464820"/>
          </a:xfrm>
          <a:prstGeom prst="rect">
            <a:avLst/>
          </a:prstGeom>
          <a:noFill/>
          <a:ln>
            <a:noFill/>
          </a:ln>
        </p:spPr>
        <p:txBody>
          <a:bodyPr anchorCtr="0" anchor="t" bIns="0" lIns="0" spcFirstLastPara="1" rIns="0" wrap="square" tIns="0">
            <a:spAutoFit/>
          </a:bodyPr>
          <a:lstStyle/>
          <a:p>
            <a:pPr indent="0" lvl="0" marL="0" marR="0" rtl="0" algn="ctr">
              <a:lnSpc>
                <a:spcPct val="139962"/>
              </a:lnSpc>
              <a:spcBef>
                <a:spcPts val="0"/>
              </a:spcBef>
              <a:spcAft>
                <a:spcPts val="0"/>
              </a:spcAft>
              <a:buNone/>
            </a:pPr>
            <a:r>
              <a:rPr b="0" i="0" lang="en-US" sz="2700" u="none" cap="none" strike="noStrike">
                <a:solidFill>
                  <a:srgbClr val="000000"/>
                </a:solidFill>
                <a:latin typeface="Alatsi"/>
                <a:ea typeface="Alatsi"/>
                <a:cs typeface="Alatsi"/>
                <a:sym typeface="Alatsi"/>
              </a:rPr>
              <a:t>REC</a:t>
            </a:r>
            <a:endParaRPr/>
          </a:p>
        </p:txBody>
      </p:sp>
      <p:cxnSp>
        <p:nvCxnSpPr>
          <p:cNvPr id="138" name="Google Shape;138;p4"/>
          <p:cNvCxnSpPr/>
          <p:nvPr/>
        </p:nvCxnSpPr>
        <p:spPr>
          <a:xfrm rot="10800000">
            <a:off x="1090490" y="-104525"/>
            <a:ext cx="5403" cy="2997456"/>
          </a:xfrm>
          <a:prstGeom prst="straightConnector1">
            <a:avLst/>
          </a:prstGeom>
          <a:noFill/>
          <a:ln cap="flat" cmpd="sng" w="114300">
            <a:solidFill>
              <a:srgbClr val="9FC3D0"/>
            </a:solidFill>
            <a:prstDash val="solid"/>
            <a:round/>
            <a:headEnd len="sm" w="sm" type="none"/>
            <a:tailEnd len="sm" w="sm" type="none"/>
          </a:ln>
        </p:spPr>
      </p:cxnSp>
      <p:cxnSp>
        <p:nvCxnSpPr>
          <p:cNvPr id="139" name="Google Shape;139;p4"/>
          <p:cNvCxnSpPr/>
          <p:nvPr/>
        </p:nvCxnSpPr>
        <p:spPr>
          <a:xfrm rot="10800000">
            <a:off x="1085850" y="7289441"/>
            <a:ext cx="5403" cy="2997456"/>
          </a:xfrm>
          <a:prstGeom prst="straightConnector1">
            <a:avLst/>
          </a:prstGeom>
          <a:noFill/>
          <a:ln cap="flat" cmpd="sng" w="114300">
            <a:solidFill>
              <a:srgbClr val="9FC3D0"/>
            </a:solidFill>
            <a:prstDash val="solid"/>
            <a:round/>
            <a:headEnd len="sm" w="sm" type="none"/>
            <a:tailEnd len="sm" w="sm" type="none"/>
          </a:ln>
        </p:spPr>
      </p:cxnSp>
      <p:grpSp>
        <p:nvGrpSpPr>
          <p:cNvPr id="140" name="Google Shape;140;p4"/>
          <p:cNvGrpSpPr/>
          <p:nvPr/>
        </p:nvGrpSpPr>
        <p:grpSpPr>
          <a:xfrm>
            <a:off x="15859155" y="-98041"/>
            <a:ext cx="1562612" cy="1771266"/>
            <a:chOff x="0" y="-130721"/>
            <a:chExt cx="2083482" cy="2361688"/>
          </a:xfrm>
        </p:grpSpPr>
        <p:grpSp>
          <p:nvGrpSpPr>
            <p:cNvPr id="141" name="Google Shape;141;p4"/>
            <p:cNvGrpSpPr/>
            <p:nvPr/>
          </p:nvGrpSpPr>
          <p:grpSpPr>
            <a:xfrm>
              <a:off x="75599" y="-130721"/>
              <a:ext cx="1932284" cy="2361688"/>
              <a:chOff x="0" y="-47625"/>
              <a:chExt cx="703982" cy="860425"/>
            </a:xfrm>
          </p:grpSpPr>
          <p:sp>
            <p:nvSpPr>
              <p:cNvPr id="142" name="Google Shape;142;p4"/>
              <p:cNvSpPr/>
              <p:nvPr/>
            </p:nvSpPr>
            <p:spPr>
              <a:xfrm>
                <a:off x="0" y="0"/>
                <a:ext cx="703982" cy="812800"/>
              </a:xfrm>
              <a:custGeom>
                <a:rect b="b" l="l" r="r" t="t"/>
                <a:pathLst>
                  <a:path extrusionOk="0"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4"/>
              <p:cNvSpPr txBox="1"/>
              <p:nvPr/>
            </p:nvSpPr>
            <p:spPr>
              <a:xfrm>
                <a:off x="0" y="-47625"/>
                <a:ext cx="703982" cy="7334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44" name="Google Shape;144;p4"/>
            <p:cNvSpPr txBox="1"/>
            <p:nvPr/>
          </p:nvSpPr>
          <p:spPr>
            <a:xfrm>
              <a:off x="0" y="437582"/>
              <a:ext cx="2083482" cy="124150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5575" u="none" cap="none" strike="noStrike">
                  <a:solidFill>
                    <a:srgbClr val="000000"/>
                  </a:solidFill>
                  <a:latin typeface="Open Sans"/>
                  <a:ea typeface="Open Sans"/>
                  <a:cs typeface="Open Sans"/>
                  <a:sym typeface="Open Sans"/>
                </a:rPr>
                <a:t>4</a:t>
              </a:r>
              <a:endParaRPr/>
            </a:p>
          </p:txBody>
        </p:sp>
      </p:grpSp>
      <p:sp>
        <p:nvSpPr>
          <p:cNvPr id="145" name="Google Shape;145;p4"/>
          <p:cNvSpPr/>
          <p:nvPr/>
        </p:nvSpPr>
        <p:spPr>
          <a:xfrm>
            <a:off x="7512165" y="-1553858"/>
            <a:ext cx="7315200" cy="2477783"/>
          </a:xfrm>
          <a:custGeom>
            <a:rect b="b" l="l" r="r" t="t"/>
            <a:pathLst>
              <a:path extrusionOk="0" h="2477783" w="7315200">
                <a:moveTo>
                  <a:pt x="0" y="0"/>
                </a:moveTo>
                <a:lnTo>
                  <a:pt x="7315200" y="0"/>
                </a:lnTo>
                <a:lnTo>
                  <a:pt x="7315200" y="2477783"/>
                </a:lnTo>
                <a:lnTo>
                  <a:pt x="0" y="2477783"/>
                </a:lnTo>
                <a:lnTo>
                  <a:pt x="0" y="0"/>
                </a:lnTo>
                <a:close/>
              </a:path>
            </a:pathLst>
          </a:custGeom>
          <a:blipFill rotWithShape="1">
            <a:blip r:embed="rId3">
              <a:alphaModFix/>
            </a:blip>
            <a:stretch>
              <a:fillRect b="0" l="0" r="0" t="0"/>
            </a:stretch>
          </a:blipFill>
          <a:ln>
            <a:noFill/>
          </a:ln>
        </p:spPr>
      </p:sp>
      <p:sp>
        <p:nvSpPr>
          <p:cNvPr id="146" name="Google Shape;146;p4"/>
          <p:cNvSpPr/>
          <p:nvPr/>
        </p:nvSpPr>
        <p:spPr>
          <a:xfrm>
            <a:off x="892058" y="9048108"/>
            <a:ext cx="7315200" cy="2477783"/>
          </a:xfrm>
          <a:custGeom>
            <a:rect b="b" l="l" r="r" t="t"/>
            <a:pathLst>
              <a:path extrusionOk="0" h="2477783" w="7315200">
                <a:moveTo>
                  <a:pt x="0" y="0"/>
                </a:moveTo>
                <a:lnTo>
                  <a:pt x="7315200" y="0"/>
                </a:lnTo>
                <a:lnTo>
                  <a:pt x="7315200" y="2477784"/>
                </a:lnTo>
                <a:lnTo>
                  <a:pt x="0" y="2477784"/>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3EB"/>
        </a:solidFill>
      </p:bgPr>
    </p:bg>
    <p:spTree>
      <p:nvGrpSpPr>
        <p:cNvPr id="150" name="Shape 150"/>
        <p:cNvGrpSpPr/>
        <p:nvPr/>
      </p:nvGrpSpPr>
      <p:grpSpPr>
        <a:xfrm>
          <a:off x="0" y="0"/>
          <a:ext cx="0" cy="0"/>
          <a:chOff x="0" y="0"/>
          <a:chExt cx="0" cy="0"/>
        </a:xfrm>
      </p:grpSpPr>
      <p:grpSp>
        <p:nvGrpSpPr>
          <p:cNvPr id="151" name="Google Shape;151;p5"/>
          <p:cNvGrpSpPr/>
          <p:nvPr/>
        </p:nvGrpSpPr>
        <p:grpSpPr>
          <a:xfrm>
            <a:off x="627362" y="-144661"/>
            <a:ext cx="937061" cy="10431661"/>
            <a:chOff x="0" y="-38100"/>
            <a:chExt cx="246798" cy="2747433"/>
          </a:xfrm>
        </p:grpSpPr>
        <p:sp>
          <p:nvSpPr>
            <p:cNvPr id="152" name="Google Shape;152;p5"/>
            <p:cNvSpPr/>
            <p:nvPr/>
          </p:nvSpPr>
          <p:spPr>
            <a:xfrm>
              <a:off x="0" y="0"/>
              <a:ext cx="246798" cy="2709333"/>
            </a:xfrm>
            <a:custGeom>
              <a:rect b="b" l="l" r="r" t="t"/>
              <a:pathLst>
                <a:path extrusionOk="0" h="2709333" w="246798">
                  <a:moveTo>
                    <a:pt x="0" y="0"/>
                  </a:moveTo>
                  <a:lnTo>
                    <a:pt x="246798" y="0"/>
                  </a:lnTo>
                  <a:lnTo>
                    <a:pt x="246798" y="2709333"/>
                  </a:lnTo>
                  <a:lnTo>
                    <a:pt x="0" y="2709333"/>
                  </a:lnTo>
                  <a:close/>
                </a:path>
              </a:pathLst>
            </a:custGeom>
            <a:solidFill>
              <a:srgbClr val="F6F3EB"/>
            </a:solidFill>
            <a:ln>
              <a:noFill/>
            </a:ln>
          </p:spPr>
        </p:sp>
        <p:sp>
          <p:nvSpPr>
            <p:cNvPr id="153" name="Google Shape;153;p5"/>
            <p:cNvSpPr txBox="1"/>
            <p:nvPr/>
          </p:nvSpPr>
          <p:spPr>
            <a:xfrm>
              <a:off x="0" y="-38100"/>
              <a:ext cx="246798" cy="274743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54" name="Google Shape;154;p5"/>
          <p:cNvSpPr txBox="1"/>
          <p:nvPr/>
        </p:nvSpPr>
        <p:spPr>
          <a:xfrm>
            <a:off x="2553980" y="866775"/>
            <a:ext cx="13180039" cy="1450976"/>
          </a:xfrm>
          <a:prstGeom prst="rect">
            <a:avLst/>
          </a:prstGeom>
          <a:noFill/>
          <a:ln>
            <a:noFill/>
          </a:ln>
        </p:spPr>
        <p:txBody>
          <a:bodyPr anchorCtr="0" anchor="t" bIns="0" lIns="0" spcFirstLastPara="1" rIns="0" wrap="square" tIns="0">
            <a:spAutoFit/>
          </a:bodyPr>
          <a:lstStyle/>
          <a:p>
            <a:pPr indent="0" lvl="0" marL="0" marR="0" rtl="0" algn="ctr">
              <a:lnSpc>
                <a:spcPct val="140004"/>
              </a:lnSpc>
              <a:spcBef>
                <a:spcPts val="0"/>
              </a:spcBef>
              <a:spcAft>
                <a:spcPts val="0"/>
              </a:spcAft>
              <a:buNone/>
            </a:pPr>
            <a:r>
              <a:rPr b="0" i="0" lang="en-US" sz="8499" u="none" cap="none" strike="noStrike">
                <a:solidFill>
                  <a:srgbClr val="000000"/>
                </a:solidFill>
                <a:latin typeface="Alatsi"/>
                <a:ea typeface="Alatsi"/>
                <a:cs typeface="Alatsi"/>
                <a:sym typeface="Alatsi"/>
              </a:rPr>
              <a:t>IMPLEMENTATION</a:t>
            </a:r>
            <a:endParaRPr/>
          </a:p>
        </p:txBody>
      </p:sp>
      <p:sp>
        <p:nvSpPr>
          <p:cNvPr id="155" name="Google Shape;155;p5"/>
          <p:cNvSpPr txBox="1"/>
          <p:nvPr/>
        </p:nvSpPr>
        <p:spPr>
          <a:xfrm rot="-5400000">
            <a:off x="-2373736" y="4911090"/>
            <a:ext cx="6882108" cy="464820"/>
          </a:xfrm>
          <a:prstGeom prst="rect">
            <a:avLst/>
          </a:prstGeom>
          <a:noFill/>
          <a:ln>
            <a:noFill/>
          </a:ln>
        </p:spPr>
        <p:txBody>
          <a:bodyPr anchorCtr="0" anchor="t" bIns="0" lIns="0" spcFirstLastPara="1" rIns="0" wrap="square" tIns="0">
            <a:spAutoFit/>
          </a:bodyPr>
          <a:lstStyle/>
          <a:p>
            <a:pPr indent="0" lvl="0" marL="0" marR="0" rtl="0" algn="ctr">
              <a:lnSpc>
                <a:spcPct val="139962"/>
              </a:lnSpc>
              <a:spcBef>
                <a:spcPts val="0"/>
              </a:spcBef>
              <a:spcAft>
                <a:spcPts val="0"/>
              </a:spcAft>
              <a:buNone/>
            </a:pPr>
            <a:r>
              <a:rPr b="0" i="0" lang="en-US" sz="2700" u="none" cap="none" strike="noStrike">
                <a:solidFill>
                  <a:srgbClr val="000000"/>
                </a:solidFill>
                <a:latin typeface="Alatsi"/>
                <a:ea typeface="Alatsi"/>
                <a:cs typeface="Alatsi"/>
                <a:sym typeface="Alatsi"/>
              </a:rPr>
              <a:t>REC</a:t>
            </a:r>
            <a:endParaRPr/>
          </a:p>
        </p:txBody>
      </p:sp>
      <p:sp>
        <p:nvSpPr>
          <p:cNvPr id="156" name="Google Shape;156;p5"/>
          <p:cNvSpPr txBox="1"/>
          <p:nvPr/>
        </p:nvSpPr>
        <p:spPr>
          <a:xfrm>
            <a:off x="1564423" y="2411650"/>
            <a:ext cx="16237449" cy="7480830"/>
          </a:xfrm>
          <a:prstGeom prst="rect">
            <a:avLst/>
          </a:prstGeom>
          <a:noFill/>
          <a:ln>
            <a:noFill/>
          </a:ln>
        </p:spPr>
        <p:txBody>
          <a:bodyPr anchorCtr="0" anchor="t" bIns="0" lIns="0" spcFirstLastPara="1" rIns="0" wrap="square" tIns="0">
            <a:spAutoFit/>
          </a:bodyPr>
          <a:lstStyle/>
          <a:p>
            <a:pPr indent="0" lvl="0" marL="0" marR="0" rtl="0" algn="l">
              <a:lnSpc>
                <a:spcPct val="139981"/>
              </a:lnSpc>
              <a:spcBef>
                <a:spcPts val="0"/>
              </a:spcBef>
              <a:spcAft>
                <a:spcPts val="0"/>
              </a:spcAft>
              <a:buNone/>
            </a:pPr>
            <a:r>
              <a:rPr b="0" i="0" lang="en-US" sz="3229" u="none" cap="none" strike="noStrike">
                <a:solidFill>
                  <a:srgbClr val="000000"/>
                </a:solidFill>
                <a:latin typeface="Times New Roman"/>
                <a:ea typeface="Times New Roman"/>
                <a:cs typeface="Times New Roman"/>
                <a:sym typeface="Times New Roman"/>
              </a:rPr>
              <a:t>The implementation of the Product Comparison Bot begins with creating a main workflow in UiPath, which controls the entire process. This main workflow accepts a product name as input, which the bot will use to search across multiple e-commerce sites. For each website (such as Amazon or eBay), a separate workflow file is created. Each of these files automates navigation to the site, entering the product name into the search bar, and scraping the search results.</a:t>
            </a:r>
            <a:endParaRPr/>
          </a:p>
          <a:p>
            <a:pPr indent="0" lvl="0" marL="0" marR="0" rtl="0" algn="l">
              <a:lnSpc>
                <a:spcPct val="139981"/>
              </a:lnSpc>
              <a:spcBef>
                <a:spcPts val="0"/>
              </a:spcBef>
              <a:spcAft>
                <a:spcPts val="0"/>
              </a:spcAft>
              <a:buNone/>
            </a:pPr>
            <a:r>
              <a:rPr b="0" i="0" lang="en-US" sz="3229" u="none" cap="none" strike="noStrike">
                <a:solidFill>
                  <a:srgbClr val="000000"/>
                </a:solidFill>
                <a:latin typeface="Times New Roman"/>
                <a:ea typeface="Times New Roman"/>
                <a:cs typeface="Times New Roman"/>
                <a:sym typeface="Times New Roman"/>
              </a:rPr>
              <a:t>Using UiPath’s Data Scraping wizard, the bot extracts product details—like names, prices, and ratings—and stores this data in a structured DataTable format. Once each website's data is collected, the main workflow consolidates these tables into a single dataset, allowing easy comparison. Finally, the compiled results are displayed or exported, providing users with a clear, organized comparison of products across sites. This approach automates repetitive tasks, offering a faster and more efficient way for users to compare online deals.</a:t>
            </a:r>
            <a:endParaRPr/>
          </a:p>
          <a:p>
            <a:pPr indent="0" lvl="0" marL="0" marR="0" rtl="0" algn="l">
              <a:lnSpc>
                <a:spcPct val="139981"/>
              </a:lnSpc>
              <a:spcBef>
                <a:spcPts val="0"/>
              </a:spcBef>
              <a:spcAft>
                <a:spcPts val="0"/>
              </a:spcAft>
              <a:buNone/>
            </a:pPr>
            <a:r>
              <a:t/>
            </a:r>
            <a:endParaRPr b="0" i="0" sz="3229" u="none" cap="none" strike="noStrike">
              <a:solidFill>
                <a:srgbClr val="000000"/>
              </a:solidFill>
              <a:latin typeface="Times New Roman"/>
              <a:ea typeface="Times New Roman"/>
              <a:cs typeface="Times New Roman"/>
              <a:sym typeface="Times New Roman"/>
            </a:endParaRPr>
          </a:p>
        </p:txBody>
      </p:sp>
      <p:cxnSp>
        <p:nvCxnSpPr>
          <p:cNvPr id="157" name="Google Shape;157;p5"/>
          <p:cNvCxnSpPr/>
          <p:nvPr/>
        </p:nvCxnSpPr>
        <p:spPr>
          <a:xfrm rot="10800000">
            <a:off x="1085850" y="7289441"/>
            <a:ext cx="5403" cy="2997456"/>
          </a:xfrm>
          <a:prstGeom prst="straightConnector1">
            <a:avLst/>
          </a:prstGeom>
          <a:noFill/>
          <a:ln cap="flat" cmpd="sng" w="114300">
            <a:solidFill>
              <a:srgbClr val="9FC3D0"/>
            </a:solidFill>
            <a:prstDash val="solid"/>
            <a:round/>
            <a:headEnd len="sm" w="sm" type="none"/>
            <a:tailEnd len="sm" w="sm" type="none"/>
          </a:ln>
        </p:spPr>
      </p:cxnSp>
      <p:cxnSp>
        <p:nvCxnSpPr>
          <p:cNvPr id="158" name="Google Shape;158;p5"/>
          <p:cNvCxnSpPr/>
          <p:nvPr/>
        </p:nvCxnSpPr>
        <p:spPr>
          <a:xfrm rot="10800000">
            <a:off x="1090490" y="-104525"/>
            <a:ext cx="5403" cy="2997456"/>
          </a:xfrm>
          <a:prstGeom prst="straightConnector1">
            <a:avLst/>
          </a:prstGeom>
          <a:noFill/>
          <a:ln cap="flat" cmpd="sng" w="114300">
            <a:solidFill>
              <a:srgbClr val="9FC3D0"/>
            </a:solidFill>
            <a:prstDash val="solid"/>
            <a:round/>
            <a:headEnd len="sm" w="sm" type="none"/>
            <a:tailEnd len="sm" w="sm" type="none"/>
          </a:ln>
        </p:spPr>
      </p:cxnSp>
      <p:grpSp>
        <p:nvGrpSpPr>
          <p:cNvPr id="159" name="Google Shape;159;p5"/>
          <p:cNvGrpSpPr/>
          <p:nvPr/>
        </p:nvGrpSpPr>
        <p:grpSpPr>
          <a:xfrm>
            <a:off x="15859155" y="-98041"/>
            <a:ext cx="1562612" cy="1771266"/>
            <a:chOff x="0" y="-130721"/>
            <a:chExt cx="2083482" cy="2361688"/>
          </a:xfrm>
        </p:grpSpPr>
        <p:grpSp>
          <p:nvGrpSpPr>
            <p:cNvPr id="160" name="Google Shape;160;p5"/>
            <p:cNvGrpSpPr/>
            <p:nvPr/>
          </p:nvGrpSpPr>
          <p:grpSpPr>
            <a:xfrm>
              <a:off x="75599" y="-130721"/>
              <a:ext cx="1932284" cy="2361688"/>
              <a:chOff x="0" y="-47625"/>
              <a:chExt cx="703982" cy="860425"/>
            </a:xfrm>
          </p:grpSpPr>
          <p:sp>
            <p:nvSpPr>
              <p:cNvPr id="161" name="Google Shape;161;p5"/>
              <p:cNvSpPr/>
              <p:nvPr/>
            </p:nvSpPr>
            <p:spPr>
              <a:xfrm>
                <a:off x="0" y="0"/>
                <a:ext cx="703982" cy="812800"/>
              </a:xfrm>
              <a:custGeom>
                <a:rect b="b" l="l" r="r" t="t"/>
                <a:pathLst>
                  <a:path extrusionOk="0"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5"/>
              <p:cNvSpPr txBox="1"/>
              <p:nvPr/>
            </p:nvSpPr>
            <p:spPr>
              <a:xfrm>
                <a:off x="0" y="-47625"/>
                <a:ext cx="703982" cy="7334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63" name="Google Shape;163;p5"/>
            <p:cNvSpPr txBox="1"/>
            <p:nvPr/>
          </p:nvSpPr>
          <p:spPr>
            <a:xfrm>
              <a:off x="0" y="437582"/>
              <a:ext cx="2083482" cy="124150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5575" u="none" cap="none" strike="noStrike">
                  <a:solidFill>
                    <a:srgbClr val="000000"/>
                  </a:solidFill>
                  <a:latin typeface="Open Sans"/>
                  <a:ea typeface="Open Sans"/>
                  <a:cs typeface="Open Sans"/>
                  <a:sym typeface="Open Sans"/>
                </a:rPr>
                <a:t>5</a:t>
              </a:r>
              <a:endParaRPr/>
            </a:p>
          </p:txBody>
        </p:sp>
      </p:grpSp>
      <p:sp>
        <p:nvSpPr>
          <p:cNvPr id="164" name="Google Shape;164;p5"/>
          <p:cNvSpPr/>
          <p:nvPr/>
        </p:nvSpPr>
        <p:spPr>
          <a:xfrm>
            <a:off x="1263762" y="-1458608"/>
            <a:ext cx="7315200" cy="2477783"/>
          </a:xfrm>
          <a:custGeom>
            <a:rect b="b" l="l" r="r" t="t"/>
            <a:pathLst>
              <a:path extrusionOk="0" h="2477783" w="7315200">
                <a:moveTo>
                  <a:pt x="0" y="0"/>
                </a:moveTo>
                <a:lnTo>
                  <a:pt x="7315200" y="0"/>
                </a:lnTo>
                <a:lnTo>
                  <a:pt x="7315200" y="2477783"/>
                </a:lnTo>
                <a:lnTo>
                  <a:pt x="0" y="2477783"/>
                </a:lnTo>
                <a:lnTo>
                  <a:pt x="0" y="0"/>
                </a:lnTo>
                <a:close/>
              </a:path>
            </a:pathLst>
          </a:custGeom>
          <a:blipFill rotWithShape="1">
            <a:blip r:embed="rId3">
              <a:alphaModFix/>
            </a:blip>
            <a:stretch>
              <a:fillRect b="0" l="0" r="0" t="0"/>
            </a:stretch>
          </a:blipFill>
          <a:ln>
            <a:noFill/>
          </a:ln>
        </p:spPr>
      </p:sp>
      <p:sp>
        <p:nvSpPr>
          <p:cNvPr id="165" name="Google Shape;165;p5"/>
          <p:cNvSpPr/>
          <p:nvPr/>
        </p:nvSpPr>
        <p:spPr>
          <a:xfrm>
            <a:off x="11804788" y="9258300"/>
            <a:ext cx="7315200" cy="2477783"/>
          </a:xfrm>
          <a:custGeom>
            <a:rect b="b" l="l" r="r" t="t"/>
            <a:pathLst>
              <a:path extrusionOk="0" h="2477783" w="7315200">
                <a:moveTo>
                  <a:pt x="0" y="0"/>
                </a:moveTo>
                <a:lnTo>
                  <a:pt x="7315200" y="0"/>
                </a:lnTo>
                <a:lnTo>
                  <a:pt x="7315200" y="2477783"/>
                </a:lnTo>
                <a:lnTo>
                  <a:pt x="0" y="2477783"/>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3EB"/>
        </a:solidFill>
      </p:bgPr>
    </p:bg>
    <p:spTree>
      <p:nvGrpSpPr>
        <p:cNvPr id="169" name="Shape 169"/>
        <p:cNvGrpSpPr/>
        <p:nvPr/>
      </p:nvGrpSpPr>
      <p:grpSpPr>
        <a:xfrm>
          <a:off x="0" y="0"/>
          <a:ext cx="0" cy="0"/>
          <a:chOff x="0" y="0"/>
          <a:chExt cx="0" cy="0"/>
        </a:xfrm>
      </p:grpSpPr>
      <p:grpSp>
        <p:nvGrpSpPr>
          <p:cNvPr id="170" name="Google Shape;170;g318d5682c91_0_3"/>
          <p:cNvGrpSpPr/>
          <p:nvPr/>
        </p:nvGrpSpPr>
        <p:grpSpPr>
          <a:xfrm>
            <a:off x="627362" y="-144662"/>
            <a:ext cx="937455" cy="10431728"/>
            <a:chOff x="0" y="-38100"/>
            <a:chExt cx="246900" cy="2747433"/>
          </a:xfrm>
        </p:grpSpPr>
        <p:sp>
          <p:nvSpPr>
            <p:cNvPr id="171" name="Google Shape;171;g318d5682c91_0_3"/>
            <p:cNvSpPr/>
            <p:nvPr/>
          </p:nvSpPr>
          <p:spPr>
            <a:xfrm>
              <a:off x="0" y="0"/>
              <a:ext cx="246798" cy="2709333"/>
            </a:xfrm>
            <a:custGeom>
              <a:rect b="b" l="l" r="r" t="t"/>
              <a:pathLst>
                <a:path extrusionOk="0" h="2709333" w="246798">
                  <a:moveTo>
                    <a:pt x="0" y="0"/>
                  </a:moveTo>
                  <a:lnTo>
                    <a:pt x="246798" y="0"/>
                  </a:lnTo>
                  <a:lnTo>
                    <a:pt x="246798" y="2709333"/>
                  </a:lnTo>
                  <a:lnTo>
                    <a:pt x="0" y="2709333"/>
                  </a:lnTo>
                  <a:close/>
                </a:path>
              </a:pathLst>
            </a:custGeom>
            <a:solidFill>
              <a:srgbClr val="F6F3EB"/>
            </a:solidFill>
            <a:ln>
              <a:noFill/>
            </a:ln>
          </p:spPr>
        </p:sp>
        <p:sp>
          <p:nvSpPr>
            <p:cNvPr id="172" name="Google Shape;172;g318d5682c91_0_3"/>
            <p:cNvSpPr txBox="1"/>
            <p:nvPr/>
          </p:nvSpPr>
          <p:spPr>
            <a:xfrm>
              <a:off x="0" y="-38100"/>
              <a:ext cx="246900" cy="27474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73" name="Google Shape;173;g318d5682c91_0_3"/>
          <p:cNvSpPr txBox="1"/>
          <p:nvPr/>
        </p:nvSpPr>
        <p:spPr>
          <a:xfrm>
            <a:off x="2553980" y="866775"/>
            <a:ext cx="13179900" cy="1308300"/>
          </a:xfrm>
          <a:prstGeom prst="rect">
            <a:avLst/>
          </a:prstGeom>
          <a:noFill/>
          <a:ln>
            <a:noFill/>
          </a:ln>
        </p:spPr>
        <p:txBody>
          <a:bodyPr anchorCtr="0" anchor="t" bIns="0" lIns="0" spcFirstLastPara="1" rIns="0" wrap="square" tIns="0">
            <a:spAutoFit/>
          </a:bodyPr>
          <a:lstStyle/>
          <a:p>
            <a:pPr indent="0" lvl="0" marL="0" marR="0" rtl="0" algn="ctr">
              <a:lnSpc>
                <a:spcPct val="140004"/>
              </a:lnSpc>
              <a:spcBef>
                <a:spcPts val="0"/>
              </a:spcBef>
              <a:spcAft>
                <a:spcPts val="0"/>
              </a:spcAft>
              <a:buNone/>
            </a:pPr>
            <a:r>
              <a:rPr lang="en-US" sz="8499">
                <a:latin typeface="Alatsi"/>
                <a:ea typeface="Alatsi"/>
                <a:cs typeface="Alatsi"/>
                <a:sym typeface="Alatsi"/>
              </a:rPr>
              <a:t>Main Workflow</a:t>
            </a:r>
            <a:endParaRPr/>
          </a:p>
        </p:txBody>
      </p:sp>
      <p:sp>
        <p:nvSpPr>
          <p:cNvPr id="174" name="Google Shape;174;g318d5682c91_0_3"/>
          <p:cNvSpPr txBox="1"/>
          <p:nvPr/>
        </p:nvSpPr>
        <p:spPr>
          <a:xfrm rot="-5400000">
            <a:off x="-2398342" y="4935804"/>
            <a:ext cx="6882000" cy="415500"/>
          </a:xfrm>
          <a:prstGeom prst="rect">
            <a:avLst/>
          </a:prstGeom>
          <a:noFill/>
          <a:ln>
            <a:noFill/>
          </a:ln>
        </p:spPr>
        <p:txBody>
          <a:bodyPr anchorCtr="0" anchor="t" bIns="0" lIns="0" spcFirstLastPara="1" rIns="0" wrap="square" tIns="0">
            <a:spAutoFit/>
          </a:bodyPr>
          <a:lstStyle/>
          <a:p>
            <a:pPr indent="0" lvl="0" marL="0" marR="0" rtl="0" algn="ctr">
              <a:lnSpc>
                <a:spcPct val="139963"/>
              </a:lnSpc>
              <a:spcBef>
                <a:spcPts val="0"/>
              </a:spcBef>
              <a:spcAft>
                <a:spcPts val="0"/>
              </a:spcAft>
              <a:buNone/>
            </a:pPr>
            <a:r>
              <a:rPr b="0" i="0" lang="en-US" sz="2700" u="none" cap="none" strike="noStrike">
                <a:solidFill>
                  <a:srgbClr val="000000"/>
                </a:solidFill>
                <a:latin typeface="Alatsi"/>
                <a:ea typeface="Alatsi"/>
                <a:cs typeface="Alatsi"/>
                <a:sym typeface="Alatsi"/>
              </a:rPr>
              <a:t>REC</a:t>
            </a:r>
            <a:endParaRPr/>
          </a:p>
        </p:txBody>
      </p:sp>
      <p:sp>
        <p:nvSpPr>
          <p:cNvPr id="175" name="Google Shape;175;g318d5682c91_0_3"/>
          <p:cNvSpPr txBox="1"/>
          <p:nvPr/>
        </p:nvSpPr>
        <p:spPr>
          <a:xfrm>
            <a:off x="1564423" y="2411650"/>
            <a:ext cx="16237500" cy="497100"/>
          </a:xfrm>
          <a:prstGeom prst="rect">
            <a:avLst/>
          </a:prstGeom>
          <a:noFill/>
          <a:ln>
            <a:noFill/>
          </a:ln>
        </p:spPr>
        <p:txBody>
          <a:bodyPr anchorCtr="0" anchor="t" bIns="0" lIns="0" spcFirstLastPara="1" rIns="0" wrap="square" tIns="0">
            <a:spAutoFit/>
          </a:bodyPr>
          <a:lstStyle/>
          <a:p>
            <a:pPr indent="0" lvl="0" marL="0" marR="0" rtl="0" algn="l">
              <a:lnSpc>
                <a:spcPct val="139981"/>
              </a:lnSpc>
              <a:spcBef>
                <a:spcPts val="0"/>
              </a:spcBef>
              <a:spcAft>
                <a:spcPts val="0"/>
              </a:spcAft>
              <a:buNone/>
            </a:pPr>
            <a:r>
              <a:t/>
            </a:r>
            <a:endParaRPr b="0" i="0" sz="3229" u="none" cap="none" strike="noStrike">
              <a:solidFill>
                <a:srgbClr val="000000"/>
              </a:solidFill>
              <a:latin typeface="Times New Roman"/>
              <a:ea typeface="Times New Roman"/>
              <a:cs typeface="Times New Roman"/>
              <a:sym typeface="Times New Roman"/>
            </a:endParaRPr>
          </a:p>
        </p:txBody>
      </p:sp>
      <p:cxnSp>
        <p:nvCxnSpPr>
          <p:cNvPr id="176" name="Google Shape;176;g318d5682c91_0_3"/>
          <p:cNvCxnSpPr/>
          <p:nvPr/>
        </p:nvCxnSpPr>
        <p:spPr>
          <a:xfrm rot="10800000">
            <a:off x="1085853" y="7289297"/>
            <a:ext cx="5400" cy="2997600"/>
          </a:xfrm>
          <a:prstGeom prst="straightConnector1">
            <a:avLst/>
          </a:prstGeom>
          <a:noFill/>
          <a:ln cap="flat" cmpd="sng" w="114300">
            <a:solidFill>
              <a:srgbClr val="9FC3D0"/>
            </a:solidFill>
            <a:prstDash val="solid"/>
            <a:round/>
            <a:headEnd len="sm" w="sm" type="none"/>
            <a:tailEnd len="sm" w="sm" type="none"/>
          </a:ln>
        </p:spPr>
      </p:cxnSp>
      <p:cxnSp>
        <p:nvCxnSpPr>
          <p:cNvPr id="177" name="Google Shape;177;g318d5682c91_0_3"/>
          <p:cNvCxnSpPr/>
          <p:nvPr/>
        </p:nvCxnSpPr>
        <p:spPr>
          <a:xfrm rot="10800000">
            <a:off x="1090493" y="-104669"/>
            <a:ext cx="5400" cy="2997600"/>
          </a:xfrm>
          <a:prstGeom prst="straightConnector1">
            <a:avLst/>
          </a:prstGeom>
          <a:noFill/>
          <a:ln cap="flat" cmpd="sng" w="114300">
            <a:solidFill>
              <a:srgbClr val="9FC3D0"/>
            </a:solidFill>
            <a:prstDash val="solid"/>
            <a:round/>
            <a:headEnd len="sm" w="sm" type="none"/>
            <a:tailEnd len="sm" w="sm" type="none"/>
          </a:ln>
        </p:spPr>
      </p:cxnSp>
      <p:grpSp>
        <p:nvGrpSpPr>
          <p:cNvPr id="178" name="Google Shape;178;g318d5682c91_0_3"/>
          <p:cNvGrpSpPr/>
          <p:nvPr/>
        </p:nvGrpSpPr>
        <p:grpSpPr>
          <a:xfrm>
            <a:off x="15859155" y="-98041"/>
            <a:ext cx="1562625" cy="1771271"/>
            <a:chOff x="0" y="-130721"/>
            <a:chExt cx="2083500" cy="2361695"/>
          </a:xfrm>
        </p:grpSpPr>
        <p:grpSp>
          <p:nvGrpSpPr>
            <p:cNvPr id="179" name="Google Shape;179;g318d5682c91_0_3"/>
            <p:cNvGrpSpPr/>
            <p:nvPr/>
          </p:nvGrpSpPr>
          <p:grpSpPr>
            <a:xfrm>
              <a:off x="75599" y="-130721"/>
              <a:ext cx="1932614" cy="2361695"/>
              <a:chOff x="0" y="-47625"/>
              <a:chExt cx="704100" cy="860425"/>
            </a:xfrm>
          </p:grpSpPr>
          <p:sp>
            <p:nvSpPr>
              <p:cNvPr id="180" name="Google Shape;180;g318d5682c91_0_3"/>
              <p:cNvSpPr/>
              <p:nvPr/>
            </p:nvSpPr>
            <p:spPr>
              <a:xfrm>
                <a:off x="0" y="0"/>
                <a:ext cx="703982" cy="812800"/>
              </a:xfrm>
              <a:custGeom>
                <a:rect b="b" l="l" r="r" t="t"/>
                <a:pathLst>
                  <a:path extrusionOk="0"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g318d5682c91_0_3"/>
              <p:cNvSpPr txBox="1"/>
              <p:nvPr/>
            </p:nvSpPr>
            <p:spPr>
              <a:xfrm>
                <a:off x="0" y="-47625"/>
                <a:ext cx="704100" cy="733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82" name="Google Shape;182;g318d5682c91_0_3"/>
            <p:cNvSpPr txBox="1"/>
            <p:nvPr/>
          </p:nvSpPr>
          <p:spPr>
            <a:xfrm>
              <a:off x="0" y="437582"/>
              <a:ext cx="2083500" cy="11442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US" sz="5575">
                  <a:latin typeface="Open Sans"/>
                  <a:ea typeface="Open Sans"/>
                  <a:cs typeface="Open Sans"/>
                  <a:sym typeface="Open Sans"/>
                </a:rPr>
                <a:t>6</a:t>
              </a:r>
              <a:endParaRPr/>
            </a:p>
          </p:txBody>
        </p:sp>
      </p:grpSp>
      <p:sp>
        <p:nvSpPr>
          <p:cNvPr id="183" name="Google Shape;183;g318d5682c91_0_3"/>
          <p:cNvSpPr/>
          <p:nvPr/>
        </p:nvSpPr>
        <p:spPr>
          <a:xfrm>
            <a:off x="1263762" y="-1458608"/>
            <a:ext cx="7315200" cy="2477783"/>
          </a:xfrm>
          <a:custGeom>
            <a:rect b="b" l="l" r="r" t="t"/>
            <a:pathLst>
              <a:path extrusionOk="0" h="2477783" w="7315200">
                <a:moveTo>
                  <a:pt x="0" y="0"/>
                </a:moveTo>
                <a:lnTo>
                  <a:pt x="7315200" y="0"/>
                </a:lnTo>
                <a:lnTo>
                  <a:pt x="7315200" y="2477783"/>
                </a:lnTo>
                <a:lnTo>
                  <a:pt x="0" y="2477783"/>
                </a:lnTo>
                <a:lnTo>
                  <a:pt x="0" y="0"/>
                </a:lnTo>
                <a:close/>
              </a:path>
            </a:pathLst>
          </a:custGeom>
          <a:blipFill rotWithShape="1">
            <a:blip r:embed="rId3">
              <a:alphaModFix/>
            </a:blip>
            <a:stretch>
              <a:fillRect b="0" l="0" r="0" t="0"/>
            </a:stretch>
          </a:blipFill>
          <a:ln>
            <a:noFill/>
          </a:ln>
        </p:spPr>
      </p:sp>
      <p:sp>
        <p:nvSpPr>
          <p:cNvPr id="184" name="Google Shape;184;g318d5682c91_0_3"/>
          <p:cNvSpPr/>
          <p:nvPr/>
        </p:nvSpPr>
        <p:spPr>
          <a:xfrm>
            <a:off x="11804788" y="9258300"/>
            <a:ext cx="7315200" cy="2477783"/>
          </a:xfrm>
          <a:custGeom>
            <a:rect b="b" l="l" r="r" t="t"/>
            <a:pathLst>
              <a:path extrusionOk="0" h="2477783" w="7315200">
                <a:moveTo>
                  <a:pt x="0" y="0"/>
                </a:moveTo>
                <a:lnTo>
                  <a:pt x="7315200" y="0"/>
                </a:lnTo>
                <a:lnTo>
                  <a:pt x="7315200" y="2477783"/>
                </a:lnTo>
                <a:lnTo>
                  <a:pt x="0" y="2477783"/>
                </a:lnTo>
                <a:lnTo>
                  <a:pt x="0" y="0"/>
                </a:lnTo>
                <a:close/>
              </a:path>
            </a:pathLst>
          </a:custGeom>
          <a:blipFill rotWithShape="1">
            <a:blip r:embed="rId3">
              <a:alphaModFix/>
            </a:blip>
            <a:stretch>
              <a:fillRect b="0" l="0" r="0" t="0"/>
            </a:stretch>
          </a:blipFill>
          <a:ln>
            <a:noFill/>
          </a:ln>
        </p:spPr>
      </p:sp>
      <p:pic>
        <p:nvPicPr>
          <p:cNvPr id="185" name="Google Shape;185;g318d5682c91_0_3"/>
          <p:cNvPicPr preferRelativeResize="0"/>
          <p:nvPr/>
        </p:nvPicPr>
        <p:blipFill>
          <a:blip r:embed="rId4">
            <a:alphaModFix/>
          </a:blip>
          <a:stretch>
            <a:fillRect/>
          </a:stretch>
        </p:blipFill>
        <p:spPr>
          <a:xfrm>
            <a:off x="4014075" y="2411650"/>
            <a:ext cx="10397225" cy="7142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3EB"/>
        </a:solidFill>
      </p:bgPr>
    </p:bg>
    <p:spTree>
      <p:nvGrpSpPr>
        <p:cNvPr id="189" name="Shape 189"/>
        <p:cNvGrpSpPr/>
        <p:nvPr/>
      </p:nvGrpSpPr>
      <p:grpSpPr>
        <a:xfrm>
          <a:off x="0" y="0"/>
          <a:ext cx="0" cy="0"/>
          <a:chOff x="0" y="0"/>
          <a:chExt cx="0" cy="0"/>
        </a:xfrm>
      </p:grpSpPr>
      <p:grpSp>
        <p:nvGrpSpPr>
          <p:cNvPr id="190" name="Google Shape;190;g318d5682c91_0_22"/>
          <p:cNvGrpSpPr/>
          <p:nvPr/>
        </p:nvGrpSpPr>
        <p:grpSpPr>
          <a:xfrm>
            <a:off x="627362" y="-144662"/>
            <a:ext cx="937455" cy="10431728"/>
            <a:chOff x="0" y="-38100"/>
            <a:chExt cx="246900" cy="2747433"/>
          </a:xfrm>
        </p:grpSpPr>
        <p:sp>
          <p:nvSpPr>
            <p:cNvPr id="191" name="Google Shape;191;g318d5682c91_0_22"/>
            <p:cNvSpPr/>
            <p:nvPr/>
          </p:nvSpPr>
          <p:spPr>
            <a:xfrm>
              <a:off x="0" y="0"/>
              <a:ext cx="246798" cy="2709333"/>
            </a:xfrm>
            <a:custGeom>
              <a:rect b="b" l="l" r="r" t="t"/>
              <a:pathLst>
                <a:path extrusionOk="0" h="2709333" w="246798">
                  <a:moveTo>
                    <a:pt x="0" y="0"/>
                  </a:moveTo>
                  <a:lnTo>
                    <a:pt x="246798" y="0"/>
                  </a:lnTo>
                  <a:lnTo>
                    <a:pt x="246798" y="2709333"/>
                  </a:lnTo>
                  <a:lnTo>
                    <a:pt x="0" y="2709333"/>
                  </a:lnTo>
                  <a:close/>
                </a:path>
              </a:pathLst>
            </a:custGeom>
            <a:solidFill>
              <a:srgbClr val="F6F3EB"/>
            </a:solidFill>
            <a:ln>
              <a:noFill/>
            </a:ln>
          </p:spPr>
        </p:sp>
        <p:sp>
          <p:nvSpPr>
            <p:cNvPr id="192" name="Google Shape;192;g318d5682c91_0_22"/>
            <p:cNvSpPr txBox="1"/>
            <p:nvPr/>
          </p:nvSpPr>
          <p:spPr>
            <a:xfrm>
              <a:off x="0" y="-38100"/>
              <a:ext cx="246900" cy="27474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93" name="Google Shape;193;g318d5682c91_0_22"/>
          <p:cNvSpPr txBox="1"/>
          <p:nvPr/>
        </p:nvSpPr>
        <p:spPr>
          <a:xfrm>
            <a:off x="2554055" y="364925"/>
            <a:ext cx="13179900" cy="1308300"/>
          </a:xfrm>
          <a:prstGeom prst="rect">
            <a:avLst/>
          </a:prstGeom>
          <a:noFill/>
          <a:ln>
            <a:noFill/>
          </a:ln>
        </p:spPr>
        <p:txBody>
          <a:bodyPr anchorCtr="0" anchor="t" bIns="0" lIns="0" spcFirstLastPara="1" rIns="0" wrap="square" tIns="0">
            <a:spAutoFit/>
          </a:bodyPr>
          <a:lstStyle/>
          <a:p>
            <a:pPr indent="0" lvl="0" marL="0" marR="0" rtl="0" algn="ctr">
              <a:lnSpc>
                <a:spcPct val="140004"/>
              </a:lnSpc>
              <a:spcBef>
                <a:spcPts val="0"/>
              </a:spcBef>
              <a:spcAft>
                <a:spcPts val="0"/>
              </a:spcAft>
              <a:buNone/>
            </a:pPr>
            <a:r>
              <a:rPr lang="en-US" sz="8499">
                <a:latin typeface="Alatsi"/>
                <a:ea typeface="Alatsi"/>
                <a:cs typeface="Alatsi"/>
                <a:sym typeface="Alatsi"/>
              </a:rPr>
              <a:t>Amazon workflow</a:t>
            </a:r>
            <a:endParaRPr/>
          </a:p>
        </p:txBody>
      </p:sp>
      <p:sp>
        <p:nvSpPr>
          <p:cNvPr id="194" name="Google Shape;194;g318d5682c91_0_22"/>
          <p:cNvSpPr txBox="1"/>
          <p:nvPr/>
        </p:nvSpPr>
        <p:spPr>
          <a:xfrm rot="-5400000">
            <a:off x="-2398342" y="4935804"/>
            <a:ext cx="6882000" cy="415500"/>
          </a:xfrm>
          <a:prstGeom prst="rect">
            <a:avLst/>
          </a:prstGeom>
          <a:noFill/>
          <a:ln>
            <a:noFill/>
          </a:ln>
        </p:spPr>
        <p:txBody>
          <a:bodyPr anchorCtr="0" anchor="t" bIns="0" lIns="0" spcFirstLastPara="1" rIns="0" wrap="square" tIns="0">
            <a:spAutoFit/>
          </a:bodyPr>
          <a:lstStyle/>
          <a:p>
            <a:pPr indent="0" lvl="0" marL="0" marR="0" rtl="0" algn="ctr">
              <a:lnSpc>
                <a:spcPct val="139963"/>
              </a:lnSpc>
              <a:spcBef>
                <a:spcPts val="0"/>
              </a:spcBef>
              <a:spcAft>
                <a:spcPts val="0"/>
              </a:spcAft>
              <a:buNone/>
            </a:pPr>
            <a:r>
              <a:rPr b="0" i="0" lang="en-US" sz="2700" u="none" cap="none" strike="noStrike">
                <a:solidFill>
                  <a:srgbClr val="000000"/>
                </a:solidFill>
                <a:latin typeface="Alatsi"/>
                <a:ea typeface="Alatsi"/>
                <a:cs typeface="Alatsi"/>
                <a:sym typeface="Alatsi"/>
              </a:rPr>
              <a:t>REC</a:t>
            </a:r>
            <a:endParaRPr/>
          </a:p>
        </p:txBody>
      </p:sp>
      <p:sp>
        <p:nvSpPr>
          <p:cNvPr id="195" name="Google Shape;195;g318d5682c91_0_22"/>
          <p:cNvSpPr txBox="1"/>
          <p:nvPr/>
        </p:nvSpPr>
        <p:spPr>
          <a:xfrm>
            <a:off x="1564423" y="2411650"/>
            <a:ext cx="16237500" cy="497100"/>
          </a:xfrm>
          <a:prstGeom prst="rect">
            <a:avLst/>
          </a:prstGeom>
          <a:noFill/>
          <a:ln>
            <a:noFill/>
          </a:ln>
        </p:spPr>
        <p:txBody>
          <a:bodyPr anchorCtr="0" anchor="t" bIns="0" lIns="0" spcFirstLastPara="1" rIns="0" wrap="square" tIns="0">
            <a:spAutoFit/>
          </a:bodyPr>
          <a:lstStyle/>
          <a:p>
            <a:pPr indent="0" lvl="0" marL="0" marR="0" rtl="0" algn="l">
              <a:lnSpc>
                <a:spcPct val="139981"/>
              </a:lnSpc>
              <a:spcBef>
                <a:spcPts val="0"/>
              </a:spcBef>
              <a:spcAft>
                <a:spcPts val="0"/>
              </a:spcAft>
              <a:buNone/>
            </a:pPr>
            <a:r>
              <a:t/>
            </a:r>
            <a:endParaRPr b="0" i="0" sz="3229" u="none" cap="none" strike="noStrike">
              <a:solidFill>
                <a:srgbClr val="000000"/>
              </a:solidFill>
              <a:latin typeface="Times New Roman"/>
              <a:ea typeface="Times New Roman"/>
              <a:cs typeface="Times New Roman"/>
              <a:sym typeface="Times New Roman"/>
            </a:endParaRPr>
          </a:p>
        </p:txBody>
      </p:sp>
      <p:cxnSp>
        <p:nvCxnSpPr>
          <p:cNvPr id="196" name="Google Shape;196;g318d5682c91_0_22"/>
          <p:cNvCxnSpPr/>
          <p:nvPr/>
        </p:nvCxnSpPr>
        <p:spPr>
          <a:xfrm rot="10800000">
            <a:off x="1085853" y="7289297"/>
            <a:ext cx="5400" cy="2997600"/>
          </a:xfrm>
          <a:prstGeom prst="straightConnector1">
            <a:avLst/>
          </a:prstGeom>
          <a:noFill/>
          <a:ln cap="flat" cmpd="sng" w="114300">
            <a:solidFill>
              <a:srgbClr val="9FC3D0"/>
            </a:solidFill>
            <a:prstDash val="solid"/>
            <a:round/>
            <a:headEnd len="sm" w="sm" type="none"/>
            <a:tailEnd len="sm" w="sm" type="none"/>
          </a:ln>
        </p:spPr>
      </p:cxnSp>
      <p:cxnSp>
        <p:nvCxnSpPr>
          <p:cNvPr id="197" name="Google Shape;197;g318d5682c91_0_22"/>
          <p:cNvCxnSpPr/>
          <p:nvPr/>
        </p:nvCxnSpPr>
        <p:spPr>
          <a:xfrm rot="10800000">
            <a:off x="1090493" y="-104669"/>
            <a:ext cx="5400" cy="2997600"/>
          </a:xfrm>
          <a:prstGeom prst="straightConnector1">
            <a:avLst/>
          </a:prstGeom>
          <a:noFill/>
          <a:ln cap="flat" cmpd="sng" w="114300">
            <a:solidFill>
              <a:srgbClr val="9FC3D0"/>
            </a:solidFill>
            <a:prstDash val="solid"/>
            <a:round/>
            <a:headEnd len="sm" w="sm" type="none"/>
            <a:tailEnd len="sm" w="sm" type="none"/>
          </a:ln>
        </p:spPr>
      </p:cxnSp>
      <p:grpSp>
        <p:nvGrpSpPr>
          <p:cNvPr id="198" name="Google Shape;198;g318d5682c91_0_22"/>
          <p:cNvGrpSpPr/>
          <p:nvPr/>
        </p:nvGrpSpPr>
        <p:grpSpPr>
          <a:xfrm>
            <a:off x="15859155" y="-98041"/>
            <a:ext cx="1562625" cy="1771271"/>
            <a:chOff x="0" y="-130721"/>
            <a:chExt cx="2083500" cy="2361695"/>
          </a:xfrm>
        </p:grpSpPr>
        <p:grpSp>
          <p:nvGrpSpPr>
            <p:cNvPr id="199" name="Google Shape;199;g318d5682c91_0_22"/>
            <p:cNvGrpSpPr/>
            <p:nvPr/>
          </p:nvGrpSpPr>
          <p:grpSpPr>
            <a:xfrm>
              <a:off x="75599" y="-130721"/>
              <a:ext cx="1932614" cy="2361695"/>
              <a:chOff x="0" y="-47625"/>
              <a:chExt cx="704100" cy="860425"/>
            </a:xfrm>
          </p:grpSpPr>
          <p:sp>
            <p:nvSpPr>
              <p:cNvPr id="200" name="Google Shape;200;g318d5682c91_0_22"/>
              <p:cNvSpPr/>
              <p:nvPr/>
            </p:nvSpPr>
            <p:spPr>
              <a:xfrm>
                <a:off x="0" y="0"/>
                <a:ext cx="703982" cy="812800"/>
              </a:xfrm>
              <a:custGeom>
                <a:rect b="b" l="l" r="r" t="t"/>
                <a:pathLst>
                  <a:path extrusionOk="0"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g318d5682c91_0_22"/>
              <p:cNvSpPr txBox="1"/>
              <p:nvPr/>
            </p:nvSpPr>
            <p:spPr>
              <a:xfrm>
                <a:off x="0" y="-47625"/>
                <a:ext cx="704100" cy="733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02" name="Google Shape;202;g318d5682c91_0_22"/>
            <p:cNvSpPr txBox="1"/>
            <p:nvPr/>
          </p:nvSpPr>
          <p:spPr>
            <a:xfrm>
              <a:off x="0" y="437582"/>
              <a:ext cx="2083500" cy="11442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US" sz="5575">
                  <a:latin typeface="Open Sans"/>
                  <a:ea typeface="Open Sans"/>
                  <a:cs typeface="Open Sans"/>
                  <a:sym typeface="Open Sans"/>
                </a:rPr>
                <a:t>7</a:t>
              </a:r>
              <a:endParaRPr/>
            </a:p>
          </p:txBody>
        </p:sp>
      </p:grpSp>
      <p:sp>
        <p:nvSpPr>
          <p:cNvPr id="203" name="Google Shape;203;g318d5682c91_0_22"/>
          <p:cNvSpPr/>
          <p:nvPr/>
        </p:nvSpPr>
        <p:spPr>
          <a:xfrm>
            <a:off x="-2109038" y="-1500783"/>
            <a:ext cx="7315200" cy="2477783"/>
          </a:xfrm>
          <a:custGeom>
            <a:rect b="b" l="l" r="r" t="t"/>
            <a:pathLst>
              <a:path extrusionOk="0" h="2477783" w="7315200">
                <a:moveTo>
                  <a:pt x="0" y="0"/>
                </a:moveTo>
                <a:lnTo>
                  <a:pt x="7315200" y="0"/>
                </a:lnTo>
                <a:lnTo>
                  <a:pt x="7315200" y="2477783"/>
                </a:lnTo>
                <a:lnTo>
                  <a:pt x="0" y="2477783"/>
                </a:lnTo>
                <a:lnTo>
                  <a:pt x="0" y="0"/>
                </a:lnTo>
                <a:close/>
              </a:path>
            </a:pathLst>
          </a:custGeom>
          <a:blipFill rotWithShape="1">
            <a:blip r:embed="rId3">
              <a:alphaModFix/>
            </a:blip>
            <a:stretch>
              <a:fillRect b="0" l="0" r="0" t="0"/>
            </a:stretch>
          </a:blipFill>
          <a:ln>
            <a:noFill/>
          </a:ln>
        </p:spPr>
      </p:sp>
      <p:sp>
        <p:nvSpPr>
          <p:cNvPr id="204" name="Google Shape;204;g318d5682c91_0_22"/>
          <p:cNvSpPr/>
          <p:nvPr/>
        </p:nvSpPr>
        <p:spPr>
          <a:xfrm>
            <a:off x="11804788" y="9258300"/>
            <a:ext cx="7315200" cy="2477783"/>
          </a:xfrm>
          <a:custGeom>
            <a:rect b="b" l="l" r="r" t="t"/>
            <a:pathLst>
              <a:path extrusionOk="0" h="2477783" w="7315200">
                <a:moveTo>
                  <a:pt x="0" y="0"/>
                </a:moveTo>
                <a:lnTo>
                  <a:pt x="7315200" y="0"/>
                </a:lnTo>
                <a:lnTo>
                  <a:pt x="7315200" y="2477783"/>
                </a:lnTo>
                <a:lnTo>
                  <a:pt x="0" y="2477783"/>
                </a:lnTo>
                <a:lnTo>
                  <a:pt x="0" y="0"/>
                </a:lnTo>
                <a:close/>
              </a:path>
            </a:pathLst>
          </a:custGeom>
          <a:blipFill rotWithShape="1">
            <a:blip r:embed="rId3">
              <a:alphaModFix/>
            </a:blip>
            <a:stretch>
              <a:fillRect b="0" l="0" r="0" t="0"/>
            </a:stretch>
          </a:blipFill>
          <a:ln>
            <a:noFill/>
          </a:ln>
        </p:spPr>
      </p:sp>
      <p:pic>
        <p:nvPicPr>
          <p:cNvPr id="205" name="Google Shape;205;g318d5682c91_0_22"/>
          <p:cNvPicPr preferRelativeResize="0"/>
          <p:nvPr/>
        </p:nvPicPr>
        <p:blipFill>
          <a:blip r:embed="rId4">
            <a:alphaModFix/>
          </a:blip>
          <a:stretch>
            <a:fillRect/>
          </a:stretch>
        </p:blipFill>
        <p:spPr>
          <a:xfrm>
            <a:off x="5776900" y="1702550"/>
            <a:ext cx="7427424" cy="826382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3EB"/>
        </a:solidFill>
      </p:bgPr>
    </p:bg>
    <p:spTree>
      <p:nvGrpSpPr>
        <p:cNvPr id="209" name="Shape 209"/>
        <p:cNvGrpSpPr/>
        <p:nvPr/>
      </p:nvGrpSpPr>
      <p:grpSpPr>
        <a:xfrm>
          <a:off x="0" y="0"/>
          <a:ext cx="0" cy="0"/>
          <a:chOff x="0" y="0"/>
          <a:chExt cx="0" cy="0"/>
        </a:xfrm>
      </p:grpSpPr>
      <p:grpSp>
        <p:nvGrpSpPr>
          <p:cNvPr id="210" name="Google Shape;210;g318d5682c91_0_42"/>
          <p:cNvGrpSpPr/>
          <p:nvPr/>
        </p:nvGrpSpPr>
        <p:grpSpPr>
          <a:xfrm>
            <a:off x="627362" y="-144662"/>
            <a:ext cx="937455" cy="10431728"/>
            <a:chOff x="0" y="-38100"/>
            <a:chExt cx="246900" cy="2747433"/>
          </a:xfrm>
        </p:grpSpPr>
        <p:sp>
          <p:nvSpPr>
            <p:cNvPr id="211" name="Google Shape;211;g318d5682c91_0_42"/>
            <p:cNvSpPr/>
            <p:nvPr/>
          </p:nvSpPr>
          <p:spPr>
            <a:xfrm>
              <a:off x="0" y="0"/>
              <a:ext cx="246798" cy="2709333"/>
            </a:xfrm>
            <a:custGeom>
              <a:rect b="b" l="l" r="r" t="t"/>
              <a:pathLst>
                <a:path extrusionOk="0" h="2709333" w="246798">
                  <a:moveTo>
                    <a:pt x="0" y="0"/>
                  </a:moveTo>
                  <a:lnTo>
                    <a:pt x="246798" y="0"/>
                  </a:lnTo>
                  <a:lnTo>
                    <a:pt x="246798" y="2709333"/>
                  </a:lnTo>
                  <a:lnTo>
                    <a:pt x="0" y="2709333"/>
                  </a:lnTo>
                  <a:close/>
                </a:path>
              </a:pathLst>
            </a:custGeom>
            <a:solidFill>
              <a:srgbClr val="F6F3EB"/>
            </a:solidFill>
            <a:ln>
              <a:noFill/>
            </a:ln>
          </p:spPr>
        </p:sp>
        <p:sp>
          <p:nvSpPr>
            <p:cNvPr id="212" name="Google Shape;212;g318d5682c91_0_42"/>
            <p:cNvSpPr txBox="1"/>
            <p:nvPr/>
          </p:nvSpPr>
          <p:spPr>
            <a:xfrm>
              <a:off x="0" y="-38100"/>
              <a:ext cx="246900" cy="27474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13" name="Google Shape;213;g318d5682c91_0_42"/>
          <p:cNvSpPr txBox="1"/>
          <p:nvPr/>
        </p:nvSpPr>
        <p:spPr>
          <a:xfrm>
            <a:off x="2554055" y="364925"/>
            <a:ext cx="13179900" cy="1308300"/>
          </a:xfrm>
          <a:prstGeom prst="rect">
            <a:avLst/>
          </a:prstGeom>
          <a:noFill/>
          <a:ln>
            <a:noFill/>
          </a:ln>
        </p:spPr>
        <p:txBody>
          <a:bodyPr anchorCtr="0" anchor="t" bIns="0" lIns="0" spcFirstLastPara="1" rIns="0" wrap="square" tIns="0">
            <a:spAutoFit/>
          </a:bodyPr>
          <a:lstStyle/>
          <a:p>
            <a:pPr indent="0" lvl="0" marL="0" marR="0" rtl="0" algn="ctr">
              <a:lnSpc>
                <a:spcPct val="140004"/>
              </a:lnSpc>
              <a:spcBef>
                <a:spcPts val="0"/>
              </a:spcBef>
              <a:spcAft>
                <a:spcPts val="0"/>
              </a:spcAft>
              <a:buNone/>
            </a:pPr>
            <a:r>
              <a:rPr lang="en-US" sz="8499">
                <a:latin typeface="Alatsi"/>
                <a:ea typeface="Alatsi"/>
                <a:cs typeface="Alatsi"/>
                <a:sym typeface="Alatsi"/>
              </a:rPr>
              <a:t>Flipkart </a:t>
            </a:r>
            <a:r>
              <a:rPr lang="en-US" sz="8499">
                <a:latin typeface="Alatsi"/>
                <a:ea typeface="Alatsi"/>
                <a:cs typeface="Alatsi"/>
                <a:sym typeface="Alatsi"/>
              </a:rPr>
              <a:t>workflow</a:t>
            </a:r>
            <a:endParaRPr/>
          </a:p>
        </p:txBody>
      </p:sp>
      <p:sp>
        <p:nvSpPr>
          <p:cNvPr id="214" name="Google Shape;214;g318d5682c91_0_42"/>
          <p:cNvSpPr txBox="1"/>
          <p:nvPr/>
        </p:nvSpPr>
        <p:spPr>
          <a:xfrm rot="-5400000">
            <a:off x="-2398342" y="4935804"/>
            <a:ext cx="6882000" cy="415500"/>
          </a:xfrm>
          <a:prstGeom prst="rect">
            <a:avLst/>
          </a:prstGeom>
          <a:noFill/>
          <a:ln>
            <a:noFill/>
          </a:ln>
        </p:spPr>
        <p:txBody>
          <a:bodyPr anchorCtr="0" anchor="t" bIns="0" lIns="0" spcFirstLastPara="1" rIns="0" wrap="square" tIns="0">
            <a:spAutoFit/>
          </a:bodyPr>
          <a:lstStyle/>
          <a:p>
            <a:pPr indent="0" lvl="0" marL="0" marR="0" rtl="0" algn="ctr">
              <a:lnSpc>
                <a:spcPct val="139963"/>
              </a:lnSpc>
              <a:spcBef>
                <a:spcPts val="0"/>
              </a:spcBef>
              <a:spcAft>
                <a:spcPts val="0"/>
              </a:spcAft>
              <a:buNone/>
            </a:pPr>
            <a:r>
              <a:rPr b="0" i="0" lang="en-US" sz="2700" u="none" cap="none" strike="noStrike">
                <a:solidFill>
                  <a:srgbClr val="000000"/>
                </a:solidFill>
                <a:latin typeface="Alatsi"/>
                <a:ea typeface="Alatsi"/>
                <a:cs typeface="Alatsi"/>
                <a:sym typeface="Alatsi"/>
              </a:rPr>
              <a:t>REC</a:t>
            </a:r>
            <a:endParaRPr/>
          </a:p>
        </p:txBody>
      </p:sp>
      <p:sp>
        <p:nvSpPr>
          <p:cNvPr id="215" name="Google Shape;215;g318d5682c91_0_42"/>
          <p:cNvSpPr txBox="1"/>
          <p:nvPr/>
        </p:nvSpPr>
        <p:spPr>
          <a:xfrm>
            <a:off x="1564423" y="2411650"/>
            <a:ext cx="16237500" cy="497100"/>
          </a:xfrm>
          <a:prstGeom prst="rect">
            <a:avLst/>
          </a:prstGeom>
          <a:noFill/>
          <a:ln>
            <a:noFill/>
          </a:ln>
        </p:spPr>
        <p:txBody>
          <a:bodyPr anchorCtr="0" anchor="t" bIns="0" lIns="0" spcFirstLastPara="1" rIns="0" wrap="square" tIns="0">
            <a:spAutoFit/>
          </a:bodyPr>
          <a:lstStyle/>
          <a:p>
            <a:pPr indent="0" lvl="0" marL="0" marR="0" rtl="0" algn="l">
              <a:lnSpc>
                <a:spcPct val="139981"/>
              </a:lnSpc>
              <a:spcBef>
                <a:spcPts val="0"/>
              </a:spcBef>
              <a:spcAft>
                <a:spcPts val="0"/>
              </a:spcAft>
              <a:buNone/>
            </a:pPr>
            <a:r>
              <a:t/>
            </a:r>
            <a:endParaRPr b="0" i="0" sz="3229" u="none" cap="none" strike="noStrike">
              <a:solidFill>
                <a:srgbClr val="000000"/>
              </a:solidFill>
              <a:latin typeface="Times New Roman"/>
              <a:ea typeface="Times New Roman"/>
              <a:cs typeface="Times New Roman"/>
              <a:sym typeface="Times New Roman"/>
            </a:endParaRPr>
          </a:p>
        </p:txBody>
      </p:sp>
      <p:cxnSp>
        <p:nvCxnSpPr>
          <p:cNvPr id="216" name="Google Shape;216;g318d5682c91_0_42"/>
          <p:cNvCxnSpPr/>
          <p:nvPr/>
        </p:nvCxnSpPr>
        <p:spPr>
          <a:xfrm rot="10800000">
            <a:off x="1085853" y="7289297"/>
            <a:ext cx="5400" cy="2997600"/>
          </a:xfrm>
          <a:prstGeom prst="straightConnector1">
            <a:avLst/>
          </a:prstGeom>
          <a:noFill/>
          <a:ln cap="flat" cmpd="sng" w="114300">
            <a:solidFill>
              <a:srgbClr val="9FC3D0"/>
            </a:solidFill>
            <a:prstDash val="solid"/>
            <a:round/>
            <a:headEnd len="sm" w="sm" type="none"/>
            <a:tailEnd len="sm" w="sm" type="none"/>
          </a:ln>
        </p:spPr>
      </p:cxnSp>
      <p:cxnSp>
        <p:nvCxnSpPr>
          <p:cNvPr id="217" name="Google Shape;217;g318d5682c91_0_42"/>
          <p:cNvCxnSpPr/>
          <p:nvPr/>
        </p:nvCxnSpPr>
        <p:spPr>
          <a:xfrm rot="10800000">
            <a:off x="1090493" y="-104669"/>
            <a:ext cx="5400" cy="2997600"/>
          </a:xfrm>
          <a:prstGeom prst="straightConnector1">
            <a:avLst/>
          </a:prstGeom>
          <a:noFill/>
          <a:ln cap="flat" cmpd="sng" w="114300">
            <a:solidFill>
              <a:srgbClr val="9FC3D0"/>
            </a:solidFill>
            <a:prstDash val="solid"/>
            <a:round/>
            <a:headEnd len="sm" w="sm" type="none"/>
            <a:tailEnd len="sm" w="sm" type="none"/>
          </a:ln>
        </p:spPr>
      </p:cxnSp>
      <p:grpSp>
        <p:nvGrpSpPr>
          <p:cNvPr id="218" name="Google Shape;218;g318d5682c91_0_42"/>
          <p:cNvGrpSpPr/>
          <p:nvPr/>
        </p:nvGrpSpPr>
        <p:grpSpPr>
          <a:xfrm>
            <a:off x="15859155" y="-98041"/>
            <a:ext cx="1562625" cy="1771271"/>
            <a:chOff x="0" y="-130721"/>
            <a:chExt cx="2083500" cy="2361695"/>
          </a:xfrm>
        </p:grpSpPr>
        <p:grpSp>
          <p:nvGrpSpPr>
            <p:cNvPr id="219" name="Google Shape;219;g318d5682c91_0_42"/>
            <p:cNvGrpSpPr/>
            <p:nvPr/>
          </p:nvGrpSpPr>
          <p:grpSpPr>
            <a:xfrm>
              <a:off x="75599" y="-130721"/>
              <a:ext cx="1932614" cy="2361695"/>
              <a:chOff x="0" y="-47625"/>
              <a:chExt cx="704100" cy="860425"/>
            </a:xfrm>
          </p:grpSpPr>
          <p:sp>
            <p:nvSpPr>
              <p:cNvPr id="220" name="Google Shape;220;g318d5682c91_0_42"/>
              <p:cNvSpPr/>
              <p:nvPr/>
            </p:nvSpPr>
            <p:spPr>
              <a:xfrm>
                <a:off x="0" y="0"/>
                <a:ext cx="703982" cy="812800"/>
              </a:xfrm>
              <a:custGeom>
                <a:rect b="b" l="l" r="r" t="t"/>
                <a:pathLst>
                  <a:path extrusionOk="0"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g318d5682c91_0_42"/>
              <p:cNvSpPr txBox="1"/>
              <p:nvPr/>
            </p:nvSpPr>
            <p:spPr>
              <a:xfrm>
                <a:off x="0" y="-47625"/>
                <a:ext cx="704100" cy="733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22" name="Google Shape;222;g318d5682c91_0_42"/>
            <p:cNvSpPr txBox="1"/>
            <p:nvPr/>
          </p:nvSpPr>
          <p:spPr>
            <a:xfrm>
              <a:off x="0" y="437582"/>
              <a:ext cx="2083500" cy="11442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US" sz="5575">
                  <a:latin typeface="Open Sans"/>
                  <a:ea typeface="Open Sans"/>
                  <a:cs typeface="Open Sans"/>
                  <a:sym typeface="Open Sans"/>
                </a:rPr>
                <a:t>8</a:t>
              </a:r>
              <a:endParaRPr/>
            </a:p>
          </p:txBody>
        </p:sp>
      </p:grpSp>
      <p:sp>
        <p:nvSpPr>
          <p:cNvPr id="223" name="Google Shape;223;g318d5682c91_0_42"/>
          <p:cNvSpPr/>
          <p:nvPr/>
        </p:nvSpPr>
        <p:spPr>
          <a:xfrm>
            <a:off x="-2130113" y="-1458608"/>
            <a:ext cx="7315200" cy="2477783"/>
          </a:xfrm>
          <a:custGeom>
            <a:rect b="b" l="l" r="r" t="t"/>
            <a:pathLst>
              <a:path extrusionOk="0" h="2477783" w="7315200">
                <a:moveTo>
                  <a:pt x="0" y="0"/>
                </a:moveTo>
                <a:lnTo>
                  <a:pt x="7315200" y="0"/>
                </a:lnTo>
                <a:lnTo>
                  <a:pt x="7315200" y="2477783"/>
                </a:lnTo>
                <a:lnTo>
                  <a:pt x="0" y="2477783"/>
                </a:lnTo>
                <a:lnTo>
                  <a:pt x="0" y="0"/>
                </a:lnTo>
                <a:close/>
              </a:path>
            </a:pathLst>
          </a:custGeom>
          <a:blipFill rotWithShape="1">
            <a:blip r:embed="rId3">
              <a:alphaModFix/>
            </a:blip>
            <a:stretch>
              <a:fillRect b="0" l="0" r="0" t="0"/>
            </a:stretch>
          </a:blipFill>
          <a:ln>
            <a:noFill/>
          </a:ln>
        </p:spPr>
      </p:sp>
      <p:sp>
        <p:nvSpPr>
          <p:cNvPr id="224" name="Google Shape;224;g318d5682c91_0_42"/>
          <p:cNvSpPr/>
          <p:nvPr/>
        </p:nvSpPr>
        <p:spPr>
          <a:xfrm>
            <a:off x="11804788" y="9258300"/>
            <a:ext cx="7315200" cy="2477783"/>
          </a:xfrm>
          <a:custGeom>
            <a:rect b="b" l="l" r="r" t="t"/>
            <a:pathLst>
              <a:path extrusionOk="0" h="2477783" w="7315200">
                <a:moveTo>
                  <a:pt x="0" y="0"/>
                </a:moveTo>
                <a:lnTo>
                  <a:pt x="7315200" y="0"/>
                </a:lnTo>
                <a:lnTo>
                  <a:pt x="7315200" y="2477783"/>
                </a:lnTo>
                <a:lnTo>
                  <a:pt x="0" y="2477783"/>
                </a:lnTo>
                <a:lnTo>
                  <a:pt x="0" y="0"/>
                </a:lnTo>
                <a:close/>
              </a:path>
            </a:pathLst>
          </a:custGeom>
          <a:blipFill rotWithShape="1">
            <a:blip r:embed="rId3">
              <a:alphaModFix/>
            </a:blip>
            <a:stretch>
              <a:fillRect b="0" l="0" r="0" t="0"/>
            </a:stretch>
          </a:blipFill>
          <a:ln>
            <a:noFill/>
          </a:ln>
        </p:spPr>
      </p:sp>
      <p:pic>
        <p:nvPicPr>
          <p:cNvPr id="225" name="Google Shape;225;g318d5682c91_0_42"/>
          <p:cNvPicPr preferRelativeResize="0"/>
          <p:nvPr/>
        </p:nvPicPr>
        <p:blipFill>
          <a:blip r:embed="rId4">
            <a:alphaModFix/>
          </a:blip>
          <a:stretch>
            <a:fillRect/>
          </a:stretch>
        </p:blipFill>
        <p:spPr>
          <a:xfrm>
            <a:off x="6117400" y="1702550"/>
            <a:ext cx="6366124" cy="84200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3EB"/>
        </a:solidFill>
      </p:bgPr>
    </p:bg>
    <p:spTree>
      <p:nvGrpSpPr>
        <p:cNvPr id="229" name="Shape 229"/>
        <p:cNvGrpSpPr/>
        <p:nvPr/>
      </p:nvGrpSpPr>
      <p:grpSpPr>
        <a:xfrm>
          <a:off x="0" y="0"/>
          <a:ext cx="0" cy="0"/>
          <a:chOff x="0" y="0"/>
          <a:chExt cx="0" cy="0"/>
        </a:xfrm>
      </p:grpSpPr>
      <p:sp>
        <p:nvSpPr>
          <p:cNvPr id="230" name="Google Shape;230;p6"/>
          <p:cNvSpPr/>
          <p:nvPr/>
        </p:nvSpPr>
        <p:spPr>
          <a:xfrm>
            <a:off x="14630400" y="6602534"/>
            <a:ext cx="7315200" cy="2477783"/>
          </a:xfrm>
          <a:custGeom>
            <a:rect b="b" l="l" r="r" t="t"/>
            <a:pathLst>
              <a:path extrusionOk="0" h="2477783" w="7315200">
                <a:moveTo>
                  <a:pt x="0" y="0"/>
                </a:moveTo>
                <a:lnTo>
                  <a:pt x="7315200" y="0"/>
                </a:lnTo>
                <a:lnTo>
                  <a:pt x="7315200" y="2477783"/>
                </a:lnTo>
                <a:lnTo>
                  <a:pt x="0" y="2477783"/>
                </a:lnTo>
                <a:lnTo>
                  <a:pt x="0" y="0"/>
                </a:lnTo>
                <a:close/>
              </a:path>
            </a:pathLst>
          </a:custGeom>
          <a:blipFill rotWithShape="1">
            <a:blip r:embed="rId3">
              <a:alphaModFix/>
            </a:blip>
            <a:stretch>
              <a:fillRect b="0" l="0" r="0" t="0"/>
            </a:stretch>
          </a:blipFill>
          <a:ln>
            <a:noFill/>
          </a:ln>
        </p:spPr>
      </p:sp>
      <p:sp>
        <p:nvSpPr>
          <p:cNvPr id="231" name="Google Shape;231;p6"/>
          <p:cNvSpPr txBox="1"/>
          <p:nvPr/>
        </p:nvSpPr>
        <p:spPr>
          <a:xfrm>
            <a:off x="2167174" y="222250"/>
            <a:ext cx="13464081" cy="1450976"/>
          </a:xfrm>
          <a:prstGeom prst="rect">
            <a:avLst/>
          </a:prstGeom>
          <a:noFill/>
          <a:ln>
            <a:noFill/>
          </a:ln>
        </p:spPr>
        <p:txBody>
          <a:bodyPr anchorCtr="0" anchor="t" bIns="0" lIns="0" spcFirstLastPara="1" rIns="0" wrap="square" tIns="0">
            <a:spAutoFit/>
          </a:bodyPr>
          <a:lstStyle/>
          <a:p>
            <a:pPr indent="0" lvl="0" marL="0" marR="0" rtl="0" algn="ctr">
              <a:lnSpc>
                <a:spcPct val="140004"/>
              </a:lnSpc>
              <a:spcBef>
                <a:spcPts val="0"/>
              </a:spcBef>
              <a:spcAft>
                <a:spcPts val="0"/>
              </a:spcAft>
              <a:buNone/>
            </a:pPr>
            <a:r>
              <a:rPr b="0" i="0" lang="en-US" sz="8499" u="none" cap="none" strike="noStrike">
                <a:solidFill>
                  <a:srgbClr val="000000"/>
                </a:solidFill>
                <a:latin typeface="Alatsi"/>
                <a:ea typeface="Alatsi"/>
                <a:cs typeface="Alatsi"/>
                <a:sym typeface="Alatsi"/>
              </a:rPr>
              <a:t>FUTURE SCOPE</a:t>
            </a:r>
            <a:endParaRPr/>
          </a:p>
        </p:txBody>
      </p:sp>
      <p:sp>
        <p:nvSpPr>
          <p:cNvPr id="232" name="Google Shape;232;p6"/>
          <p:cNvSpPr txBox="1"/>
          <p:nvPr/>
        </p:nvSpPr>
        <p:spPr>
          <a:xfrm>
            <a:off x="5702946" y="8800282"/>
            <a:ext cx="6882108" cy="464820"/>
          </a:xfrm>
          <a:prstGeom prst="rect">
            <a:avLst/>
          </a:prstGeom>
          <a:noFill/>
          <a:ln>
            <a:noFill/>
          </a:ln>
        </p:spPr>
        <p:txBody>
          <a:bodyPr anchorCtr="0" anchor="t" bIns="0" lIns="0" spcFirstLastPara="1" rIns="0" wrap="square" tIns="0">
            <a:spAutoFit/>
          </a:bodyPr>
          <a:lstStyle/>
          <a:p>
            <a:pPr indent="0" lvl="0" marL="0" marR="0" rtl="0" algn="ctr">
              <a:lnSpc>
                <a:spcPct val="139962"/>
              </a:lnSpc>
              <a:spcBef>
                <a:spcPts val="0"/>
              </a:spcBef>
              <a:spcAft>
                <a:spcPts val="0"/>
              </a:spcAft>
              <a:buNone/>
            </a:pPr>
            <a:r>
              <a:rPr b="0" i="0" lang="en-US" sz="2700" u="none" cap="none" strike="noStrike">
                <a:solidFill>
                  <a:srgbClr val="000000"/>
                </a:solidFill>
                <a:latin typeface="Alatsi"/>
                <a:ea typeface="Alatsi"/>
                <a:cs typeface="Alatsi"/>
                <a:sym typeface="Alatsi"/>
              </a:rPr>
              <a:t>REC</a:t>
            </a:r>
            <a:endParaRPr/>
          </a:p>
        </p:txBody>
      </p:sp>
      <p:cxnSp>
        <p:nvCxnSpPr>
          <p:cNvPr id="233" name="Google Shape;233;p6"/>
          <p:cNvCxnSpPr/>
          <p:nvPr/>
        </p:nvCxnSpPr>
        <p:spPr>
          <a:xfrm>
            <a:off x="-260599" y="9061267"/>
            <a:ext cx="7105264" cy="19050"/>
          </a:xfrm>
          <a:prstGeom prst="straightConnector1">
            <a:avLst/>
          </a:prstGeom>
          <a:noFill/>
          <a:ln cap="flat" cmpd="sng" w="114300">
            <a:solidFill>
              <a:srgbClr val="9FC3D0"/>
            </a:solidFill>
            <a:prstDash val="solid"/>
            <a:round/>
            <a:headEnd len="sm" w="sm" type="none"/>
            <a:tailEnd len="sm" w="sm" type="none"/>
          </a:ln>
        </p:spPr>
      </p:cxnSp>
      <p:cxnSp>
        <p:nvCxnSpPr>
          <p:cNvPr id="234" name="Google Shape;234;p6"/>
          <p:cNvCxnSpPr/>
          <p:nvPr/>
        </p:nvCxnSpPr>
        <p:spPr>
          <a:xfrm>
            <a:off x="11430169" y="9061267"/>
            <a:ext cx="7105264" cy="19050"/>
          </a:xfrm>
          <a:prstGeom prst="straightConnector1">
            <a:avLst/>
          </a:prstGeom>
          <a:noFill/>
          <a:ln cap="flat" cmpd="sng" w="114300">
            <a:solidFill>
              <a:srgbClr val="9FC3D0"/>
            </a:solidFill>
            <a:prstDash val="solid"/>
            <a:round/>
            <a:headEnd len="sm" w="sm" type="none"/>
            <a:tailEnd len="sm" w="sm" type="none"/>
          </a:ln>
        </p:spPr>
      </p:cxnSp>
      <p:grpSp>
        <p:nvGrpSpPr>
          <p:cNvPr id="235" name="Google Shape;235;p6"/>
          <p:cNvGrpSpPr/>
          <p:nvPr/>
        </p:nvGrpSpPr>
        <p:grpSpPr>
          <a:xfrm>
            <a:off x="15859155" y="-98041"/>
            <a:ext cx="1562626" cy="1771266"/>
            <a:chOff x="0" y="-130721"/>
            <a:chExt cx="2083500" cy="2361688"/>
          </a:xfrm>
        </p:grpSpPr>
        <p:grpSp>
          <p:nvGrpSpPr>
            <p:cNvPr id="236" name="Google Shape;236;p6"/>
            <p:cNvGrpSpPr/>
            <p:nvPr/>
          </p:nvGrpSpPr>
          <p:grpSpPr>
            <a:xfrm>
              <a:off x="75599" y="-130721"/>
              <a:ext cx="1932284" cy="2361688"/>
              <a:chOff x="0" y="-47625"/>
              <a:chExt cx="703982" cy="860425"/>
            </a:xfrm>
          </p:grpSpPr>
          <p:sp>
            <p:nvSpPr>
              <p:cNvPr id="237" name="Google Shape;237;p6"/>
              <p:cNvSpPr/>
              <p:nvPr/>
            </p:nvSpPr>
            <p:spPr>
              <a:xfrm>
                <a:off x="0" y="0"/>
                <a:ext cx="703982" cy="812800"/>
              </a:xfrm>
              <a:custGeom>
                <a:rect b="b" l="l" r="r" t="t"/>
                <a:pathLst>
                  <a:path extrusionOk="0"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6"/>
              <p:cNvSpPr txBox="1"/>
              <p:nvPr/>
            </p:nvSpPr>
            <p:spPr>
              <a:xfrm>
                <a:off x="0" y="-47625"/>
                <a:ext cx="703982" cy="7334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39" name="Google Shape;239;p6"/>
            <p:cNvSpPr txBox="1"/>
            <p:nvPr/>
          </p:nvSpPr>
          <p:spPr>
            <a:xfrm>
              <a:off x="0" y="437582"/>
              <a:ext cx="2083500" cy="11442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US" sz="5575">
                  <a:latin typeface="Open Sans"/>
                  <a:ea typeface="Open Sans"/>
                  <a:cs typeface="Open Sans"/>
                  <a:sym typeface="Open Sans"/>
                </a:rPr>
                <a:t>9</a:t>
              </a:r>
              <a:endParaRPr/>
            </a:p>
          </p:txBody>
        </p:sp>
      </p:grpSp>
      <p:sp>
        <p:nvSpPr>
          <p:cNvPr id="240" name="Google Shape;240;p6"/>
          <p:cNvSpPr/>
          <p:nvPr/>
        </p:nvSpPr>
        <p:spPr>
          <a:xfrm>
            <a:off x="-3657600" y="-402279"/>
            <a:ext cx="7315200" cy="2477783"/>
          </a:xfrm>
          <a:custGeom>
            <a:rect b="b" l="l" r="r" t="t"/>
            <a:pathLst>
              <a:path extrusionOk="0" h="2477783" w="7315200">
                <a:moveTo>
                  <a:pt x="0" y="0"/>
                </a:moveTo>
                <a:lnTo>
                  <a:pt x="7315200" y="0"/>
                </a:lnTo>
                <a:lnTo>
                  <a:pt x="7315200" y="2477783"/>
                </a:lnTo>
                <a:lnTo>
                  <a:pt x="0" y="2477783"/>
                </a:lnTo>
                <a:lnTo>
                  <a:pt x="0" y="0"/>
                </a:lnTo>
                <a:close/>
              </a:path>
            </a:pathLst>
          </a:custGeom>
          <a:blipFill rotWithShape="1">
            <a:blip r:embed="rId3">
              <a:alphaModFix/>
            </a:blip>
            <a:stretch>
              <a:fillRect b="0" l="0" r="0" t="0"/>
            </a:stretch>
          </a:blipFill>
          <a:ln>
            <a:noFill/>
          </a:ln>
        </p:spPr>
      </p:sp>
      <p:sp>
        <p:nvSpPr>
          <p:cNvPr id="241" name="Google Shape;241;p6"/>
          <p:cNvSpPr txBox="1"/>
          <p:nvPr/>
        </p:nvSpPr>
        <p:spPr>
          <a:xfrm>
            <a:off x="1361594" y="1971141"/>
            <a:ext cx="15075241" cy="7109176"/>
          </a:xfrm>
          <a:prstGeom prst="rect">
            <a:avLst/>
          </a:prstGeom>
          <a:noFill/>
          <a:ln>
            <a:noFill/>
          </a:ln>
        </p:spPr>
        <p:txBody>
          <a:bodyPr anchorCtr="0" anchor="t" bIns="0" lIns="0" spcFirstLastPara="1" rIns="0" wrap="square" tIns="0">
            <a:spAutoFit/>
          </a:bodyPr>
          <a:lstStyle/>
          <a:p>
            <a:pPr indent="0" lvl="0" marL="0" marR="0" rtl="0" algn="l">
              <a:lnSpc>
                <a:spcPct val="139986"/>
              </a:lnSpc>
              <a:spcBef>
                <a:spcPts val="0"/>
              </a:spcBef>
              <a:spcAft>
                <a:spcPts val="0"/>
              </a:spcAft>
              <a:buNone/>
            </a:pPr>
            <a:r>
              <a:rPr b="0" i="0" lang="en-US" sz="2861" u="none" cap="none" strike="noStrike">
                <a:solidFill>
                  <a:srgbClr val="000000"/>
                </a:solidFill>
                <a:latin typeface="Times New Roman"/>
                <a:ea typeface="Times New Roman"/>
                <a:cs typeface="Times New Roman"/>
                <a:sym typeface="Times New Roman"/>
              </a:rPr>
              <a:t>The Product Comparison Bot can be expanded in several impactful ways to increase its functionality and user experience:</a:t>
            </a:r>
            <a:endParaRPr/>
          </a:p>
          <a:p>
            <a:pPr indent="-308865" lvl="1" marL="617729" marR="0" rtl="0" algn="l">
              <a:lnSpc>
                <a:spcPct val="139986"/>
              </a:lnSpc>
              <a:spcBef>
                <a:spcPts val="0"/>
              </a:spcBef>
              <a:spcAft>
                <a:spcPts val="0"/>
              </a:spcAft>
              <a:buClr>
                <a:srgbClr val="000000"/>
              </a:buClr>
              <a:buSzPts val="2861"/>
              <a:buFont typeface="Times New Roman"/>
              <a:buAutoNum type="arabicPeriod"/>
            </a:pPr>
            <a:r>
              <a:rPr b="0" i="0" lang="en-US" sz="2861" u="none" cap="none" strike="noStrike">
                <a:solidFill>
                  <a:srgbClr val="000000"/>
                </a:solidFill>
                <a:latin typeface="Times New Roman"/>
                <a:ea typeface="Times New Roman"/>
                <a:cs typeface="Times New Roman"/>
                <a:sym typeface="Times New Roman"/>
              </a:rPr>
              <a:t>Incorporate More E-Commerce Platforms: Adding additional websites beyond Amazon and eBay will broaden the comparison options, giving users access to a wider range of products and prices.</a:t>
            </a:r>
            <a:endParaRPr/>
          </a:p>
          <a:p>
            <a:pPr indent="-308865" lvl="1" marL="617729" marR="0" rtl="0" algn="l">
              <a:lnSpc>
                <a:spcPct val="139986"/>
              </a:lnSpc>
              <a:spcBef>
                <a:spcPts val="0"/>
              </a:spcBef>
              <a:spcAft>
                <a:spcPts val="0"/>
              </a:spcAft>
              <a:buClr>
                <a:srgbClr val="000000"/>
              </a:buClr>
              <a:buSzPts val="2861"/>
              <a:buFont typeface="Times New Roman"/>
              <a:buAutoNum type="arabicPeriod"/>
            </a:pPr>
            <a:r>
              <a:rPr b="0" i="0" lang="en-US" sz="2861" u="none" cap="none" strike="noStrike">
                <a:solidFill>
                  <a:srgbClr val="000000"/>
                </a:solidFill>
                <a:latin typeface="Times New Roman"/>
                <a:ea typeface="Times New Roman"/>
                <a:cs typeface="Times New Roman"/>
                <a:sym typeface="Times New Roman"/>
              </a:rPr>
              <a:t>Advanced Filtering and Sorting Options: By allowing users to set filters (such as price range, brand, or rating) and sort preferences, the bot can deliver more personalized and relevant search results.</a:t>
            </a:r>
            <a:endParaRPr/>
          </a:p>
          <a:p>
            <a:pPr indent="-308865" lvl="1" marL="617729" marR="0" rtl="0" algn="l">
              <a:lnSpc>
                <a:spcPct val="139986"/>
              </a:lnSpc>
              <a:spcBef>
                <a:spcPts val="0"/>
              </a:spcBef>
              <a:spcAft>
                <a:spcPts val="0"/>
              </a:spcAft>
              <a:buClr>
                <a:srgbClr val="000000"/>
              </a:buClr>
              <a:buSzPts val="2861"/>
              <a:buFont typeface="Times New Roman"/>
              <a:buAutoNum type="arabicPeriod"/>
            </a:pPr>
            <a:r>
              <a:rPr b="0" i="0" lang="en-US" sz="2861" u="none" cap="none" strike="noStrike">
                <a:solidFill>
                  <a:srgbClr val="000000"/>
                </a:solidFill>
                <a:latin typeface="Times New Roman"/>
                <a:ea typeface="Times New Roman"/>
                <a:cs typeface="Times New Roman"/>
                <a:sym typeface="Times New Roman"/>
              </a:rPr>
              <a:t>Automated Alerts and Notifications: Integrating an alert system to notify users of price drops or promotions on specific products can enhance the bot’s usefulness and save users money.</a:t>
            </a:r>
            <a:endParaRPr/>
          </a:p>
          <a:p>
            <a:pPr indent="-308865" lvl="1" marL="617729" marR="0" rtl="0" algn="l">
              <a:lnSpc>
                <a:spcPct val="139986"/>
              </a:lnSpc>
              <a:spcBef>
                <a:spcPts val="0"/>
              </a:spcBef>
              <a:spcAft>
                <a:spcPts val="0"/>
              </a:spcAft>
              <a:buClr>
                <a:srgbClr val="000000"/>
              </a:buClr>
              <a:buSzPts val="2861"/>
              <a:buFont typeface="Times New Roman"/>
              <a:buAutoNum type="arabicPeriod"/>
            </a:pPr>
            <a:r>
              <a:rPr b="0" i="0" lang="en-US" sz="2861" u="none" cap="none" strike="noStrike">
                <a:solidFill>
                  <a:srgbClr val="000000"/>
                </a:solidFill>
                <a:latin typeface="Times New Roman"/>
                <a:ea typeface="Times New Roman"/>
                <a:cs typeface="Times New Roman"/>
                <a:sym typeface="Times New Roman"/>
              </a:rPr>
              <a:t>Scheduled Data Collection for Price Tracking: Enabling the bot to perform daily or weekly data collection would allow users to track price trends over time, providing valuable insights into the best times to buy.</a:t>
            </a:r>
            <a:endParaRPr/>
          </a:p>
          <a:p>
            <a:pPr indent="0" lvl="0" marL="0" marR="0" rtl="0" algn="l">
              <a:lnSpc>
                <a:spcPct val="139986"/>
              </a:lnSpc>
              <a:spcBef>
                <a:spcPts val="0"/>
              </a:spcBef>
              <a:spcAft>
                <a:spcPts val="0"/>
              </a:spcAft>
              <a:buNone/>
            </a:pPr>
            <a:r>
              <a:t/>
            </a:r>
            <a:endParaRPr b="0" i="0" sz="2861"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