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58" r:id="rId7"/>
    <p:sldId id="262" r:id="rId8"/>
    <p:sldId id="263" r:id="rId9"/>
    <p:sldId id="264" r:id="rId10"/>
    <p:sldId id="275" r:id="rId11"/>
    <p:sldId id="277" r:id="rId12"/>
    <p:sldId id="278" r:id="rId13"/>
    <p:sldId id="265" r:id="rId14"/>
    <p:sldId id="266" r:id="rId15"/>
    <p:sldId id="267" r:id="rId16"/>
    <p:sldId id="269" r:id="rId17"/>
    <p:sldId id="268" r:id="rId18"/>
    <p:sldId id="270" r:id="rId19"/>
    <p:sldId id="271" r:id="rId20"/>
    <p:sldId id="272" r:id="rId21"/>
    <p:sldId id="279" r:id="rId22"/>
    <p:sldId id="280" r:id="rId23"/>
    <p:sldId id="281" r:id="rId24"/>
    <p:sldId id="282" r:id="rId25"/>
    <p:sldId id="283" r:id="rId26"/>
    <p:sldId id="284" r:id="rId27"/>
    <p:sldId id="285" r:id="rId28"/>
    <p:sldId id="286" r:id="rId29"/>
    <p:sldId id="287" r:id="rId30"/>
    <p:sldId id="288" r:id="rId31"/>
    <p:sldId id="273" r:id="rId32"/>
    <p:sldId id="27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99E70-EA7E-77F9-3810-0930DC5CF108}" v="6753" dt="2019-12-17T01:12:28.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5672262"/>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381209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237964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8961523"/>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4981393"/>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645854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164278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1915814398"/>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332007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549382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615823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694087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766481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754730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55885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079554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910425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12/16/2019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563945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ransition spd="slow">
    <p:push dir="u"/>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towardsdatascience.com" TargetMode="External"/><Relationship Id="rId2" Type="http://schemas.openxmlformats.org/officeDocument/2006/relationships/hyperlink" Target="http://www.medium.com" TargetMode="External"/><Relationship Id="rId1" Type="http://schemas.openxmlformats.org/officeDocument/2006/relationships/slideLayout" Target="../slideLayouts/slideLayout2.xml"/><Relationship Id="rId5" Type="http://schemas.openxmlformats.org/officeDocument/2006/relationships/hyperlink" Target="http://www.coursera.org" TargetMode="External"/><Relationship Id="rId4" Type="http://schemas.openxmlformats.org/officeDocument/2006/relationships/hyperlink" Target="http://www.kagg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51234" y="4382405"/>
            <a:ext cx="10597971" cy="1564327"/>
          </a:xfrm>
        </p:spPr>
        <p:txBody>
          <a:bodyPr vert="horz" lIns="91440" tIns="45720" rIns="91440" bIns="45720" rtlCol="0" anchor="t">
            <a:normAutofit fontScale="92500" lnSpcReduction="10000"/>
          </a:bodyPr>
          <a:lstStyle/>
          <a:p>
            <a:pPr algn="l"/>
            <a:r>
              <a:rPr lang="en-US" sz="3600" b="1" dirty="0">
                <a:ea typeface="+mn-lt"/>
                <a:cs typeface="+mn-lt"/>
              </a:rPr>
              <a:t>MIS637 Final Project</a:t>
            </a:r>
            <a:r>
              <a:rPr lang="en-US" sz="4600" b="1" dirty="0">
                <a:ea typeface="+mn-lt"/>
                <a:cs typeface="+mn-lt"/>
              </a:rPr>
              <a:t> </a:t>
            </a:r>
            <a:endParaRPr lang="en-US" sz="4600" b="1">
              <a:ea typeface="+mn-lt"/>
              <a:cs typeface="+mn-lt"/>
            </a:endParaRPr>
          </a:p>
          <a:p>
            <a:pPr algn="l"/>
            <a:r>
              <a:rPr lang="en-US" sz="2800" b="1" dirty="0">
                <a:cs typeface="Calibri"/>
              </a:rPr>
              <a:t> Submitted by : Manikandan Vinodh Kumar </a:t>
            </a:r>
            <a:r>
              <a:rPr lang="en-US" sz="2800" b="1" dirty="0">
                <a:ea typeface="+mn-lt"/>
                <a:cs typeface="+mn-lt"/>
              </a:rPr>
              <a:t> [10450856]</a:t>
            </a:r>
            <a:endParaRPr lang="en-US" sz="2800" dirty="0">
              <a:ea typeface="+mn-lt"/>
              <a:cs typeface="+mn-lt"/>
            </a:endParaRPr>
          </a:p>
          <a:p>
            <a:pPr algn="l"/>
            <a:r>
              <a:rPr lang="en-US" sz="2800" b="1" dirty="0">
                <a:cs typeface="Calibri"/>
              </a:rPr>
              <a:t> Instructor :        Dr. Mahmoud </a:t>
            </a:r>
            <a:r>
              <a:rPr lang="en-US" sz="2800" b="1" dirty="0" err="1">
                <a:cs typeface="Calibri"/>
              </a:rPr>
              <a:t>Daneshmand</a:t>
            </a:r>
          </a:p>
          <a:p>
            <a:pPr algn="l"/>
            <a:endParaRPr lang="en-US" sz="4200" b="1" dirty="0">
              <a:cs typeface="Calibri"/>
            </a:endParaRPr>
          </a:p>
        </p:txBody>
      </p:sp>
      <p:pic>
        <p:nvPicPr>
          <p:cNvPr id="4" name="Picture 4">
            <a:extLst>
              <a:ext uri="{FF2B5EF4-FFF2-40B4-BE49-F238E27FC236}">
                <a16:creationId xmlns:a16="http://schemas.microsoft.com/office/drawing/2014/main" id="{50EF2868-FC57-41DF-B741-8AFBFCC1E535}"/>
              </a:ext>
            </a:extLst>
          </p:cNvPr>
          <p:cNvPicPr>
            <a:picLocks noChangeAspect="1"/>
          </p:cNvPicPr>
          <p:nvPr/>
        </p:nvPicPr>
        <p:blipFill>
          <a:blip r:embed="rId2"/>
          <a:stretch>
            <a:fillRect/>
          </a:stretch>
        </p:blipFill>
        <p:spPr>
          <a:xfrm>
            <a:off x="1091719" y="1336057"/>
            <a:ext cx="8828760" cy="3131084"/>
          </a:xfrm>
          <a:prstGeom prst="rect">
            <a:avLst/>
          </a:prstGeom>
        </p:spPr>
      </p:pic>
      <p:sp>
        <p:nvSpPr>
          <p:cNvPr id="7" name="TextBox 6">
            <a:extLst>
              <a:ext uri="{FF2B5EF4-FFF2-40B4-BE49-F238E27FC236}">
                <a16:creationId xmlns:a16="http://schemas.microsoft.com/office/drawing/2014/main" id="{877E028C-5887-4F56-99DE-8F785FDD97F2}"/>
              </a:ext>
            </a:extLst>
          </p:cNvPr>
          <p:cNvSpPr txBox="1"/>
          <p:nvPr/>
        </p:nvSpPr>
        <p:spPr>
          <a:xfrm>
            <a:off x="410098" y="96946"/>
            <a:ext cx="105615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cs typeface="Calibri"/>
              </a:rPr>
              <a:t>PREDICTING THE RATING OF RESTAURANTS</a:t>
            </a:r>
            <a:endParaRPr lang="en-US" sz="3600" dirty="0">
              <a:ea typeface="+mn-lt"/>
              <a:cs typeface="+mn-lt"/>
            </a:endParaRP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6A42-313A-42CF-B653-FD9717633FDB}"/>
              </a:ext>
            </a:extLst>
          </p:cNvPr>
          <p:cNvSpPr>
            <a:spLocks noGrp="1"/>
          </p:cNvSpPr>
          <p:nvPr>
            <p:ph type="title"/>
          </p:nvPr>
        </p:nvSpPr>
        <p:spPr/>
        <p:txBody>
          <a:bodyPr/>
          <a:lstStyle/>
          <a:p>
            <a:r>
              <a:rPr lang="en-US" dirty="0">
                <a:cs typeface="Calibri Light"/>
              </a:rPr>
              <a:t>Data Understanding </a:t>
            </a:r>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59280A05-A5E8-4A30-A5A0-5B25349AEDDB}"/>
              </a:ext>
            </a:extLst>
          </p:cNvPr>
          <p:cNvSpPr>
            <a:spLocks noGrp="1"/>
          </p:cNvSpPr>
          <p:nvPr>
            <p:ph idx="1"/>
          </p:nvPr>
        </p:nvSpPr>
        <p:spPr>
          <a:xfrm>
            <a:off x="838200" y="1825625"/>
            <a:ext cx="4116888" cy="4351338"/>
          </a:xfrm>
        </p:spPr>
        <p:txBody>
          <a:bodyPr vert="horz" lIns="91440" tIns="45720" rIns="91440" bIns="45720" rtlCol="0" anchor="t">
            <a:normAutofit fontScale="92500"/>
          </a:bodyPr>
          <a:lstStyle/>
          <a:p>
            <a:pPr marL="0" indent="0">
              <a:buNone/>
            </a:pPr>
            <a:r>
              <a:rPr lang="en-US" dirty="0">
                <a:cs typeface="Calibri"/>
              </a:rPr>
              <a:t>Exploratory Data Analysis</a:t>
            </a:r>
            <a:endParaRPr lang="en-US"/>
          </a:p>
          <a:p>
            <a:r>
              <a:rPr lang="en-US" dirty="0">
                <a:ea typeface="+mn-lt"/>
                <a:cs typeface="+mn-lt"/>
              </a:rPr>
              <a:t>The correlation gives the important aspects of any data set for initial exploratory data analysis. </a:t>
            </a:r>
            <a:endParaRPr lang="en-US">
              <a:cs typeface="Calibri" panose="020F0502020204030204"/>
            </a:endParaRPr>
          </a:p>
          <a:p>
            <a:r>
              <a:rPr lang="en-US" dirty="0">
                <a:ea typeface="+mn-lt"/>
                <a:cs typeface="+mn-lt"/>
              </a:rPr>
              <a:t>The figure below shows the correlation between the important columns of the dataset such as address, name, </a:t>
            </a:r>
            <a:r>
              <a:rPr lang="en-US" dirty="0" err="1">
                <a:ea typeface="+mn-lt"/>
                <a:cs typeface="+mn-lt"/>
              </a:rPr>
              <a:t>online_order</a:t>
            </a:r>
            <a:r>
              <a:rPr lang="en-US" dirty="0">
                <a:ea typeface="+mn-lt"/>
                <a:cs typeface="+mn-lt"/>
              </a:rPr>
              <a:t>, city, etc.,</a:t>
            </a:r>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A99DEC85-B755-49F1-AEF5-A67D63938C51}"/>
              </a:ext>
            </a:extLst>
          </p:cNvPr>
          <p:cNvPicPr>
            <a:picLocks noChangeAspect="1"/>
          </p:cNvPicPr>
          <p:nvPr/>
        </p:nvPicPr>
        <p:blipFill>
          <a:blip r:embed="rId2"/>
          <a:stretch>
            <a:fillRect/>
          </a:stretch>
        </p:blipFill>
        <p:spPr>
          <a:xfrm>
            <a:off x="5042176" y="1828594"/>
            <a:ext cx="6542760" cy="4975201"/>
          </a:xfrm>
          <a:prstGeom prst="rect">
            <a:avLst/>
          </a:prstGeom>
        </p:spPr>
      </p:pic>
    </p:spTree>
    <p:extLst>
      <p:ext uri="{BB962C8B-B14F-4D97-AF65-F5344CB8AC3E}">
        <p14:creationId xmlns:p14="http://schemas.microsoft.com/office/powerpoint/2010/main" val="10694097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6A42-313A-42CF-B653-FD9717633FDB}"/>
              </a:ext>
            </a:extLst>
          </p:cNvPr>
          <p:cNvSpPr>
            <a:spLocks noGrp="1"/>
          </p:cNvSpPr>
          <p:nvPr>
            <p:ph type="title"/>
          </p:nvPr>
        </p:nvSpPr>
        <p:spPr/>
        <p:txBody>
          <a:bodyPr/>
          <a:lstStyle/>
          <a:p>
            <a:r>
              <a:rPr lang="en-US" dirty="0">
                <a:cs typeface="Calibri Light"/>
              </a:rPr>
              <a:t>Data Understanding </a:t>
            </a:r>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59280A05-A5E8-4A30-A5A0-5B25349AEDDB}"/>
              </a:ext>
            </a:extLst>
          </p:cNvPr>
          <p:cNvSpPr>
            <a:spLocks noGrp="1"/>
          </p:cNvSpPr>
          <p:nvPr>
            <p:ph idx="1"/>
          </p:nvPr>
        </p:nvSpPr>
        <p:spPr>
          <a:xfrm>
            <a:off x="838200" y="1825625"/>
            <a:ext cx="4116888" cy="4351338"/>
          </a:xfrm>
        </p:spPr>
        <p:txBody>
          <a:bodyPr vert="horz" lIns="91440" tIns="45720" rIns="91440" bIns="45720" rtlCol="0" anchor="t">
            <a:normAutofit/>
          </a:bodyPr>
          <a:lstStyle/>
          <a:p>
            <a:pPr marL="0" indent="0">
              <a:buNone/>
            </a:pPr>
            <a:r>
              <a:rPr lang="en-US" dirty="0">
                <a:cs typeface="Calibri"/>
              </a:rPr>
              <a:t>Exploratory Data Analysis</a:t>
            </a:r>
            <a:endParaRPr lang="en-US"/>
          </a:p>
          <a:p>
            <a:r>
              <a:rPr lang="en-US" dirty="0">
                <a:ea typeface="+mn-lt"/>
                <a:cs typeface="+mn-lt"/>
              </a:rPr>
              <a:t>The figure shows the number of restaurants that are delivering online and offline. True indicates that it delivers online and False indicates that it delivers offline.er, city, etc.,</a:t>
            </a:r>
            <a:endParaRPr lang="en-US">
              <a:cs typeface="Calibri"/>
            </a:endParaRPr>
          </a:p>
          <a:p>
            <a:endParaRPr lang="en-US" dirty="0">
              <a:cs typeface="Calibri"/>
            </a:endParaRPr>
          </a:p>
        </p:txBody>
      </p:sp>
      <p:pic>
        <p:nvPicPr>
          <p:cNvPr id="5" name="Picture 5">
            <a:extLst>
              <a:ext uri="{FF2B5EF4-FFF2-40B4-BE49-F238E27FC236}">
                <a16:creationId xmlns:a16="http://schemas.microsoft.com/office/drawing/2014/main" id="{8D57BE98-F9A6-4C0A-8DBC-CF355C21DFF6}"/>
              </a:ext>
            </a:extLst>
          </p:cNvPr>
          <p:cNvPicPr>
            <a:picLocks noChangeAspect="1"/>
          </p:cNvPicPr>
          <p:nvPr/>
        </p:nvPicPr>
        <p:blipFill>
          <a:blip r:embed="rId2"/>
          <a:stretch>
            <a:fillRect/>
          </a:stretch>
        </p:blipFill>
        <p:spPr>
          <a:xfrm>
            <a:off x="5903934" y="1626156"/>
            <a:ext cx="5373665" cy="4973113"/>
          </a:xfrm>
          <a:prstGeom prst="rect">
            <a:avLst/>
          </a:prstGeom>
        </p:spPr>
      </p:pic>
    </p:spTree>
    <p:extLst>
      <p:ext uri="{BB962C8B-B14F-4D97-AF65-F5344CB8AC3E}">
        <p14:creationId xmlns:p14="http://schemas.microsoft.com/office/powerpoint/2010/main" val="44097416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6A42-313A-42CF-B653-FD9717633FDB}"/>
              </a:ext>
            </a:extLst>
          </p:cNvPr>
          <p:cNvSpPr>
            <a:spLocks noGrp="1"/>
          </p:cNvSpPr>
          <p:nvPr>
            <p:ph type="title"/>
          </p:nvPr>
        </p:nvSpPr>
        <p:spPr/>
        <p:txBody>
          <a:bodyPr/>
          <a:lstStyle/>
          <a:p>
            <a:r>
              <a:rPr lang="en-US" dirty="0">
                <a:cs typeface="Calibri Light"/>
              </a:rPr>
              <a:t>Data Understanding </a:t>
            </a:r>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59280A05-A5E8-4A30-A5A0-5B25349AEDDB}"/>
              </a:ext>
            </a:extLst>
          </p:cNvPr>
          <p:cNvSpPr>
            <a:spLocks noGrp="1"/>
          </p:cNvSpPr>
          <p:nvPr>
            <p:ph idx="1"/>
          </p:nvPr>
        </p:nvSpPr>
        <p:spPr>
          <a:xfrm>
            <a:off x="838200" y="1825625"/>
            <a:ext cx="4116888" cy="4351338"/>
          </a:xfrm>
        </p:spPr>
        <p:txBody>
          <a:bodyPr vert="horz" lIns="91440" tIns="45720" rIns="91440" bIns="45720" rtlCol="0" anchor="t">
            <a:normAutofit/>
          </a:bodyPr>
          <a:lstStyle/>
          <a:p>
            <a:pPr marL="0" indent="0">
              <a:buNone/>
            </a:pPr>
            <a:r>
              <a:rPr lang="en-US" dirty="0">
                <a:cs typeface="Calibri"/>
              </a:rPr>
              <a:t>Exploratory Data Analysis</a:t>
            </a:r>
            <a:endParaRPr lang="en-US"/>
          </a:p>
          <a:p>
            <a:r>
              <a:rPr lang="en-US" dirty="0">
                <a:ea typeface="+mn-lt"/>
                <a:cs typeface="+mn-lt"/>
              </a:rPr>
              <a:t>The figure shows the number of restaurants that are allowing table booking or not</a:t>
            </a:r>
          </a:p>
          <a:p>
            <a:r>
              <a:rPr lang="en-US" dirty="0">
                <a:cs typeface="Calibri"/>
              </a:rPr>
              <a:t>True indicates that it has table booking allowed and False indicates </a:t>
            </a:r>
            <a:r>
              <a:rPr lang="en-US" dirty="0">
                <a:ea typeface="+mn-lt"/>
                <a:cs typeface="+mn-lt"/>
              </a:rPr>
              <a:t>table booking not allowed</a:t>
            </a:r>
          </a:p>
          <a:p>
            <a:endParaRPr lang="en-US" dirty="0">
              <a:cs typeface="Calibri"/>
            </a:endParaRPr>
          </a:p>
        </p:txBody>
      </p:sp>
      <p:pic>
        <p:nvPicPr>
          <p:cNvPr id="4" name="Picture 5">
            <a:extLst>
              <a:ext uri="{FF2B5EF4-FFF2-40B4-BE49-F238E27FC236}">
                <a16:creationId xmlns:a16="http://schemas.microsoft.com/office/drawing/2014/main" id="{9E6CA421-3370-483D-9C8E-1BFCCAB60597}"/>
              </a:ext>
            </a:extLst>
          </p:cNvPr>
          <p:cNvPicPr>
            <a:picLocks noChangeAspect="1"/>
          </p:cNvPicPr>
          <p:nvPr/>
        </p:nvPicPr>
        <p:blipFill>
          <a:blip r:embed="rId2"/>
          <a:stretch>
            <a:fillRect/>
          </a:stretch>
        </p:blipFill>
        <p:spPr>
          <a:xfrm>
            <a:off x="5312780" y="1703695"/>
            <a:ext cx="4720541" cy="4540559"/>
          </a:xfrm>
          <a:prstGeom prst="rect">
            <a:avLst/>
          </a:prstGeom>
        </p:spPr>
      </p:pic>
    </p:spTree>
    <p:extLst>
      <p:ext uri="{BB962C8B-B14F-4D97-AF65-F5344CB8AC3E}">
        <p14:creationId xmlns:p14="http://schemas.microsoft.com/office/powerpoint/2010/main" val="35963627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FCD2-ADE4-4390-AD81-530D09CA6DA3}"/>
              </a:ext>
            </a:extLst>
          </p:cNvPr>
          <p:cNvSpPr>
            <a:spLocks noGrp="1"/>
          </p:cNvSpPr>
          <p:nvPr>
            <p:ph type="title"/>
          </p:nvPr>
        </p:nvSpPr>
        <p:spPr/>
        <p:txBody>
          <a:bodyPr>
            <a:normAutofit/>
          </a:bodyPr>
          <a:lstStyle/>
          <a:p>
            <a:r>
              <a:rPr lang="en-US" dirty="0">
                <a:cs typeface="Calibri Light"/>
              </a:rPr>
              <a:t>Data Preparation</a:t>
            </a:r>
          </a:p>
        </p:txBody>
      </p:sp>
      <p:sp>
        <p:nvSpPr>
          <p:cNvPr id="3" name="Content Placeholder 2">
            <a:extLst>
              <a:ext uri="{FF2B5EF4-FFF2-40B4-BE49-F238E27FC236}">
                <a16:creationId xmlns:a16="http://schemas.microsoft.com/office/drawing/2014/main" id="{4129043A-17E0-4CF1-86AA-EB3CBDCA8F36}"/>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This is also an important step in machine learning process. In the data preparation phase, several key steps are performed to clean the data and make it available for modeling. </a:t>
            </a:r>
            <a:endParaRPr lang="en-US" dirty="0">
              <a:cs typeface="Calibri" panose="020F0502020204030204"/>
            </a:endParaRPr>
          </a:p>
          <a:p>
            <a:r>
              <a:rPr lang="en-US" dirty="0">
                <a:ea typeface="+mn-lt"/>
                <a:cs typeface="+mn-lt"/>
              </a:rPr>
              <a:t>We have deleted the redundant columns. </a:t>
            </a:r>
            <a:endParaRPr lang="en-US"/>
          </a:p>
          <a:p>
            <a:r>
              <a:rPr lang="en-US" dirty="0">
                <a:ea typeface="+mn-lt"/>
                <a:cs typeface="+mn-lt"/>
              </a:rPr>
              <a:t>We have renamed the columns. </a:t>
            </a:r>
            <a:endParaRPr lang="en-US"/>
          </a:p>
          <a:p>
            <a:r>
              <a:rPr lang="en-US" dirty="0">
                <a:ea typeface="+mn-lt"/>
                <a:cs typeface="+mn-lt"/>
              </a:rPr>
              <a:t>We have dropped the duplicates. </a:t>
            </a:r>
            <a:endParaRPr lang="en-US"/>
          </a:p>
          <a:p>
            <a:r>
              <a:rPr lang="en-US" dirty="0">
                <a:ea typeface="+mn-lt"/>
                <a:cs typeface="+mn-lt"/>
              </a:rPr>
              <a:t>We have cleaned the individual columns. </a:t>
            </a:r>
            <a:endParaRPr lang="en-US"/>
          </a:p>
          <a:p>
            <a:r>
              <a:rPr lang="en-US" dirty="0">
                <a:ea typeface="+mn-lt"/>
                <a:cs typeface="+mn-lt"/>
              </a:rPr>
              <a:t>We have removed the </a:t>
            </a:r>
            <a:r>
              <a:rPr lang="en-US" dirty="0" err="1">
                <a:ea typeface="+mn-lt"/>
                <a:cs typeface="+mn-lt"/>
              </a:rPr>
              <a:t>NaN</a:t>
            </a:r>
            <a:r>
              <a:rPr lang="en-US" dirty="0">
                <a:ea typeface="+mn-lt"/>
                <a:cs typeface="+mn-lt"/>
              </a:rPr>
              <a:t> values from the dataset </a:t>
            </a:r>
            <a:endParaRPr lang="en-US"/>
          </a:p>
          <a:p>
            <a:r>
              <a:rPr lang="en-US" dirty="0">
                <a:ea typeface="+mn-lt"/>
                <a:cs typeface="+mn-lt"/>
              </a:rPr>
              <a:t>We have also performed some transformations</a:t>
            </a:r>
            <a:endParaRPr lang="en-US" dirty="0"/>
          </a:p>
          <a:p>
            <a:endParaRPr lang="en-US" dirty="0">
              <a:cs typeface="Calibri"/>
            </a:endParaRPr>
          </a:p>
        </p:txBody>
      </p:sp>
    </p:spTree>
    <p:extLst>
      <p:ext uri="{BB962C8B-B14F-4D97-AF65-F5344CB8AC3E}">
        <p14:creationId xmlns:p14="http://schemas.microsoft.com/office/powerpoint/2010/main" val="7912323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DBF7-6C5C-449E-B83D-C60AB555F97B}"/>
              </a:ext>
            </a:extLst>
          </p:cNvPr>
          <p:cNvSpPr>
            <a:spLocks noGrp="1"/>
          </p:cNvSpPr>
          <p:nvPr>
            <p:ph type="title"/>
          </p:nvPr>
        </p:nvSpPr>
        <p:spPr/>
        <p:txBody>
          <a:bodyPr/>
          <a:lstStyle/>
          <a:p>
            <a:r>
              <a:rPr lang="en-US" dirty="0">
                <a:cs typeface="Calibri Light"/>
              </a:rPr>
              <a:t>Data cleaning</a:t>
            </a:r>
            <a:endParaRPr lang="en-US" dirty="0"/>
          </a:p>
        </p:txBody>
      </p:sp>
      <p:pic>
        <p:nvPicPr>
          <p:cNvPr id="4" name="Picture 4">
            <a:extLst>
              <a:ext uri="{FF2B5EF4-FFF2-40B4-BE49-F238E27FC236}">
                <a16:creationId xmlns:a16="http://schemas.microsoft.com/office/drawing/2014/main" id="{0A157C49-E034-4A89-9CFA-CFA391EC7757}"/>
              </a:ext>
            </a:extLst>
          </p:cNvPr>
          <p:cNvPicPr>
            <a:picLocks noGrp="1" noChangeAspect="1"/>
          </p:cNvPicPr>
          <p:nvPr>
            <p:ph idx="1"/>
          </p:nvPr>
        </p:nvPicPr>
        <p:blipFill>
          <a:blip r:embed="rId2"/>
          <a:stretch>
            <a:fillRect/>
          </a:stretch>
        </p:blipFill>
        <p:spPr>
          <a:xfrm>
            <a:off x="6043873" y="1807347"/>
            <a:ext cx="5553075" cy="3719838"/>
          </a:xfrm>
        </p:spPr>
      </p:pic>
      <p:sp>
        <p:nvSpPr>
          <p:cNvPr id="6" name="TextBox 5">
            <a:extLst>
              <a:ext uri="{FF2B5EF4-FFF2-40B4-BE49-F238E27FC236}">
                <a16:creationId xmlns:a16="http://schemas.microsoft.com/office/drawing/2014/main" id="{591AD638-284F-464B-905E-A9323790FF71}"/>
              </a:ext>
            </a:extLst>
          </p:cNvPr>
          <p:cNvSpPr txBox="1"/>
          <p:nvPr/>
        </p:nvSpPr>
        <p:spPr>
          <a:xfrm>
            <a:off x="1223058" y="2052577"/>
            <a:ext cx="475912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Null values have been identified and filled with imputer with median strategy since the mean will bias the data towards one direction as this is sensitive data to rating of the restaurant based on number of factors</a:t>
            </a:r>
            <a:endParaRPr lang="en-US"/>
          </a:p>
          <a:p>
            <a:pPr marL="285750" indent="-285750">
              <a:buFont typeface="Arial"/>
              <a:buChar char="•"/>
            </a:pPr>
            <a:endParaRPr lang="en-US" dirty="0">
              <a:cs typeface="Calibri"/>
            </a:endParaRPr>
          </a:p>
          <a:p>
            <a:pPr marL="285750" indent="-285750">
              <a:buFont typeface="Arial"/>
              <a:buChar char="•"/>
            </a:pPr>
            <a:r>
              <a:rPr lang="en-US" dirty="0">
                <a:cs typeface="Calibri"/>
              </a:rPr>
              <a:t>Some columns have been renamed too for the sake of convenience and understanding</a:t>
            </a:r>
          </a:p>
          <a:p>
            <a:pPr marL="285750" indent="-285750">
              <a:buFont typeface="Arial"/>
              <a:buChar char="•"/>
            </a:pPr>
            <a:endParaRPr lang="en-US" dirty="0">
              <a:cs typeface="Calibri"/>
            </a:endParaRPr>
          </a:p>
          <a:p>
            <a:pPr marL="285750" indent="-285750">
              <a:buFont typeface="Arial"/>
              <a:buChar char="•"/>
            </a:pPr>
            <a:r>
              <a:rPr lang="en-US" dirty="0">
                <a:cs typeface="Calibri"/>
              </a:rPr>
              <a:t>Some columns have been removed which are  </a:t>
            </a:r>
            <a:r>
              <a:rPr lang="en-US" dirty="0">
                <a:solidFill>
                  <a:srgbClr val="FF0000"/>
                </a:solidFill>
                <a:ea typeface="+mn-lt"/>
                <a:cs typeface="+mn-lt"/>
              </a:rPr>
              <a:t>'</a:t>
            </a:r>
            <a:r>
              <a:rPr lang="en-US" dirty="0" err="1">
                <a:solidFill>
                  <a:srgbClr val="FF0000"/>
                </a:solidFill>
                <a:ea typeface="+mn-lt"/>
                <a:cs typeface="+mn-lt"/>
              </a:rPr>
              <a:t>url</a:t>
            </a:r>
            <a:r>
              <a:rPr lang="en-US" dirty="0">
                <a:solidFill>
                  <a:srgbClr val="FF0000"/>
                </a:solidFill>
                <a:ea typeface="+mn-lt"/>
                <a:cs typeface="+mn-lt"/>
              </a:rPr>
              <a:t>','</a:t>
            </a:r>
            <a:r>
              <a:rPr lang="en-US" dirty="0" err="1">
                <a:solidFill>
                  <a:srgbClr val="FF0000"/>
                </a:solidFill>
                <a:ea typeface="+mn-lt"/>
                <a:cs typeface="+mn-lt"/>
              </a:rPr>
              <a:t>dish_liked','phone</a:t>
            </a:r>
            <a:r>
              <a:rPr lang="en-US" dirty="0">
                <a:solidFill>
                  <a:srgbClr val="FF0000"/>
                </a:solidFill>
                <a:ea typeface="+mn-lt"/>
                <a:cs typeface="+mn-lt"/>
              </a:rPr>
              <a:t>'</a:t>
            </a:r>
          </a:p>
          <a:p>
            <a:pPr marL="285750" indent="-285750">
              <a:buFont typeface="Arial"/>
              <a:buChar char="•"/>
            </a:pPr>
            <a:endParaRPr lang="en-US" dirty="0">
              <a:solidFill>
                <a:srgbClr val="FF0000"/>
              </a:solidFill>
              <a:ea typeface="+mn-lt"/>
              <a:cs typeface="+mn-lt"/>
            </a:endParaRPr>
          </a:p>
          <a:p>
            <a:pPr marL="285750" indent="-285750">
              <a:buFont typeface="Arial"/>
              <a:buChar char="•"/>
            </a:pPr>
            <a:r>
              <a:rPr lang="en-US" dirty="0">
                <a:ea typeface="+mn-lt"/>
                <a:cs typeface="+mn-lt"/>
              </a:rPr>
              <a:t>Some columns such as cost which is converted from string to float as desired type is numeric</a:t>
            </a:r>
            <a:endParaRPr lang="en-US" dirty="0">
              <a:cs typeface="Calibri" panose="020F0502020204030204"/>
            </a:endParaRPr>
          </a:p>
        </p:txBody>
      </p:sp>
    </p:spTree>
    <p:extLst>
      <p:ext uri="{BB962C8B-B14F-4D97-AF65-F5344CB8AC3E}">
        <p14:creationId xmlns:p14="http://schemas.microsoft.com/office/powerpoint/2010/main" val="279622176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29EB-111F-45E5-BA61-E0A7E173CE63}"/>
              </a:ext>
            </a:extLst>
          </p:cNvPr>
          <p:cNvSpPr>
            <a:spLocks noGrp="1"/>
          </p:cNvSpPr>
          <p:nvPr>
            <p:ph type="title"/>
          </p:nvPr>
        </p:nvSpPr>
        <p:spPr/>
        <p:txBody>
          <a:bodyPr/>
          <a:lstStyle/>
          <a:p>
            <a:r>
              <a:rPr lang="en-US" dirty="0">
                <a:cs typeface="Calibri Light"/>
              </a:rPr>
              <a:t>Modeling </a:t>
            </a:r>
            <a:endParaRPr lang="en-US" dirty="0"/>
          </a:p>
        </p:txBody>
      </p:sp>
      <p:sp>
        <p:nvSpPr>
          <p:cNvPr id="3" name="Content Placeholder 2">
            <a:extLst>
              <a:ext uri="{FF2B5EF4-FFF2-40B4-BE49-F238E27FC236}">
                <a16:creationId xmlns:a16="http://schemas.microsoft.com/office/drawing/2014/main" id="{E56CBA3B-B336-48B1-B3A0-45F3B3C217A0}"/>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This phase in our project is obtain the fruit after we have done many analysis from setting a research question to data preparation. </a:t>
            </a:r>
            <a:endParaRPr lang="en-US">
              <a:ea typeface="+mn-lt"/>
              <a:cs typeface="+mn-lt"/>
            </a:endParaRPr>
          </a:p>
          <a:p>
            <a:r>
              <a:rPr lang="en-US" dirty="0">
                <a:cs typeface="Calibri" panose="020F0502020204030204"/>
              </a:rPr>
              <a:t>We have to run the regression model since our </a:t>
            </a:r>
            <a:r>
              <a:rPr lang="en-US" b="1" dirty="0">
                <a:cs typeface="Calibri" panose="020F0502020204030204"/>
              </a:rPr>
              <a:t>dependent variable is continuous</a:t>
            </a:r>
          </a:p>
          <a:p>
            <a:r>
              <a:rPr lang="en-US" dirty="0">
                <a:ea typeface="+mn-lt"/>
                <a:cs typeface="+mn-lt"/>
              </a:rPr>
              <a:t>Input (X) Training and test columns include </a:t>
            </a:r>
            <a:r>
              <a:rPr lang="en-US" b="1" dirty="0">
                <a:ea typeface="+mn-lt"/>
                <a:cs typeface="+mn-lt"/>
              </a:rPr>
              <a:t>name, </a:t>
            </a:r>
            <a:r>
              <a:rPr lang="en-US" b="1" dirty="0" err="1">
                <a:ea typeface="+mn-lt"/>
                <a:cs typeface="+mn-lt"/>
              </a:rPr>
              <a:t>online_order</a:t>
            </a:r>
            <a:r>
              <a:rPr lang="en-US" b="1" dirty="0">
                <a:ea typeface="+mn-lt"/>
                <a:cs typeface="+mn-lt"/>
              </a:rPr>
              <a:t>, </a:t>
            </a:r>
            <a:r>
              <a:rPr lang="en-US" b="1" dirty="0" err="1">
                <a:ea typeface="+mn-lt"/>
                <a:cs typeface="+mn-lt"/>
              </a:rPr>
              <a:t>book_table</a:t>
            </a:r>
            <a:r>
              <a:rPr lang="en-US" b="1" dirty="0">
                <a:ea typeface="+mn-lt"/>
                <a:cs typeface="+mn-lt"/>
              </a:rPr>
              <a:t>, location etc., </a:t>
            </a:r>
            <a:endParaRPr lang="en-US" b="1">
              <a:cs typeface="Calibri"/>
            </a:endParaRPr>
          </a:p>
          <a:p>
            <a:r>
              <a:rPr lang="en-US" dirty="0">
                <a:ea typeface="+mn-lt"/>
                <a:cs typeface="+mn-lt"/>
              </a:rPr>
              <a:t>Output(y) training and test column contains only rate which is rating that is </a:t>
            </a:r>
            <a:r>
              <a:rPr lang="en-US" b="1" dirty="0">
                <a:ea typeface="+mn-lt"/>
                <a:cs typeface="+mn-lt"/>
              </a:rPr>
              <a:t>the rating of the restaurants. </a:t>
            </a:r>
          </a:p>
          <a:p>
            <a:r>
              <a:rPr lang="en-US" dirty="0">
                <a:cs typeface="Calibri"/>
              </a:rPr>
              <a:t>We have made the 10% as testing dataset and remaining 90% as training dataset due to the large number of observations</a:t>
            </a:r>
            <a:endParaRPr lang="en-US" b="1" dirty="0">
              <a:cs typeface="Calibri"/>
            </a:endParaRPr>
          </a:p>
        </p:txBody>
      </p:sp>
    </p:spTree>
    <p:extLst>
      <p:ext uri="{BB962C8B-B14F-4D97-AF65-F5344CB8AC3E}">
        <p14:creationId xmlns:p14="http://schemas.microsoft.com/office/powerpoint/2010/main" val="182120127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29EB-111F-45E5-BA61-E0A7E173CE63}"/>
              </a:ext>
            </a:extLst>
          </p:cNvPr>
          <p:cNvSpPr>
            <a:spLocks noGrp="1"/>
          </p:cNvSpPr>
          <p:nvPr>
            <p:ph type="title"/>
          </p:nvPr>
        </p:nvSpPr>
        <p:spPr/>
        <p:txBody>
          <a:bodyPr/>
          <a:lstStyle/>
          <a:p>
            <a:r>
              <a:rPr lang="en-US" dirty="0">
                <a:cs typeface="Calibri Light"/>
              </a:rPr>
              <a:t>Linear Regression</a:t>
            </a:r>
            <a:endParaRPr lang="en-US" dirty="0"/>
          </a:p>
        </p:txBody>
      </p:sp>
      <p:sp>
        <p:nvSpPr>
          <p:cNvPr id="3" name="Content Placeholder 2">
            <a:extLst>
              <a:ext uri="{FF2B5EF4-FFF2-40B4-BE49-F238E27FC236}">
                <a16:creationId xmlns:a16="http://schemas.microsoft.com/office/drawing/2014/main" id="{E56CBA3B-B336-48B1-B3A0-45F3B3C217A0}"/>
              </a:ext>
            </a:extLst>
          </p:cNvPr>
          <p:cNvSpPr>
            <a:spLocks noGrp="1"/>
          </p:cNvSpPr>
          <p:nvPr>
            <p:ph idx="1"/>
          </p:nvPr>
        </p:nvSpPr>
        <p:spPr/>
        <p:txBody>
          <a:bodyPr vert="horz" lIns="91440" tIns="45720" rIns="91440" bIns="45720" rtlCol="0" anchor="t">
            <a:normAutofit/>
          </a:bodyPr>
          <a:lstStyle/>
          <a:p>
            <a:r>
              <a:rPr lang="en-US" dirty="0">
                <a:ea typeface="+mn-lt"/>
                <a:cs typeface="+mn-lt"/>
              </a:rPr>
              <a:t>The common linear regression imported from the dataset gives us only r2 score of 0.273 which is very low and not a good model for the dataset. </a:t>
            </a:r>
            <a:endParaRPr lang="en-US">
              <a:ea typeface="+mn-lt"/>
              <a:cs typeface="+mn-lt"/>
            </a:endParaRPr>
          </a:p>
          <a:p>
            <a:endParaRPr lang="en-US"/>
          </a:p>
        </p:txBody>
      </p:sp>
      <p:pic>
        <p:nvPicPr>
          <p:cNvPr id="4" name="Picture 4">
            <a:extLst>
              <a:ext uri="{FF2B5EF4-FFF2-40B4-BE49-F238E27FC236}">
                <a16:creationId xmlns:a16="http://schemas.microsoft.com/office/drawing/2014/main" id="{6355758E-0281-4A22-A682-C2CDEC84B9B5}"/>
              </a:ext>
            </a:extLst>
          </p:cNvPr>
          <p:cNvPicPr>
            <a:picLocks noChangeAspect="1"/>
          </p:cNvPicPr>
          <p:nvPr/>
        </p:nvPicPr>
        <p:blipFill>
          <a:blip r:embed="rId2"/>
          <a:stretch>
            <a:fillRect/>
          </a:stretch>
        </p:blipFill>
        <p:spPr>
          <a:xfrm>
            <a:off x="1655524" y="3247219"/>
            <a:ext cx="7450898" cy="2868766"/>
          </a:xfrm>
          <a:prstGeom prst="rect">
            <a:avLst/>
          </a:prstGeom>
        </p:spPr>
      </p:pic>
    </p:spTree>
    <p:extLst>
      <p:ext uri="{BB962C8B-B14F-4D97-AF65-F5344CB8AC3E}">
        <p14:creationId xmlns:p14="http://schemas.microsoft.com/office/powerpoint/2010/main" val="226361262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5658-12DA-4BFC-BC32-42F3088AA5A5}"/>
              </a:ext>
            </a:extLst>
          </p:cNvPr>
          <p:cNvSpPr>
            <a:spLocks noGrp="1"/>
          </p:cNvSpPr>
          <p:nvPr>
            <p:ph type="title"/>
          </p:nvPr>
        </p:nvSpPr>
        <p:spPr/>
        <p:txBody>
          <a:bodyPr/>
          <a:lstStyle/>
          <a:p>
            <a:r>
              <a:rPr lang="en-US" dirty="0">
                <a:cs typeface="Calibri Light"/>
              </a:rPr>
              <a:t>Random Forest Regression</a:t>
            </a:r>
            <a:endParaRPr lang="en-US" dirty="0"/>
          </a:p>
        </p:txBody>
      </p:sp>
      <p:sp>
        <p:nvSpPr>
          <p:cNvPr id="3" name="Content Placeholder 2">
            <a:extLst>
              <a:ext uri="{FF2B5EF4-FFF2-40B4-BE49-F238E27FC236}">
                <a16:creationId xmlns:a16="http://schemas.microsoft.com/office/drawing/2014/main" id="{59E454D9-54B4-4C61-A0C1-D7CD86A13138}"/>
              </a:ext>
            </a:extLst>
          </p:cNvPr>
          <p:cNvSpPr>
            <a:spLocks noGrp="1"/>
          </p:cNvSpPr>
          <p:nvPr>
            <p:ph idx="1"/>
          </p:nvPr>
        </p:nvSpPr>
        <p:spPr/>
        <p:txBody>
          <a:bodyPr vert="horz" lIns="91440" tIns="45720" rIns="91440" bIns="45720" rtlCol="0" anchor="t">
            <a:normAutofit/>
          </a:bodyPr>
          <a:lstStyle/>
          <a:p>
            <a:r>
              <a:rPr lang="en-US" dirty="0">
                <a:ea typeface="+mn-lt"/>
                <a:cs typeface="+mn-lt"/>
              </a:rPr>
              <a:t>The random forest regression which is based on number of decision trees gives us a good accuracy of around 87%</a:t>
            </a:r>
            <a:endParaRPr lang="en-US" dirty="0"/>
          </a:p>
        </p:txBody>
      </p:sp>
      <p:pic>
        <p:nvPicPr>
          <p:cNvPr id="6" name="Picture 6">
            <a:extLst>
              <a:ext uri="{FF2B5EF4-FFF2-40B4-BE49-F238E27FC236}">
                <a16:creationId xmlns:a16="http://schemas.microsoft.com/office/drawing/2014/main" id="{A3188E11-E53C-4E52-9411-CD77FC330E39}"/>
              </a:ext>
            </a:extLst>
          </p:cNvPr>
          <p:cNvPicPr>
            <a:picLocks noChangeAspect="1"/>
          </p:cNvPicPr>
          <p:nvPr/>
        </p:nvPicPr>
        <p:blipFill>
          <a:blip r:embed="rId2"/>
          <a:stretch>
            <a:fillRect/>
          </a:stretch>
        </p:blipFill>
        <p:spPr>
          <a:xfrm>
            <a:off x="268147" y="3199611"/>
            <a:ext cx="11192718" cy="3043790"/>
          </a:xfrm>
          <a:prstGeom prst="rect">
            <a:avLst/>
          </a:prstGeom>
        </p:spPr>
      </p:pic>
    </p:spTree>
    <p:extLst>
      <p:ext uri="{BB962C8B-B14F-4D97-AF65-F5344CB8AC3E}">
        <p14:creationId xmlns:p14="http://schemas.microsoft.com/office/powerpoint/2010/main" val="385093293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5658-12DA-4BFC-BC32-42F3088AA5A5}"/>
              </a:ext>
            </a:extLst>
          </p:cNvPr>
          <p:cNvSpPr>
            <a:spLocks noGrp="1"/>
          </p:cNvSpPr>
          <p:nvPr>
            <p:ph type="title"/>
          </p:nvPr>
        </p:nvSpPr>
        <p:spPr/>
        <p:txBody>
          <a:bodyPr/>
          <a:lstStyle/>
          <a:p>
            <a:r>
              <a:rPr lang="en-US" dirty="0">
                <a:cs typeface="Calibri Light"/>
              </a:rPr>
              <a:t>Extra Tree Regression</a:t>
            </a:r>
            <a:endParaRPr lang="en-US" dirty="0"/>
          </a:p>
        </p:txBody>
      </p:sp>
      <p:sp>
        <p:nvSpPr>
          <p:cNvPr id="3" name="Content Placeholder 2">
            <a:extLst>
              <a:ext uri="{FF2B5EF4-FFF2-40B4-BE49-F238E27FC236}">
                <a16:creationId xmlns:a16="http://schemas.microsoft.com/office/drawing/2014/main" id="{59E454D9-54B4-4C61-A0C1-D7CD86A13138}"/>
              </a:ext>
            </a:extLst>
          </p:cNvPr>
          <p:cNvSpPr>
            <a:spLocks noGrp="1"/>
          </p:cNvSpPr>
          <p:nvPr>
            <p:ph idx="1"/>
          </p:nvPr>
        </p:nvSpPr>
        <p:spPr/>
        <p:txBody>
          <a:bodyPr vert="horz" lIns="91440" tIns="45720" rIns="91440" bIns="45720" rtlCol="0" anchor="t">
            <a:normAutofit/>
          </a:bodyPr>
          <a:lstStyle/>
          <a:p>
            <a:r>
              <a:rPr lang="en-US" dirty="0">
                <a:ea typeface="+mn-lt"/>
                <a:cs typeface="+mn-lt"/>
              </a:rPr>
              <a:t>Using the special ensemble technique available from the </a:t>
            </a:r>
            <a:r>
              <a:rPr lang="en-US" dirty="0" err="1">
                <a:ea typeface="+mn-lt"/>
                <a:cs typeface="+mn-lt"/>
              </a:rPr>
              <a:t>scikitlearn</a:t>
            </a:r>
            <a:r>
              <a:rPr lang="en-US" dirty="0">
                <a:ea typeface="+mn-lt"/>
                <a:cs typeface="+mn-lt"/>
              </a:rPr>
              <a:t> package called </a:t>
            </a:r>
            <a:r>
              <a:rPr lang="en-US" dirty="0" err="1">
                <a:ea typeface="+mn-lt"/>
                <a:cs typeface="+mn-lt"/>
              </a:rPr>
              <a:t>ExtraTreesRegressor</a:t>
            </a:r>
            <a:r>
              <a:rPr lang="en-US" dirty="0">
                <a:ea typeface="+mn-lt"/>
                <a:cs typeface="+mn-lt"/>
              </a:rPr>
              <a:t>, we obtained the accuracy of around 94%</a:t>
            </a:r>
          </a:p>
          <a:p>
            <a:endParaRPr lang="en-US" dirty="0">
              <a:ea typeface="+mn-lt"/>
              <a:cs typeface="+mn-lt"/>
            </a:endParaRPr>
          </a:p>
        </p:txBody>
      </p:sp>
      <p:pic>
        <p:nvPicPr>
          <p:cNvPr id="4" name="Picture 4">
            <a:extLst>
              <a:ext uri="{FF2B5EF4-FFF2-40B4-BE49-F238E27FC236}">
                <a16:creationId xmlns:a16="http://schemas.microsoft.com/office/drawing/2014/main" id="{9122D60A-AABC-42A8-B5EB-5DE6F34D90E9}"/>
              </a:ext>
            </a:extLst>
          </p:cNvPr>
          <p:cNvPicPr>
            <a:picLocks noChangeAspect="1"/>
          </p:cNvPicPr>
          <p:nvPr/>
        </p:nvPicPr>
        <p:blipFill>
          <a:blip r:embed="rId2"/>
          <a:stretch>
            <a:fillRect/>
          </a:stretch>
        </p:blipFill>
        <p:spPr>
          <a:xfrm>
            <a:off x="661237" y="3173453"/>
            <a:ext cx="10102240" cy="3471886"/>
          </a:xfrm>
          <a:prstGeom prst="rect">
            <a:avLst/>
          </a:prstGeom>
        </p:spPr>
      </p:pic>
    </p:spTree>
    <p:extLst>
      <p:ext uri="{BB962C8B-B14F-4D97-AF65-F5344CB8AC3E}">
        <p14:creationId xmlns:p14="http://schemas.microsoft.com/office/powerpoint/2010/main" val="344036605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2F1D-5DC4-4643-93D4-A6CD42A91CA6}"/>
              </a:ext>
            </a:extLst>
          </p:cNvPr>
          <p:cNvSpPr>
            <a:spLocks noGrp="1"/>
          </p:cNvSpPr>
          <p:nvPr>
            <p:ph type="title"/>
          </p:nvPr>
        </p:nvSpPr>
        <p:spPr/>
        <p:txBody>
          <a:bodyPr/>
          <a:lstStyle/>
          <a:p>
            <a:r>
              <a:rPr lang="en-US" dirty="0">
                <a:cs typeface="Calibri Light"/>
              </a:rPr>
              <a:t>Evaluation</a:t>
            </a:r>
            <a:endParaRPr lang="en-US" dirty="0"/>
          </a:p>
        </p:txBody>
      </p:sp>
      <p:sp>
        <p:nvSpPr>
          <p:cNvPr id="3" name="Content Placeholder 2">
            <a:extLst>
              <a:ext uri="{FF2B5EF4-FFF2-40B4-BE49-F238E27FC236}">
                <a16:creationId xmlns:a16="http://schemas.microsoft.com/office/drawing/2014/main" id="{64599B7D-FE1D-4904-84A8-CFC8B2969614}"/>
              </a:ext>
            </a:extLst>
          </p:cNvPr>
          <p:cNvSpPr>
            <a:spLocks noGrp="1"/>
          </p:cNvSpPr>
          <p:nvPr>
            <p:ph idx="1"/>
          </p:nvPr>
        </p:nvSpPr>
        <p:spPr/>
        <p:txBody>
          <a:bodyPr vert="horz" lIns="91440" tIns="45720" rIns="91440" bIns="45720" rtlCol="0" anchor="t">
            <a:normAutofit/>
          </a:bodyPr>
          <a:lstStyle/>
          <a:p>
            <a:r>
              <a:rPr lang="en-US" dirty="0">
                <a:ea typeface="+mn-lt"/>
                <a:cs typeface="+mn-lt"/>
              </a:rPr>
              <a:t>Considering the evaluation phase in our project, it is observed that we have evaluated various machine learning models. </a:t>
            </a:r>
            <a:endParaRPr lang="en-US">
              <a:ea typeface="+mn-lt"/>
              <a:cs typeface="+mn-lt"/>
            </a:endParaRPr>
          </a:p>
          <a:p>
            <a:r>
              <a:rPr lang="en-US" dirty="0">
                <a:ea typeface="+mn-lt"/>
                <a:cs typeface="+mn-lt"/>
              </a:rPr>
              <a:t>Out of the models that tried to predict the rating based on number of factors, the Random forest performed quiet well compared to linear regression. </a:t>
            </a:r>
            <a:endParaRPr lang="en-US">
              <a:ea typeface="+mn-lt"/>
              <a:cs typeface="+mn-lt"/>
            </a:endParaRPr>
          </a:p>
          <a:p>
            <a:r>
              <a:rPr lang="en-US" dirty="0">
                <a:ea typeface="+mn-lt"/>
                <a:cs typeface="+mn-lt"/>
              </a:rPr>
              <a:t>However, the Extra Tree Regression performed best of all the models and we will go with this model with 94% accuracy which is a good accuracy rate for the model to implement </a:t>
            </a:r>
            <a:endParaRPr lang="en-US">
              <a:ea typeface="+mn-lt"/>
              <a:cs typeface="+mn-lt"/>
            </a:endParaRPr>
          </a:p>
        </p:txBody>
      </p:sp>
    </p:spTree>
    <p:extLst>
      <p:ext uri="{BB962C8B-B14F-4D97-AF65-F5344CB8AC3E}">
        <p14:creationId xmlns:p14="http://schemas.microsoft.com/office/powerpoint/2010/main" val="91387091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2F4A-5BDE-4527-9D57-99146FEAC259}"/>
              </a:ext>
            </a:extLst>
          </p:cNvPr>
          <p:cNvSpPr>
            <a:spLocks noGrp="1"/>
          </p:cNvSpPr>
          <p:nvPr>
            <p:ph type="title"/>
          </p:nvPr>
        </p:nvSpPr>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E133C5FD-B372-40BF-9DE1-D1BCED6750BA}"/>
              </a:ext>
            </a:extLst>
          </p:cNvPr>
          <p:cNvSpPr>
            <a:spLocks noGrp="1"/>
          </p:cNvSpPr>
          <p:nvPr>
            <p:ph idx="1"/>
          </p:nvPr>
        </p:nvSpPr>
        <p:spPr>
          <a:xfrm>
            <a:off x="685801" y="1910574"/>
            <a:ext cx="10835551" cy="4729436"/>
          </a:xfrm>
        </p:spPr>
        <p:txBody>
          <a:bodyPr vert="horz" lIns="91440" tIns="45720" rIns="91440" bIns="45720" rtlCol="0" anchor="t">
            <a:normAutofit/>
          </a:bodyPr>
          <a:lstStyle/>
          <a:p>
            <a:r>
              <a:rPr lang="en-US" sz="2400" dirty="0">
                <a:ea typeface="+mn-lt"/>
                <a:cs typeface="+mn-lt"/>
              </a:rPr>
              <a:t>The food culture in India is always fascinating where there are restaurants at every corner of the city area. The number of restaurants is increasing day by day. Our problem concerns about the Bangalore restaurants. There are approximately 12,000 restaurants currently and the competition is intense with such a high number of restaurants. The new restaurants are opening every day. In this problem, we will try to identify the perfect combination for opening a new restaurant by predicting the rating with the dataset</a:t>
            </a:r>
            <a:endParaRPr lang="en-US" sz="2400">
              <a:cs typeface="Calibri"/>
            </a:endParaRPr>
          </a:p>
        </p:txBody>
      </p:sp>
    </p:spTree>
    <p:extLst>
      <p:ext uri="{BB962C8B-B14F-4D97-AF65-F5344CB8AC3E}">
        <p14:creationId xmlns:p14="http://schemas.microsoft.com/office/powerpoint/2010/main" val="267620357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5C780-8C28-4989-BD72-4927EFE1DC41}"/>
              </a:ext>
            </a:extLst>
          </p:cNvPr>
          <p:cNvSpPr>
            <a:spLocks noGrp="1"/>
          </p:cNvSpPr>
          <p:nvPr>
            <p:ph type="title"/>
          </p:nvPr>
        </p:nvSpPr>
        <p:spPr>
          <a:xfrm>
            <a:off x="838200" y="471226"/>
            <a:ext cx="10515600" cy="1325563"/>
          </a:xfrm>
        </p:spPr>
        <p:txBody>
          <a:bodyPr/>
          <a:lstStyle/>
          <a:p>
            <a:r>
              <a:rPr lang="en-US" dirty="0">
                <a:cs typeface="Calibri Light"/>
              </a:rPr>
              <a:t>Deployment Phase</a:t>
            </a:r>
          </a:p>
        </p:txBody>
      </p:sp>
      <p:sp>
        <p:nvSpPr>
          <p:cNvPr id="3" name="Content Placeholder 2">
            <a:extLst>
              <a:ext uri="{FF2B5EF4-FFF2-40B4-BE49-F238E27FC236}">
                <a16:creationId xmlns:a16="http://schemas.microsoft.com/office/drawing/2014/main" id="{92556867-CF76-4EFA-871F-729B29E376FA}"/>
              </a:ext>
            </a:extLst>
          </p:cNvPr>
          <p:cNvSpPr>
            <a:spLocks noGrp="1"/>
          </p:cNvSpPr>
          <p:nvPr>
            <p:ph idx="1"/>
          </p:nvPr>
        </p:nvSpPr>
        <p:spPr/>
        <p:txBody>
          <a:bodyPr vert="horz" lIns="91440" tIns="45720" rIns="91440" bIns="45720" rtlCol="0" anchor="t">
            <a:normAutofit/>
          </a:bodyPr>
          <a:lstStyle/>
          <a:p>
            <a:pPr marL="0" indent="0">
              <a:buNone/>
            </a:pPr>
            <a:endParaRPr lang="en-US" dirty="0">
              <a:ea typeface="+mn-lt"/>
              <a:cs typeface="+mn-lt"/>
            </a:endParaRPr>
          </a:p>
          <a:p>
            <a:r>
              <a:rPr lang="en-US" dirty="0">
                <a:ea typeface="+mn-lt"/>
                <a:cs typeface="+mn-lt"/>
              </a:rPr>
              <a:t>The deployment phase in our project requires the necessity to open a new restaurant in the suggested location. It is dependent on the client about what type of restaurant they need to open and what are their preferences. According to which, we can suggest recommendations and we will have deployed our model.</a:t>
            </a:r>
            <a:endParaRPr lang="en-US">
              <a:ea typeface="+mn-lt"/>
              <a:cs typeface="+mn-lt"/>
            </a:endParaRPr>
          </a:p>
          <a:p>
            <a:r>
              <a:rPr lang="en-US" dirty="0">
                <a:ea typeface="+mn-lt"/>
                <a:cs typeface="+mn-lt"/>
              </a:rPr>
              <a:t>We can understand about the specific location using visualization such as famous outlets and their type and feed this into machine learning model to find whether it will get good rating or not.</a:t>
            </a:r>
          </a:p>
        </p:txBody>
      </p:sp>
    </p:spTree>
    <p:extLst>
      <p:ext uri="{BB962C8B-B14F-4D97-AF65-F5344CB8AC3E}">
        <p14:creationId xmlns:p14="http://schemas.microsoft.com/office/powerpoint/2010/main" val="152933310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9A6C-0303-49CD-AF5C-E8521AA67E98}"/>
              </a:ext>
            </a:extLst>
          </p:cNvPr>
          <p:cNvSpPr>
            <a:spLocks noGrp="1"/>
          </p:cNvSpPr>
          <p:nvPr>
            <p:ph type="title"/>
          </p:nvPr>
        </p:nvSpPr>
        <p:spPr/>
        <p:txBody>
          <a:bodyPr/>
          <a:lstStyle/>
          <a:p>
            <a:r>
              <a:rPr lang="en-US" dirty="0">
                <a:cs typeface="Calibri Light"/>
              </a:rPr>
              <a:t>DATA VISUALIZATION</a:t>
            </a:r>
            <a:endParaRPr lang="en-US" dirty="0"/>
          </a:p>
        </p:txBody>
      </p:sp>
      <p:sp>
        <p:nvSpPr>
          <p:cNvPr id="3" name="Content Placeholder 2">
            <a:extLst>
              <a:ext uri="{FF2B5EF4-FFF2-40B4-BE49-F238E27FC236}">
                <a16:creationId xmlns:a16="http://schemas.microsoft.com/office/drawing/2014/main" id="{0964AB38-423C-43B2-970B-F245700CFC83}"/>
              </a:ext>
            </a:extLst>
          </p:cNvPr>
          <p:cNvSpPr>
            <a:spLocks noGrp="1"/>
          </p:cNvSpPr>
          <p:nvPr>
            <p:ph idx="1"/>
          </p:nvPr>
        </p:nvSpPr>
        <p:spPr/>
        <p:txBody>
          <a:bodyPr vert="horz" lIns="91440" tIns="45720" rIns="91440" bIns="45720" rtlCol="0" anchor="t">
            <a:normAutofit/>
          </a:bodyPr>
          <a:lstStyle/>
          <a:p>
            <a:r>
              <a:rPr lang="en-US" dirty="0">
                <a:cs typeface="Calibri"/>
              </a:rPr>
              <a:t>It is important to visualize the data to recommend the client to open a new restaurant with a specific type of cuisine.</a:t>
            </a:r>
          </a:p>
          <a:p>
            <a:r>
              <a:rPr lang="en-US" dirty="0">
                <a:cs typeface="Calibri"/>
              </a:rPr>
              <a:t>Then we can send the restaurant with specific features to machine learning model to predict the rating of an impending restaurant that will be established in the specific location.</a:t>
            </a:r>
          </a:p>
          <a:p>
            <a:r>
              <a:rPr lang="en-US" dirty="0">
                <a:cs typeface="Calibri"/>
              </a:rPr>
              <a:t>Several visualizations have been obtained to accomplish this task.</a:t>
            </a:r>
          </a:p>
        </p:txBody>
      </p:sp>
    </p:spTree>
    <p:extLst>
      <p:ext uri="{BB962C8B-B14F-4D97-AF65-F5344CB8AC3E}">
        <p14:creationId xmlns:p14="http://schemas.microsoft.com/office/powerpoint/2010/main" val="421492063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9A6C-0303-49CD-AF5C-E8521AA67E98}"/>
              </a:ext>
            </a:extLst>
          </p:cNvPr>
          <p:cNvSpPr>
            <a:spLocks noGrp="1"/>
          </p:cNvSpPr>
          <p:nvPr>
            <p:ph type="title"/>
          </p:nvPr>
        </p:nvSpPr>
        <p:spPr/>
        <p:txBody>
          <a:bodyPr/>
          <a:lstStyle/>
          <a:p>
            <a:r>
              <a:rPr lang="en-US" dirty="0">
                <a:cs typeface="Calibri Light"/>
              </a:rPr>
              <a:t>DATA VISUALIZATION</a:t>
            </a:r>
            <a:endParaRPr lang="en-US" dirty="0"/>
          </a:p>
        </p:txBody>
      </p:sp>
      <p:sp>
        <p:nvSpPr>
          <p:cNvPr id="3" name="Content Placeholder 2">
            <a:extLst>
              <a:ext uri="{FF2B5EF4-FFF2-40B4-BE49-F238E27FC236}">
                <a16:creationId xmlns:a16="http://schemas.microsoft.com/office/drawing/2014/main" id="{0964AB38-423C-43B2-970B-F245700CFC83}"/>
              </a:ext>
            </a:extLst>
          </p:cNvPr>
          <p:cNvSpPr>
            <a:spLocks noGrp="1"/>
          </p:cNvSpPr>
          <p:nvPr>
            <p:ph idx="1"/>
          </p:nvPr>
        </p:nvSpPr>
        <p:spPr>
          <a:xfrm>
            <a:off x="838200" y="1825625"/>
            <a:ext cx="3469710" cy="4351338"/>
          </a:xfrm>
        </p:spPr>
        <p:txBody>
          <a:bodyPr vert="horz" lIns="91440" tIns="45720" rIns="91440" bIns="45720" rtlCol="0" anchor="t">
            <a:normAutofit/>
          </a:bodyPr>
          <a:lstStyle/>
          <a:p>
            <a:pPr marL="0" indent="0">
              <a:buNone/>
            </a:pPr>
            <a:r>
              <a:rPr lang="en-US" sz="2800" dirty="0">
                <a:cs typeface="Calibri"/>
              </a:rPr>
              <a:t>City versus count plot shows the number of restaurants in the location</a:t>
            </a:r>
          </a:p>
          <a:p>
            <a:pPr marL="0" indent="0">
              <a:buNone/>
            </a:pPr>
            <a:endParaRPr lang="en-US" dirty="0">
              <a:cs typeface="Calibri"/>
            </a:endParaRPr>
          </a:p>
        </p:txBody>
      </p:sp>
      <p:pic>
        <p:nvPicPr>
          <p:cNvPr id="4" name="Picture 4">
            <a:extLst>
              <a:ext uri="{FF2B5EF4-FFF2-40B4-BE49-F238E27FC236}">
                <a16:creationId xmlns:a16="http://schemas.microsoft.com/office/drawing/2014/main" id="{4B2E6DBE-3689-4EC7-83BB-BC6A156A625C}"/>
              </a:ext>
            </a:extLst>
          </p:cNvPr>
          <p:cNvPicPr>
            <a:picLocks noChangeAspect="1"/>
          </p:cNvPicPr>
          <p:nvPr/>
        </p:nvPicPr>
        <p:blipFill>
          <a:blip r:embed="rId2"/>
          <a:stretch>
            <a:fillRect/>
          </a:stretch>
        </p:blipFill>
        <p:spPr>
          <a:xfrm>
            <a:off x="4848207" y="1785391"/>
            <a:ext cx="7753610" cy="4666403"/>
          </a:xfrm>
          <a:prstGeom prst="rect">
            <a:avLst/>
          </a:prstGeom>
        </p:spPr>
      </p:pic>
    </p:spTree>
    <p:extLst>
      <p:ext uri="{BB962C8B-B14F-4D97-AF65-F5344CB8AC3E}">
        <p14:creationId xmlns:p14="http://schemas.microsoft.com/office/powerpoint/2010/main" val="268491734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9A6C-0303-49CD-AF5C-E8521AA67E98}"/>
              </a:ext>
            </a:extLst>
          </p:cNvPr>
          <p:cNvSpPr>
            <a:spLocks noGrp="1"/>
          </p:cNvSpPr>
          <p:nvPr>
            <p:ph type="title"/>
          </p:nvPr>
        </p:nvSpPr>
        <p:spPr/>
        <p:txBody>
          <a:bodyPr/>
          <a:lstStyle/>
          <a:p>
            <a:r>
              <a:rPr lang="en-US" dirty="0">
                <a:cs typeface="Calibri Light"/>
              </a:rPr>
              <a:t>DATA VISUALIZATION</a:t>
            </a:r>
            <a:endParaRPr lang="en-US" dirty="0"/>
          </a:p>
        </p:txBody>
      </p:sp>
      <p:pic>
        <p:nvPicPr>
          <p:cNvPr id="4" name="Picture 4">
            <a:extLst>
              <a:ext uri="{FF2B5EF4-FFF2-40B4-BE49-F238E27FC236}">
                <a16:creationId xmlns:a16="http://schemas.microsoft.com/office/drawing/2014/main" id="{572EE1D5-90E7-4224-B83D-758F50AD939B}"/>
              </a:ext>
            </a:extLst>
          </p:cNvPr>
          <p:cNvPicPr>
            <a:picLocks noGrp="1" noChangeAspect="1"/>
          </p:cNvPicPr>
          <p:nvPr>
            <p:ph idx="1"/>
          </p:nvPr>
        </p:nvPicPr>
        <p:blipFill>
          <a:blip r:embed="rId2"/>
          <a:stretch>
            <a:fillRect/>
          </a:stretch>
        </p:blipFill>
        <p:spPr>
          <a:xfrm>
            <a:off x="5752899" y="2025791"/>
            <a:ext cx="5533783" cy="3649662"/>
          </a:xfrm>
        </p:spPr>
      </p:pic>
      <p:sp>
        <p:nvSpPr>
          <p:cNvPr id="6" name="TextBox 5">
            <a:extLst>
              <a:ext uri="{FF2B5EF4-FFF2-40B4-BE49-F238E27FC236}">
                <a16:creationId xmlns:a16="http://schemas.microsoft.com/office/drawing/2014/main" id="{AA1B032A-FC31-4F98-B7DE-437BE79FA8E0}"/>
              </a:ext>
            </a:extLst>
          </p:cNvPr>
          <p:cNvSpPr txBox="1"/>
          <p:nvPr/>
        </p:nvSpPr>
        <p:spPr>
          <a:xfrm>
            <a:off x="972274" y="2023641"/>
            <a:ext cx="394387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The plot shows the  stacked </a:t>
            </a:r>
            <a:r>
              <a:rPr lang="en-US" sz="2800" dirty="0" err="1">
                <a:cs typeface="Calibri"/>
              </a:rPr>
              <a:t>Barplot</a:t>
            </a:r>
            <a:r>
              <a:rPr lang="en-US" sz="2800" dirty="0">
                <a:cs typeface="Calibri"/>
              </a:rPr>
              <a:t> of rating in each location  where the color helps to find the location or city name</a:t>
            </a:r>
          </a:p>
        </p:txBody>
      </p:sp>
    </p:spTree>
    <p:extLst>
      <p:ext uri="{BB962C8B-B14F-4D97-AF65-F5344CB8AC3E}">
        <p14:creationId xmlns:p14="http://schemas.microsoft.com/office/powerpoint/2010/main" val="168497141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E63-1A22-4B3A-8522-EAB07515F865}"/>
              </a:ext>
            </a:extLst>
          </p:cNvPr>
          <p:cNvSpPr>
            <a:spLocks noGrp="1"/>
          </p:cNvSpPr>
          <p:nvPr>
            <p:ph type="title"/>
          </p:nvPr>
        </p:nvSpPr>
        <p:spPr/>
        <p:txBody>
          <a:bodyPr/>
          <a:lstStyle/>
          <a:p>
            <a:r>
              <a:rPr lang="en-US" dirty="0">
                <a:cs typeface="Calibri Light"/>
              </a:rPr>
              <a:t>Data Visualization</a:t>
            </a:r>
            <a:endParaRPr lang="en-US" dirty="0"/>
          </a:p>
        </p:txBody>
      </p:sp>
      <p:pic>
        <p:nvPicPr>
          <p:cNvPr id="4" name="Picture 4">
            <a:extLst>
              <a:ext uri="{FF2B5EF4-FFF2-40B4-BE49-F238E27FC236}">
                <a16:creationId xmlns:a16="http://schemas.microsoft.com/office/drawing/2014/main" id="{2707D74B-EA29-44C3-B194-EA9A2135938F}"/>
              </a:ext>
            </a:extLst>
          </p:cNvPr>
          <p:cNvPicPr>
            <a:picLocks noGrp="1" noChangeAspect="1"/>
          </p:cNvPicPr>
          <p:nvPr>
            <p:ph idx="1"/>
          </p:nvPr>
        </p:nvPicPr>
        <p:blipFill>
          <a:blip r:embed="rId2"/>
          <a:stretch>
            <a:fillRect/>
          </a:stretch>
        </p:blipFill>
        <p:spPr>
          <a:xfrm>
            <a:off x="496021" y="1590564"/>
            <a:ext cx="5718763" cy="4069502"/>
          </a:xfrm>
        </p:spPr>
      </p:pic>
      <p:pic>
        <p:nvPicPr>
          <p:cNvPr id="6" name="Picture 6">
            <a:extLst>
              <a:ext uri="{FF2B5EF4-FFF2-40B4-BE49-F238E27FC236}">
                <a16:creationId xmlns:a16="http://schemas.microsoft.com/office/drawing/2014/main" id="{792F9B00-336E-4F17-9F4F-36C019A02CC3}"/>
              </a:ext>
            </a:extLst>
          </p:cNvPr>
          <p:cNvPicPr>
            <a:picLocks noChangeAspect="1"/>
          </p:cNvPicPr>
          <p:nvPr/>
        </p:nvPicPr>
        <p:blipFill>
          <a:blip r:embed="rId3"/>
          <a:stretch>
            <a:fillRect/>
          </a:stretch>
        </p:blipFill>
        <p:spPr>
          <a:xfrm>
            <a:off x="6343402" y="1592252"/>
            <a:ext cx="5779176" cy="4132916"/>
          </a:xfrm>
          <a:prstGeom prst="rect">
            <a:avLst/>
          </a:prstGeom>
        </p:spPr>
      </p:pic>
      <p:sp>
        <p:nvSpPr>
          <p:cNvPr id="8" name="TextBox 7">
            <a:extLst>
              <a:ext uri="{FF2B5EF4-FFF2-40B4-BE49-F238E27FC236}">
                <a16:creationId xmlns:a16="http://schemas.microsoft.com/office/drawing/2014/main" id="{989FD1F0-2B52-4881-AEEF-63E482C8AA66}"/>
              </a:ext>
            </a:extLst>
          </p:cNvPr>
          <p:cNvSpPr txBox="1"/>
          <p:nvPr/>
        </p:nvSpPr>
        <p:spPr>
          <a:xfrm>
            <a:off x="1319514" y="583364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Restaurant type vs Count</a:t>
            </a:r>
          </a:p>
        </p:txBody>
      </p:sp>
      <p:sp>
        <p:nvSpPr>
          <p:cNvPr id="9" name="TextBox 8">
            <a:extLst>
              <a:ext uri="{FF2B5EF4-FFF2-40B4-BE49-F238E27FC236}">
                <a16:creationId xmlns:a16="http://schemas.microsoft.com/office/drawing/2014/main" id="{8A02C5D6-15B6-4EA6-BB3D-BB25B63EEACD}"/>
              </a:ext>
            </a:extLst>
          </p:cNvPr>
          <p:cNvSpPr txBox="1"/>
          <p:nvPr/>
        </p:nvSpPr>
        <p:spPr>
          <a:xfrm>
            <a:off x="7076110" y="583183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Restaurant type vs Rating</a:t>
            </a:r>
          </a:p>
        </p:txBody>
      </p:sp>
    </p:spTree>
    <p:extLst>
      <p:ext uri="{BB962C8B-B14F-4D97-AF65-F5344CB8AC3E}">
        <p14:creationId xmlns:p14="http://schemas.microsoft.com/office/powerpoint/2010/main" val="196416926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E5AB-DF01-476D-B766-F8B7B61B0E16}"/>
              </a:ext>
            </a:extLst>
          </p:cNvPr>
          <p:cNvSpPr>
            <a:spLocks noGrp="1"/>
          </p:cNvSpPr>
          <p:nvPr>
            <p:ph type="title"/>
          </p:nvPr>
        </p:nvSpPr>
        <p:spPr/>
        <p:txBody>
          <a:bodyPr/>
          <a:lstStyle/>
          <a:p>
            <a:r>
              <a:rPr lang="en-US" dirty="0">
                <a:cs typeface="Calibri Light"/>
              </a:rPr>
              <a:t>Data Visualization</a:t>
            </a:r>
            <a:endParaRPr lang="en-US" dirty="0"/>
          </a:p>
        </p:txBody>
      </p:sp>
      <p:pic>
        <p:nvPicPr>
          <p:cNvPr id="4" name="Picture 4">
            <a:extLst>
              <a:ext uri="{FF2B5EF4-FFF2-40B4-BE49-F238E27FC236}">
                <a16:creationId xmlns:a16="http://schemas.microsoft.com/office/drawing/2014/main" id="{1AE3246E-99F5-46EB-87E5-9FAFE61CE5E3}"/>
              </a:ext>
            </a:extLst>
          </p:cNvPr>
          <p:cNvPicPr>
            <a:picLocks noGrp="1" noChangeAspect="1"/>
          </p:cNvPicPr>
          <p:nvPr>
            <p:ph idx="1"/>
          </p:nvPr>
        </p:nvPicPr>
        <p:blipFill>
          <a:blip r:embed="rId2"/>
          <a:stretch>
            <a:fillRect/>
          </a:stretch>
        </p:blipFill>
        <p:spPr>
          <a:xfrm>
            <a:off x="7783868" y="1707487"/>
            <a:ext cx="3593870" cy="3649662"/>
          </a:xfrm>
        </p:spPr>
      </p:pic>
      <p:sp>
        <p:nvSpPr>
          <p:cNvPr id="6" name="TextBox 5">
            <a:extLst>
              <a:ext uri="{FF2B5EF4-FFF2-40B4-BE49-F238E27FC236}">
                <a16:creationId xmlns:a16="http://schemas.microsoft.com/office/drawing/2014/main" id="{FBE08B8A-8706-4AC4-9AF4-4B9F4A59E5DF}"/>
              </a:ext>
            </a:extLst>
          </p:cNvPr>
          <p:cNvSpPr txBox="1"/>
          <p:nvPr/>
        </p:nvSpPr>
        <p:spPr>
          <a:xfrm>
            <a:off x="1145894" y="1705336"/>
            <a:ext cx="343768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The plot shows the type of service restaurants offer and their counts in Bangalore</a:t>
            </a:r>
          </a:p>
        </p:txBody>
      </p:sp>
    </p:spTree>
    <p:extLst>
      <p:ext uri="{BB962C8B-B14F-4D97-AF65-F5344CB8AC3E}">
        <p14:creationId xmlns:p14="http://schemas.microsoft.com/office/powerpoint/2010/main" val="30685775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C177-71E0-4A09-A845-81ECE369B586}"/>
              </a:ext>
            </a:extLst>
          </p:cNvPr>
          <p:cNvSpPr>
            <a:spLocks noGrp="1"/>
          </p:cNvSpPr>
          <p:nvPr>
            <p:ph type="title"/>
          </p:nvPr>
        </p:nvSpPr>
        <p:spPr/>
        <p:txBody>
          <a:bodyPr/>
          <a:lstStyle/>
          <a:p>
            <a:r>
              <a:rPr lang="en-US" dirty="0">
                <a:cs typeface="Calibri Light"/>
              </a:rPr>
              <a:t>Data Visualization</a:t>
            </a:r>
            <a:endParaRPr lang="en-US" dirty="0"/>
          </a:p>
        </p:txBody>
      </p:sp>
      <p:sp>
        <p:nvSpPr>
          <p:cNvPr id="3" name="Content Placeholder 2">
            <a:extLst>
              <a:ext uri="{FF2B5EF4-FFF2-40B4-BE49-F238E27FC236}">
                <a16:creationId xmlns:a16="http://schemas.microsoft.com/office/drawing/2014/main" id="{1CDF281A-596A-4537-AB3C-43CDF007478E}"/>
              </a:ext>
            </a:extLst>
          </p:cNvPr>
          <p:cNvSpPr>
            <a:spLocks noGrp="1"/>
          </p:cNvSpPr>
          <p:nvPr>
            <p:ph idx="1"/>
          </p:nvPr>
        </p:nvSpPr>
        <p:spPr>
          <a:xfrm>
            <a:off x="838200" y="1825625"/>
            <a:ext cx="4409162" cy="4351338"/>
          </a:xfrm>
        </p:spPr>
        <p:txBody>
          <a:bodyPr vert="horz" lIns="91440" tIns="45720" rIns="91440" bIns="45720" rtlCol="0" anchor="t">
            <a:normAutofit/>
          </a:bodyPr>
          <a:lstStyle/>
          <a:p>
            <a:r>
              <a:rPr lang="en-US" sz="2800" dirty="0">
                <a:cs typeface="Calibri"/>
              </a:rPr>
              <a:t>This plot shows the type vs rating of restaurants</a:t>
            </a:r>
            <a:endParaRPr lang="en-US" sz="2800">
              <a:cs typeface="Calibri" panose="020F0502020204030204"/>
            </a:endParaRPr>
          </a:p>
        </p:txBody>
      </p:sp>
      <p:pic>
        <p:nvPicPr>
          <p:cNvPr id="6" name="Picture 6">
            <a:extLst>
              <a:ext uri="{FF2B5EF4-FFF2-40B4-BE49-F238E27FC236}">
                <a16:creationId xmlns:a16="http://schemas.microsoft.com/office/drawing/2014/main" id="{B8B244F2-C9C8-434C-8E17-085B11C8E724}"/>
              </a:ext>
            </a:extLst>
          </p:cNvPr>
          <p:cNvPicPr>
            <a:picLocks noChangeAspect="1"/>
          </p:cNvPicPr>
          <p:nvPr/>
        </p:nvPicPr>
        <p:blipFill>
          <a:blip r:embed="rId2"/>
          <a:stretch>
            <a:fillRect/>
          </a:stretch>
        </p:blipFill>
        <p:spPr>
          <a:xfrm>
            <a:off x="5256757" y="1830099"/>
            <a:ext cx="6313117" cy="4398211"/>
          </a:xfrm>
          <a:prstGeom prst="rect">
            <a:avLst/>
          </a:prstGeom>
        </p:spPr>
      </p:pic>
    </p:spTree>
    <p:extLst>
      <p:ext uri="{BB962C8B-B14F-4D97-AF65-F5344CB8AC3E}">
        <p14:creationId xmlns:p14="http://schemas.microsoft.com/office/powerpoint/2010/main" val="251198965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579E-9288-4EB3-AE9D-C3E2CB5978C3}"/>
              </a:ext>
            </a:extLst>
          </p:cNvPr>
          <p:cNvSpPr>
            <a:spLocks noGrp="1"/>
          </p:cNvSpPr>
          <p:nvPr>
            <p:ph type="title"/>
          </p:nvPr>
        </p:nvSpPr>
        <p:spPr/>
        <p:txBody>
          <a:bodyPr/>
          <a:lstStyle/>
          <a:p>
            <a:r>
              <a:rPr lang="en-US" dirty="0">
                <a:cs typeface="Calibri Light"/>
              </a:rPr>
              <a:t>Data Visualization</a:t>
            </a:r>
            <a:endParaRPr lang="en-US" dirty="0"/>
          </a:p>
        </p:txBody>
      </p:sp>
      <p:sp>
        <p:nvSpPr>
          <p:cNvPr id="7" name="Content Placeholder 6">
            <a:extLst>
              <a:ext uri="{FF2B5EF4-FFF2-40B4-BE49-F238E27FC236}">
                <a16:creationId xmlns:a16="http://schemas.microsoft.com/office/drawing/2014/main" id="{857EA243-211B-41D8-A635-1DD8872B1FCD}"/>
              </a:ext>
            </a:extLst>
          </p:cNvPr>
          <p:cNvSpPr>
            <a:spLocks noGrp="1"/>
          </p:cNvSpPr>
          <p:nvPr>
            <p:ph idx="1"/>
          </p:nvPr>
        </p:nvSpPr>
        <p:spPr>
          <a:xfrm>
            <a:off x="838200" y="1825625"/>
            <a:ext cx="3918031" cy="4351338"/>
          </a:xfrm>
        </p:spPr>
        <p:txBody>
          <a:bodyPr vert="horz" lIns="91440" tIns="45720" rIns="91440" bIns="45720" rtlCol="0" anchor="t">
            <a:normAutofit/>
          </a:bodyPr>
          <a:lstStyle/>
          <a:p>
            <a:r>
              <a:rPr lang="en-US" sz="2800" dirty="0">
                <a:cs typeface="Calibri"/>
              </a:rPr>
              <a:t>Approximate cost of eating in a restaurant vs count in </a:t>
            </a:r>
            <a:r>
              <a:rPr lang="en-US" sz="2800" dirty="0" err="1">
                <a:cs typeface="Calibri"/>
              </a:rPr>
              <a:t>bangalore</a:t>
            </a:r>
            <a:endParaRPr lang="en-US" sz="2800" dirty="0">
              <a:cs typeface="Calibri"/>
            </a:endParaRPr>
          </a:p>
        </p:txBody>
      </p:sp>
      <p:pic>
        <p:nvPicPr>
          <p:cNvPr id="8" name="Picture 8">
            <a:extLst>
              <a:ext uri="{FF2B5EF4-FFF2-40B4-BE49-F238E27FC236}">
                <a16:creationId xmlns:a16="http://schemas.microsoft.com/office/drawing/2014/main" id="{36260DD9-046A-4CB0-9174-25765ABC6F86}"/>
              </a:ext>
            </a:extLst>
          </p:cNvPr>
          <p:cNvPicPr>
            <a:picLocks noChangeAspect="1"/>
          </p:cNvPicPr>
          <p:nvPr/>
        </p:nvPicPr>
        <p:blipFill>
          <a:blip r:embed="rId2"/>
          <a:stretch>
            <a:fillRect/>
          </a:stretch>
        </p:blipFill>
        <p:spPr>
          <a:xfrm>
            <a:off x="5297452" y="1429411"/>
            <a:ext cx="5824761" cy="5431874"/>
          </a:xfrm>
          <a:prstGeom prst="rect">
            <a:avLst/>
          </a:prstGeom>
        </p:spPr>
      </p:pic>
    </p:spTree>
    <p:extLst>
      <p:ext uri="{BB962C8B-B14F-4D97-AF65-F5344CB8AC3E}">
        <p14:creationId xmlns:p14="http://schemas.microsoft.com/office/powerpoint/2010/main" val="127445295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06B8-E5A7-425F-BEA1-D2F07C134917}"/>
              </a:ext>
            </a:extLst>
          </p:cNvPr>
          <p:cNvSpPr>
            <a:spLocks noGrp="1"/>
          </p:cNvSpPr>
          <p:nvPr>
            <p:ph type="title"/>
          </p:nvPr>
        </p:nvSpPr>
        <p:spPr/>
        <p:txBody>
          <a:bodyPr/>
          <a:lstStyle/>
          <a:p>
            <a:r>
              <a:rPr lang="en-US" dirty="0">
                <a:cs typeface="Calibri Light"/>
              </a:rPr>
              <a:t>Data Visualization</a:t>
            </a:r>
            <a:endParaRPr lang="en-US" dirty="0"/>
          </a:p>
        </p:txBody>
      </p:sp>
      <p:sp>
        <p:nvSpPr>
          <p:cNvPr id="3" name="Content Placeholder 2">
            <a:extLst>
              <a:ext uri="{FF2B5EF4-FFF2-40B4-BE49-F238E27FC236}">
                <a16:creationId xmlns:a16="http://schemas.microsoft.com/office/drawing/2014/main" id="{A1E76A2B-85A9-44A8-86E6-4FC4EB85A2A7}"/>
              </a:ext>
            </a:extLst>
          </p:cNvPr>
          <p:cNvSpPr>
            <a:spLocks noGrp="1"/>
          </p:cNvSpPr>
          <p:nvPr>
            <p:ph idx="1"/>
          </p:nvPr>
        </p:nvSpPr>
        <p:spPr>
          <a:xfrm>
            <a:off x="838200" y="1825625"/>
            <a:ext cx="3363345" cy="4351338"/>
          </a:xfrm>
        </p:spPr>
        <p:txBody>
          <a:bodyPr vert="horz" lIns="91440" tIns="45720" rIns="91440" bIns="45720" rtlCol="0" anchor="t">
            <a:normAutofit/>
          </a:bodyPr>
          <a:lstStyle/>
          <a:p>
            <a:r>
              <a:rPr lang="en-US" sz="2800" dirty="0">
                <a:cs typeface="Calibri"/>
              </a:rPr>
              <a:t>The plot shows the frequency of number of restaurants in a location</a:t>
            </a:r>
          </a:p>
        </p:txBody>
      </p:sp>
      <p:pic>
        <p:nvPicPr>
          <p:cNvPr id="4" name="Picture 4">
            <a:extLst>
              <a:ext uri="{FF2B5EF4-FFF2-40B4-BE49-F238E27FC236}">
                <a16:creationId xmlns:a16="http://schemas.microsoft.com/office/drawing/2014/main" id="{909E21B0-F2DD-40F9-BBF7-DE0D13A43D1F}"/>
              </a:ext>
            </a:extLst>
          </p:cNvPr>
          <p:cNvPicPr>
            <a:picLocks noChangeAspect="1"/>
          </p:cNvPicPr>
          <p:nvPr/>
        </p:nvPicPr>
        <p:blipFill>
          <a:blip r:embed="rId2"/>
          <a:stretch>
            <a:fillRect/>
          </a:stretch>
        </p:blipFill>
        <p:spPr>
          <a:xfrm>
            <a:off x="4414287" y="1829871"/>
            <a:ext cx="7237904" cy="4083665"/>
          </a:xfrm>
          <a:prstGeom prst="rect">
            <a:avLst/>
          </a:prstGeom>
        </p:spPr>
      </p:pic>
    </p:spTree>
    <p:extLst>
      <p:ext uri="{BB962C8B-B14F-4D97-AF65-F5344CB8AC3E}">
        <p14:creationId xmlns:p14="http://schemas.microsoft.com/office/powerpoint/2010/main" val="143685363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8E1D-5C69-4C22-ABD9-B543B6D0973B}"/>
              </a:ext>
            </a:extLst>
          </p:cNvPr>
          <p:cNvSpPr>
            <a:spLocks noGrp="1"/>
          </p:cNvSpPr>
          <p:nvPr>
            <p:ph type="title"/>
          </p:nvPr>
        </p:nvSpPr>
        <p:spPr/>
        <p:txBody>
          <a:bodyPr/>
          <a:lstStyle/>
          <a:p>
            <a:r>
              <a:rPr lang="en-US" dirty="0">
                <a:cs typeface="Calibri Light"/>
              </a:rPr>
              <a:t>Data Visualization</a:t>
            </a:r>
            <a:endParaRPr lang="en-US" dirty="0"/>
          </a:p>
        </p:txBody>
      </p:sp>
      <p:sp>
        <p:nvSpPr>
          <p:cNvPr id="3" name="Content Placeholder 2">
            <a:extLst>
              <a:ext uri="{FF2B5EF4-FFF2-40B4-BE49-F238E27FC236}">
                <a16:creationId xmlns:a16="http://schemas.microsoft.com/office/drawing/2014/main" id="{9C7D990A-1B36-49B8-83D2-247158D0A5F7}"/>
              </a:ext>
            </a:extLst>
          </p:cNvPr>
          <p:cNvSpPr>
            <a:spLocks noGrp="1"/>
          </p:cNvSpPr>
          <p:nvPr>
            <p:ph idx="1"/>
          </p:nvPr>
        </p:nvSpPr>
        <p:spPr>
          <a:xfrm>
            <a:off x="650309" y="1710802"/>
            <a:ext cx="3166997" cy="4330462"/>
          </a:xfrm>
        </p:spPr>
        <p:txBody>
          <a:bodyPr vert="horz" lIns="91440" tIns="45720" rIns="91440" bIns="45720" rtlCol="0" anchor="t">
            <a:normAutofit/>
          </a:bodyPr>
          <a:lstStyle/>
          <a:p>
            <a:r>
              <a:rPr lang="en-US" sz="2800" dirty="0">
                <a:cs typeface="Calibri"/>
              </a:rPr>
              <a:t>The plot shows the restaurant type and their frequency</a:t>
            </a:r>
            <a:endParaRPr lang="en-US" sz="2800" dirty="0"/>
          </a:p>
        </p:txBody>
      </p:sp>
      <p:pic>
        <p:nvPicPr>
          <p:cNvPr id="4" name="Picture 4">
            <a:extLst>
              <a:ext uri="{FF2B5EF4-FFF2-40B4-BE49-F238E27FC236}">
                <a16:creationId xmlns:a16="http://schemas.microsoft.com/office/drawing/2014/main" id="{F7DCA60F-E418-4D03-931C-3842D968AA29}"/>
              </a:ext>
            </a:extLst>
          </p:cNvPr>
          <p:cNvPicPr>
            <a:picLocks noChangeAspect="1"/>
          </p:cNvPicPr>
          <p:nvPr/>
        </p:nvPicPr>
        <p:blipFill>
          <a:blip r:embed="rId2"/>
          <a:stretch>
            <a:fillRect/>
          </a:stretch>
        </p:blipFill>
        <p:spPr>
          <a:xfrm>
            <a:off x="3868454" y="1754697"/>
            <a:ext cx="8108514" cy="3818330"/>
          </a:xfrm>
          <a:prstGeom prst="rect">
            <a:avLst/>
          </a:prstGeom>
        </p:spPr>
      </p:pic>
    </p:spTree>
    <p:extLst>
      <p:ext uri="{BB962C8B-B14F-4D97-AF65-F5344CB8AC3E}">
        <p14:creationId xmlns:p14="http://schemas.microsoft.com/office/powerpoint/2010/main" val="242489208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FFB1-E327-4F7E-B2C4-999B9E4E75E4}"/>
              </a:ext>
            </a:extLst>
          </p:cNvPr>
          <p:cNvSpPr>
            <a:spLocks noGrp="1"/>
          </p:cNvSpPr>
          <p:nvPr>
            <p:ph type="title"/>
          </p:nvPr>
        </p:nvSpPr>
        <p:spPr>
          <a:xfrm>
            <a:off x="671186" y="521700"/>
            <a:ext cx="10515600" cy="640728"/>
          </a:xfrm>
        </p:spPr>
        <p:txBody>
          <a:bodyPr>
            <a:normAutofit fontScale="90000"/>
          </a:bodyPr>
          <a:lstStyle/>
          <a:p>
            <a:r>
              <a:rPr lang="en-US" dirty="0">
                <a:cs typeface="Calibri Light"/>
              </a:rPr>
              <a:t>CRISP-DM – INDUSTRY STANDARD PROCESS</a:t>
            </a:r>
            <a:endParaRPr lang="en-US" dirty="0"/>
          </a:p>
        </p:txBody>
      </p:sp>
      <p:sp>
        <p:nvSpPr>
          <p:cNvPr id="3" name="Content Placeholder 2">
            <a:extLst>
              <a:ext uri="{FF2B5EF4-FFF2-40B4-BE49-F238E27FC236}">
                <a16:creationId xmlns:a16="http://schemas.microsoft.com/office/drawing/2014/main" id="{F1DD1A78-B21B-474B-A402-90E53A9ECB41}"/>
              </a:ext>
            </a:extLst>
          </p:cNvPr>
          <p:cNvSpPr>
            <a:spLocks noGrp="1"/>
          </p:cNvSpPr>
          <p:nvPr>
            <p:ph idx="1"/>
          </p:nvPr>
        </p:nvSpPr>
        <p:spPr>
          <a:xfrm>
            <a:off x="838200" y="1055434"/>
            <a:ext cx="10640992" cy="5121529"/>
          </a:xfrm>
        </p:spPr>
        <p:txBody>
          <a:bodyPr vert="horz" lIns="91440" tIns="45720" rIns="91440" bIns="45720" rtlCol="0" anchor="t">
            <a:normAutofit/>
          </a:bodyPr>
          <a:lstStyle/>
          <a:p>
            <a:pPr marL="0" indent="0">
              <a:buNone/>
            </a:pPr>
            <a:r>
              <a:rPr lang="en-US" dirty="0">
                <a:ea typeface="+mn-lt"/>
                <a:cs typeface="+mn-lt"/>
              </a:rPr>
              <a:t>We will leverage the CRISP-DM to understand the problem and to solve it.</a:t>
            </a:r>
            <a:endParaRPr lang="en-US" dirty="0">
              <a:cs typeface="Calibri" panose="020F0502020204030204"/>
            </a:endParaRPr>
          </a:p>
          <a:p>
            <a:pPr marL="0" indent="0">
              <a:buNone/>
            </a:pPr>
            <a:r>
              <a:rPr lang="en-US" b="1" dirty="0">
                <a:ea typeface="+mn-lt"/>
                <a:cs typeface="+mn-lt"/>
              </a:rPr>
              <a:t>CRISP-DM(Cross Industry Standard Process for Data Mining) </a:t>
            </a:r>
            <a:r>
              <a:rPr lang="en-US" dirty="0">
                <a:ea typeface="+mn-lt"/>
                <a:cs typeface="+mn-lt"/>
              </a:rPr>
              <a:t>has 6 phases.</a:t>
            </a:r>
            <a:endParaRPr lang="en-US" dirty="0">
              <a:cs typeface="Calibri" panose="020F0502020204030204"/>
            </a:endParaRPr>
          </a:p>
          <a:p>
            <a:pPr marL="0" indent="0">
              <a:buNone/>
            </a:pPr>
            <a:r>
              <a:rPr lang="en-US" dirty="0">
                <a:ea typeface="+mn-lt"/>
                <a:cs typeface="+mn-lt"/>
              </a:rPr>
              <a:t>1.Business Understanding</a:t>
            </a:r>
            <a:endParaRPr lang="en-US" dirty="0">
              <a:cs typeface="Calibri" panose="020F0502020204030204"/>
            </a:endParaRPr>
          </a:p>
          <a:p>
            <a:r>
              <a:rPr lang="en-US" dirty="0">
                <a:ea typeface="+mn-lt"/>
                <a:cs typeface="+mn-lt"/>
              </a:rPr>
              <a:t>What is the research question that we are trying to solve?</a:t>
            </a:r>
            <a:endParaRPr lang="en-US" dirty="0">
              <a:cs typeface="Calibri" panose="020F0502020204030204"/>
            </a:endParaRPr>
          </a:p>
          <a:p>
            <a:pPr marL="0" indent="0">
              <a:buNone/>
            </a:pPr>
            <a:r>
              <a:rPr lang="en-US" dirty="0">
                <a:ea typeface="+mn-lt"/>
                <a:cs typeface="+mn-lt"/>
              </a:rPr>
              <a:t>2.Data Understanding</a:t>
            </a:r>
            <a:endParaRPr lang="en-US">
              <a:cs typeface="Calibri" panose="020F0502020204030204"/>
            </a:endParaRPr>
          </a:p>
          <a:p>
            <a:r>
              <a:rPr lang="en-US" dirty="0">
                <a:ea typeface="+mn-lt"/>
                <a:cs typeface="+mn-lt"/>
              </a:rPr>
              <a:t> We have to understand about the data and get initial insights. </a:t>
            </a:r>
            <a:endParaRPr lang="en-US" dirty="0">
              <a:cs typeface="Calibri" panose="020F0502020204030204"/>
            </a:endParaRPr>
          </a:p>
          <a:p>
            <a:r>
              <a:rPr lang="en-US" dirty="0">
                <a:ea typeface="+mn-lt"/>
                <a:cs typeface="+mn-lt"/>
              </a:rPr>
              <a:t> Obtain the data from source and speak with subject matter experts</a:t>
            </a:r>
          </a:p>
          <a:p>
            <a:r>
              <a:rPr lang="en-US" dirty="0">
                <a:ea typeface="+mn-lt"/>
                <a:cs typeface="+mn-lt"/>
              </a:rPr>
              <a:t> Familiarize with the data.</a:t>
            </a:r>
            <a:endParaRPr lang="en-US" dirty="0">
              <a:cs typeface="Calibri"/>
            </a:endParaRPr>
          </a:p>
          <a:p>
            <a:pPr marL="0" indent="0">
              <a:buNone/>
            </a:pPr>
            <a:r>
              <a:rPr lang="en-US" dirty="0">
                <a:ea typeface="+mn-lt"/>
                <a:cs typeface="+mn-lt"/>
              </a:rPr>
              <a:t>3.Data Preparation</a:t>
            </a:r>
            <a:endParaRPr lang="en-US" dirty="0">
              <a:cs typeface="Calibri" panose="020F0502020204030204"/>
            </a:endParaRPr>
          </a:p>
          <a:p>
            <a:r>
              <a:rPr lang="en-US" dirty="0">
                <a:ea typeface="+mn-lt"/>
                <a:cs typeface="+mn-lt"/>
              </a:rPr>
              <a:t>Execute Transformations on data. </a:t>
            </a:r>
            <a:endParaRPr lang="en-US" dirty="0">
              <a:cs typeface="Calibri" panose="020F0502020204030204"/>
            </a:endParaRPr>
          </a:p>
          <a:p>
            <a:r>
              <a:rPr lang="en-US" dirty="0">
                <a:ea typeface="+mn-lt"/>
                <a:cs typeface="+mn-lt"/>
              </a:rPr>
              <a:t>Cleaning missing values, renaming column, analyzing outliers from  dataset</a:t>
            </a:r>
          </a:p>
          <a:p>
            <a:r>
              <a:rPr lang="en-US" dirty="0">
                <a:ea typeface="+mn-lt"/>
                <a:cs typeface="+mn-lt"/>
              </a:rPr>
              <a:t>Make the data ready for analysis.</a:t>
            </a:r>
            <a:endParaRPr lang="en-US" dirty="0">
              <a:cs typeface="Calibri"/>
            </a:endParaRPr>
          </a:p>
          <a:p>
            <a:endParaRPr lang="en-US" dirty="0">
              <a:cs typeface="Calibri"/>
            </a:endParaRPr>
          </a:p>
        </p:txBody>
      </p:sp>
    </p:spTree>
    <p:extLst>
      <p:ext uri="{BB962C8B-B14F-4D97-AF65-F5344CB8AC3E}">
        <p14:creationId xmlns:p14="http://schemas.microsoft.com/office/powerpoint/2010/main" val="166068032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88C3-D392-46DE-8372-CA13BADDF6A3}"/>
              </a:ext>
            </a:extLst>
          </p:cNvPr>
          <p:cNvSpPr>
            <a:spLocks noGrp="1"/>
          </p:cNvSpPr>
          <p:nvPr>
            <p:ph type="title"/>
          </p:nvPr>
        </p:nvSpPr>
        <p:spPr/>
        <p:txBody>
          <a:bodyPr/>
          <a:lstStyle/>
          <a:p>
            <a:r>
              <a:rPr lang="en-US" dirty="0">
                <a:cs typeface="Calibri Light"/>
              </a:rPr>
              <a:t>Data Visualization</a:t>
            </a:r>
            <a:endParaRPr lang="en-US" dirty="0"/>
          </a:p>
        </p:txBody>
      </p:sp>
      <p:sp>
        <p:nvSpPr>
          <p:cNvPr id="7" name="Content Placeholder 6">
            <a:extLst>
              <a:ext uri="{FF2B5EF4-FFF2-40B4-BE49-F238E27FC236}">
                <a16:creationId xmlns:a16="http://schemas.microsoft.com/office/drawing/2014/main" id="{60A977B5-F25E-4B05-AC51-07248D236375}"/>
              </a:ext>
            </a:extLst>
          </p:cNvPr>
          <p:cNvSpPr>
            <a:spLocks noGrp="1"/>
          </p:cNvSpPr>
          <p:nvPr>
            <p:ph idx="1"/>
          </p:nvPr>
        </p:nvSpPr>
        <p:spPr>
          <a:xfrm>
            <a:off x="838200" y="1825625"/>
            <a:ext cx="4211758" cy="4351338"/>
          </a:xfrm>
        </p:spPr>
        <p:txBody>
          <a:bodyPr vert="horz" lIns="91440" tIns="45720" rIns="91440" bIns="45720" rtlCol="0" anchor="t">
            <a:normAutofit/>
          </a:bodyPr>
          <a:lstStyle/>
          <a:p>
            <a:r>
              <a:rPr lang="en-US" sz="2800" dirty="0">
                <a:cs typeface="Calibri"/>
              </a:rPr>
              <a:t>Most famous restaurant chains depending on the number of outlets they possess have been plotted</a:t>
            </a:r>
            <a:endParaRPr lang="en-US" sz="2000" dirty="0">
              <a:cs typeface="Calibri" panose="020F0502020204030204"/>
            </a:endParaRPr>
          </a:p>
        </p:txBody>
      </p:sp>
      <p:pic>
        <p:nvPicPr>
          <p:cNvPr id="8" name="Picture 8">
            <a:extLst>
              <a:ext uri="{FF2B5EF4-FFF2-40B4-BE49-F238E27FC236}">
                <a16:creationId xmlns:a16="http://schemas.microsoft.com/office/drawing/2014/main" id="{B523D45F-420A-4BD5-9C32-569101CB5B3D}"/>
              </a:ext>
            </a:extLst>
          </p:cNvPr>
          <p:cNvPicPr>
            <a:picLocks noChangeAspect="1"/>
          </p:cNvPicPr>
          <p:nvPr/>
        </p:nvPicPr>
        <p:blipFill>
          <a:blip r:embed="rId2"/>
          <a:stretch>
            <a:fillRect/>
          </a:stretch>
        </p:blipFill>
        <p:spPr>
          <a:xfrm>
            <a:off x="4828783" y="1789144"/>
            <a:ext cx="7367391" cy="4031273"/>
          </a:xfrm>
          <a:prstGeom prst="rect">
            <a:avLst/>
          </a:prstGeom>
        </p:spPr>
      </p:pic>
    </p:spTree>
    <p:extLst>
      <p:ext uri="{BB962C8B-B14F-4D97-AF65-F5344CB8AC3E}">
        <p14:creationId xmlns:p14="http://schemas.microsoft.com/office/powerpoint/2010/main" val="55041087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73FE-B499-4F72-A9D9-D0217D2E57C9}"/>
              </a:ext>
            </a:extLst>
          </p:cNvPr>
          <p:cNvSpPr>
            <a:spLocks noGrp="1"/>
          </p:cNvSpPr>
          <p:nvPr>
            <p:ph type="title"/>
          </p:nvPr>
        </p:nvSpPr>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E74AC51F-167F-4178-AB02-EE6F792E5B75}"/>
              </a:ext>
            </a:extLst>
          </p:cNvPr>
          <p:cNvSpPr>
            <a:spLocks noGrp="1"/>
          </p:cNvSpPr>
          <p:nvPr>
            <p:ph idx="1"/>
          </p:nvPr>
        </p:nvSpPr>
        <p:spPr/>
        <p:txBody>
          <a:bodyPr vert="horz" lIns="91440" tIns="45720" rIns="91440" bIns="45720" rtlCol="0" anchor="t">
            <a:normAutofit/>
          </a:bodyPr>
          <a:lstStyle/>
          <a:p>
            <a:r>
              <a:rPr lang="en-US" dirty="0">
                <a:ea typeface="+mn-lt"/>
                <a:cs typeface="+mn-lt"/>
              </a:rPr>
              <a:t>Thus, the resources are in place and initial analysis has been performed. Sample data, methodologies and software is sorted out.</a:t>
            </a:r>
          </a:p>
          <a:p>
            <a:r>
              <a:rPr lang="en-US" dirty="0">
                <a:ea typeface="+mn-lt"/>
                <a:cs typeface="+mn-lt"/>
              </a:rPr>
              <a:t>We have followed the CRISP-DM process and several key aspects of machine learning have been implemented </a:t>
            </a:r>
          </a:p>
          <a:p>
            <a:r>
              <a:rPr lang="en-US" dirty="0">
                <a:cs typeface="Calibri"/>
              </a:rPr>
              <a:t>We have implemented various machine learning models and found that the Extra Tree Regression performs better with 94% accuracy with this dataset</a:t>
            </a:r>
          </a:p>
          <a:p>
            <a:r>
              <a:rPr lang="en-US" dirty="0">
                <a:cs typeface="Calibri"/>
              </a:rPr>
              <a:t>The data visualization is performed to give the recommendations to the client to open  a new restaurant with particular cuisine and also, we will predict the rating of that restaurant</a:t>
            </a:r>
          </a:p>
        </p:txBody>
      </p:sp>
    </p:spTree>
    <p:extLst>
      <p:ext uri="{BB962C8B-B14F-4D97-AF65-F5344CB8AC3E}">
        <p14:creationId xmlns:p14="http://schemas.microsoft.com/office/powerpoint/2010/main" val="321541775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CE8B-2586-4371-90D5-8890845A54C8}"/>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22364008-3D35-4B6A-82C2-0A2CA517E232}"/>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Discovering Knowledge in Data: An Introduction to Data Mining,  Daniel T. Larose</a:t>
            </a:r>
            <a:endParaRPr lang="en-US" dirty="0">
              <a:cs typeface="Calibri"/>
            </a:endParaRPr>
          </a:p>
          <a:p>
            <a:pPr algn="just"/>
            <a:r>
              <a:rPr lang="en-US" dirty="0">
                <a:cs typeface="Calibri"/>
                <a:hlinkClick r:id="rId2"/>
              </a:rPr>
              <a:t>www.medium.com</a:t>
            </a:r>
            <a:endParaRPr lang="en-US" dirty="0">
              <a:cs typeface="Calibri"/>
            </a:endParaRPr>
          </a:p>
          <a:p>
            <a:pPr algn="just"/>
            <a:r>
              <a:rPr lang="en-US" dirty="0">
                <a:cs typeface="Calibri"/>
                <a:hlinkClick r:id="rId3"/>
              </a:rPr>
              <a:t>www.towardsdatascience.com</a:t>
            </a:r>
            <a:endParaRPr lang="en-US" dirty="0">
              <a:cs typeface="Calibri"/>
            </a:endParaRPr>
          </a:p>
          <a:p>
            <a:pPr algn="just"/>
            <a:r>
              <a:rPr lang="en-US" dirty="0">
                <a:cs typeface="Calibri"/>
                <a:hlinkClick r:id="rId4"/>
              </a:rPr>
              <a:t>www.kaggle.com</a:t>
            </a:r>
            <a:endParaRPr lang="en-US" dirty="0">
              <a:cs typeface="Calibri"/>
            </a:endParaRPr>
          </a:p>
          <a:p>
            <a:pPr algn="just"/>
            <a:r>
              <a:rPr lang="en-US" dirty="0">
                <a:cs typeface="Calibri"/>
                <a:hlinkClick r:id="rId5"/>
              </a:rPr>
              <a:t>www.coursera.org</a:t>
            </a:r>
            <a:endParaRPr lang="en-US" dirty="0">
              <a:cs typeface="Calibri"/>
            </a:endParaRPr>
          </a:p>
          <a:p>
            <a:pPr algn="just"/>
            <a:r>
              <a:rPr lang="en-US" dirty="0">
                <a:ea typeface="+mn-lt"/>
                <a:cs typeface="+mn-lt"/>
              </a:rPr>
              <a:t>Introduction to Machine Learning with Python, A Guide for Data Scientists, Andreas C. Müller and Sarah Guido</a:t>
            </a:r>
            <a:endParaRPr lang="en-US" dirty="0">
              <a:cs typeface="Calibri"/>
            </a:endParaRPr>
          </a:p>
          <a:p>
            <a:pPr marL="0" indent="0" algn="just">
              <a:buNone/>
            </a:pPr>
            <a:endParaRPr lang="en-US" dirty="0">
              <a:cs typeface="Calibri"/>
            </a:endParaRPr>
          </a:p>
          <a:p>
            <a:pPr algn="just"/>
            <a:endParaRPr lang="en-US" dirty="0">
              <a:cs typeface="Calibri"/>
            </a:endParaRPr>
          </a:p>
          <a:p>
            <a:endParaRPr lang="en-US" dirty="0">
              <a:cs typeface="Calibri"/>
            </a:endParaRPr>
          </a:p>
        </p:txBody>
      </p:sp>
    </p:spTree>
    <p:extLst>
      <p:ext uri="{BB962C8B-B14F-4D97-AF65-F5344CB8AC3E}">
        <p14:creationId xmlns:p14="http://schemas.microsoft.com/office/powerpoint/2010/main" val="424218297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E614-79BE-49D9-B815-77BA8E95D58C}"/>
              </a:ext>
            </a:extLst>
          </p:cNvPr>
          <p:cNvSpPr>
            <a:spLocks noGrp="1"/>
          </p:cNvSpPr>
          <p:nvPr>
            <p:ph type="title"/>
          </p:nvPr>
        </p:nvSpPr>
        <p:spPr>
          <a:xfrm>
            <a:off x="722454" y="-1405"/>
            <a:ext cx="10631346" cy="1151942"/>
          </a:xfrm>
        </p:spPr>
        <p:txBody>
          <a:bodyPr/>
          <a:lstStyle/>
          <a:p>
            <a:r>
              <a:rPr lang="en-US" dirty="0">
                <a:ea typeface="+mj-lt"/>
                <a:cs typeface="+mj-lt"/>
              </a:rPr>
              <a:t>CRISP-DM – INDUSTRY STANDARD PROCESS</a:t>
            </a:r>
          </a:p>
          <a:p>
            <a:endParaRPr lang="en-US" dirty="0">
              <a:cs typeface="Calibri Light"/>
            </a:endParaRPr>
          </a:p>
        </p:txBody>
      </p:sp>
      <p:sp>
        <p:nvSpPr>
          <p:cNvPr id="3" name="Content Placeholder 2">
            <a:extLst>
              <a:ext uri="{FF2B5EF4-FFF2-40B4-BE49-F238E27FC236}">
                <a16:creationId xmlns:a16="http://schemas.microsoft.com/office/drawing/2014/main" id="{140A1DCA-52E6-4B0E-934A-6A871D13F0B8}"/>
              </a:ext>
            </a:extLst>
          </p:cNvPr>
          <p:cNvSpPr>
            <a:spLocks noGrp="1"/>
          </p:cNvSpPr>
          <p:nvPr>
            <p:ph idx="1"/>
          </p:nvPr>
        </p:nvSpPr>
        <p:spPr>
          <a:xfrm>
            <a:off x="838200" y="697094"/>
            <a:ext cx="10515600" cy="5479869"/>
          </a:xfrm>
        </p:spPr>
        <p:txBody>
          <a:bodyPr vert="horz" lIns="91440" tIns="45720" rIns="91440" bIns="45720" rtlCol="0" anchor="t">
            <a:normAutofit/>
          </a:bodyPr>
          <a:lstStyle/>
          <a:p>
            <a:pPr marL="0" indent="0">
              <a:buNone/>
            </a:pPr>
            <a:r>
              <a:rPr lang="en-US" dirty="0">
                <a:ea typeface="+mn-lt"/>
                <a:cs typeface="+mn-lt"/>
              </a:rPr>
              <a:t>4.  Modeling </a:t>
            </a:r>
            <a:endParaRPr lang="en-US" dirty="0">
              <a:cs typeface="Calibri" panose="020F0502020204030204"/>
            </a:endParaRPr>
          </a:p>
          <a:p>
            <a:r>
              <a:rPr lang="en-US" dirty="0">
                <a:ea typeface="+mn-lt"/>
                <a:cs typeface="+mn-lt"/>
              </a:rPr>
              <a:t>  Choose the number of appropriate machine learning model. </a:t>
            </a:r>
            <a:endParaRPr lang="en-US" dirty="0"/>
          </a:p>
          <a:p>
            <a:r>
              <a:rPr lang="en-US" dirty="0">
                <a:ea typeface="+mn-lt"/>
                <a:cs typeface="+mn-lt"/>
              </a:rPr>
              <a:t>  Optimizing the  model. </a:t>
            </a:r>
          </a:p>
          <a:p>
            <a:r>
              <a:rPr lang="en-US" dirty="0">
                <a:ea typeface="+mn-lt"/>
                <a:cs typeface="+mn-lt"/>
              </a:rPr>
              <a:t>   Fix the best model for the project</a:t>
            </a:r>
            <a:endParaRPr lang="en-US" dirty="0">
              <a:cs typeface="Calibri" panose="020F0502020204030204"/>
            </a:endParaRPr>
          </a:p>
          <a:p>
            <a:pPr marL="0" indent="0">
              <a:buNone/>
            </a:pPr>
            <a:r>
              <a:rPr lang="en-US" dirty="0">
                <a:ea typeface="+mn-lt"/>
                <a:cs typeface="+mn-lt"/>
              </a:rPr>
              <a:t>5.Evaluation </a:t>
            </a:r>
            <a:endParaRPr lang="en-US">
              <a:cs typeface="Calibri" panose="020F0502020204030204"/>
            </a:endParaRPr>
          </a:p>
          <a:p>
            <a:r>
              <a:rPr lang="en-US" dirty="0">
                <a:ea typeface="+mn-lt"/>
                <a:cs typeface="+mn-lt"/>
              </a:rPr>
              <a:t>  Evaluate the model in various real world setting .  </a:t>
            </a:r>
            <a:endParaRPr lang="en-US" dirty="0"/>
          </a:p>
          <a:p>
            <a:r>
              <a:rPr lang="en-US" dirty="0">
                <a:ea typeface="+mn-lt"/>
                <a:cs typeface="+mn-lt"/>
              </a:rPr>
              <a:t>  Analyze the model performance in various circumstances. </a:t>
            </a:r>
            <a:endParaRPr lang="en-US" dirty="0"/>
          </a:p>
          <a:p>
            <a:r>
              <a:rPr lang="en-US" dirty="0">
                <a:ea typeface="+mn-lt"/>
                <a:cs typeface="+mn-lt"/>
              </a:rPr>
              <a:t>  Whether our model have met objective, the research question?</a:t>
            </a:r>
            <a:endParaRPr lang="en-US" dirty="0"/>
          </a:p>
          <a:p>
            <a:pPr marL="0" indent="0">
              <a:buNone/>
            </a:pPr>
            <a:r>
              <a:rPr lang="en-US" dirty="0">
                <a:ea typeface="+mn-lt"/>
                <a:cs typeface="+mn-lt"/>
              </a:rPr>
              <a:t>6.    Deployment   </a:t>
            </a:r>
            <a:endParaRPr lang="en-US">
              <a:cs typeface="Calibri" panose="020F0502020204030204"/>
            </a:endParaRPr>
          </a:p>
          <a:p>
            <a:r>
              <a:rPr lang="en-US" dirty="0">
                <a:ea typeface="+mn-lt"/>
                <a:cs typeface="+mn-lt"/>
              </a:rPr>
              <a:t>  We can then leverage the model for deployment with production data </a:t>
            </a:r>
            <a:endParaRPr lang="en-US" dirty="0"/>
          </a:p>
          <a:p>
            <a:r>
              <a:rPr lang="en-US" dirty="0">
                <a:ea typeface="+mn-lt"/>
                <a:cs typeface="+mn-lt"/>
              </a:rPr>
              <a:t>  Execute and generate reports on data to verify the success.</a:t>
            </a:r>
            <a:endParaRPr lang="en-US" dirty="0"/>
          </a:p>
          <a:p>
            <a:r>
              <a:rPr lang="en-US" dirty="0">
                <a:ea typeface="+mn-lt"/>
                <a:cs typeface="+mn-lt"/>
              </a:rPr>
              <a:t>  Provision of model with deployment instructions to the business</a:t>
            </a:r>
            <a:endParaRPr lang="en-US" dirty="0">
              <a:cs typeface="Calibri"/>
            </a:endParaRPr>
          </a:p>
        </p:txBody>
      </p:sp>
    </p:spTree>
    <p:extLst>
      <p:ext uri="{BB962C8B-B14F-4D97-AF65-F5344CB8AC3E}">
        <p14:creationId xmlns:p14="http://schemas.microsoft.com/office/powerpoint/2010/main" val="42716452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95F2-A256-4B01-99D6-921B616D6445}"/>
              </a:ext>
            </a:extLst>
          </p:cNvPr>
          <p:cNvSpPr>
            <a:spLocks noGrp="1"/>
          </p:cNvSpPr>
          <p:nvPr>
            <p:ph type="title"/>
          </p:nvPr>
        </p:nvSpPr>
        <p:spPr/>
        <p:txBody>
          <a:bodyPr/>
          <a:lstStyle/>
          <a:p>
            <a:r>
              <a:rPr lang="en-US" dirty="0">
                <a:cs typeface="Calibri Light"/>
              </a:rPr>
              <a:t>Business Understanding</a:t>
            </a:r>
            <a:endParaRPr lang="en-US" dirty="0"/>
          </a:p>
        </p:txBody>
      </p:sp>
      <p:sp>
        <p:nvSpPr>
          <p:cNvPr id="3" name="Content Placeholder 2">
            <a:extLst>
              <a:ext uri="{FF2B5EF4-FFF2-40B4-BE49-F238E27FC236}">
                <a16:creationId xmlns:a16="http://schemas.microsoft.com/office/drawing/2014/main" id="{FA0F10A0-3845-43FD-A4EC-6D5C1D35A188}"/>
              </a:ext>
            </a:extLst>
          </p:cNvPr>
          <p:cNvSpPr>
            <a:spLocks noGrp="1"/>
          </p:cNvSpPr>
          <p:nvPr>
            <p:ph idx="1"/>
          </p:nvPr>
        </p:nvSpPr>
        <p:spPr/>
        <p:txBody>
          <a:bodyPr vert="horz" lIns="91440" tIns="45720" rIns="91440" bIns="45720" rtlCol="0" anchor="t">
            <a:normAutofit/>
          </a:bodyPr>
          <a:lstStyle/>
          <a:p>
            <a:r>
              <a:rPr lang="en-US" sz="2000" dirty="0">
                <a:ea typeface="+mn-lt"/>
                <a:cs typeface="+mn-lt"/>
              </a:rPr>
              <a:t>It may also be called as research question phase. In this project, it follows the below objectives. </a:t>
            </a:r>
            <a:endParaRPr lang="en-US" sz="2000">
              <a:cs typeface="Calibri" panose="020F0502020204030204"/>
            </a:endParaRPr>
          </a:p>
          <a:p>
            <a:r>
              <a:rPr lang="en-US" sz="2000" dirty="0">
                <a:ea typeface="+mn-lt"/>
                <a:cs typeface="+mn-lt"/>
              </a:rPr>
              <a:t>We have to mention the project objective in terms of the business or research question. </a:t>
            </a:r>
            <a:endParaRPr lang="en-US" sz="2000">
              <a:cs typeface="Calibri"/>
            </a:endParaRPr>
          </a:p>
          <a:p>
            <a:pPr marL="0" indent="0" algn="ctr">
              <a:buNone/>
            </a:pPr>
            <a:r>
              <a:rPr lang="en-US" sz="2000" b="1" i="1" dirty="0">
                <a:ea typeface="+mn-lt"/>
                <a:cs typeface="+mn-lt"/>
              </a:rPr>
              <a:t>What is the best place to open the particular type of restaurant?</a:t>
            </a:r>
            <a:endParaRPr lang="en-US" sz="2000" b="1">
              <a:cs typeface="Calibri"/>
            </a:endParaRPr>
          </a:p>
        </p:txBody>
      </p:sp>
    </p:spTree>
    <p:extLst>
      <p:ext uri="{BB962C8B-B14F-4D97-AF65-F5344CB8AC3E}">
        <p14:creationId xmlns:p14="http://schemas.microsoft.com/office/powerpoint/2010/main" val="5206440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642A-38E3-485D-90E9-03ECEF73453F}"/>
              </a:ext>
            </a:extLst>
          </p:cNvPr>
          <p:cNvSpPr>
            <a:spLocks noGrp="1"/>
          </p:cNvSpPr>
          <p:nvPr>
            <p:ph type="title"/>
          </p:nvPr>
        </p:nvSpPr>
        <p:spPr/>
        <p:txBody>
          <a:bodyPr/>
          <a:lstStyle/>
          <a:p>
            <a:r>
              <a:rPr lang="en-US" dirty="0">
                <a:cs typeface="Calibri Light"/>
              </a:rPr>
              <a:t> Data Understanding </a:t>
            </a:r>
            <a:endParaRPr lang="en-US" dirty="0"/>
          </a:p>
        </p:txBody>
      </p:sp>
      <p:sp>
        <p:nvSpPr>
          <p:cNvPr id="3" name="Content Placeholder 2">
            <a:extLst>
              <a:ext uri="{FF2B5EF4-FFF2-40B4-BE49-F238E27FC236}">
                <a16:creationId xmlns:a16="http://schemas.microsoft.com/office/drawing/2014/main" id="{B1B0BB7A-5888-40A7-A82D-E6676C87AC0C}"/>
              </a:ext>
            </a:extLst>
          </p:cNvPr>
          <p:cNvSpPr>
            <a:spLocks noGrp="1"/>
          </p:cNvSpPr>
          <p:nvPr>
            <p:ph idx="1"/>
          </p:nvPr>
        </p:nvSpPr>
        <p:spPr>
          <a:xfrm>
            <a:off x="838200" y="1594132"/>
            <a:ext cx="10796511" cy="4582831"/>
          </a:xfrm>
        </p:spPr>
        <p:txBody>
          <a:bodyPr vert="horz" lIns="91440" tIns="45720" rIns="91440" bIns="45720" rtlCol="0" anchor="t">
            <a:normAutofit/>
          </a:bodyPr>
          <a:lstStyle/>
          <a:p>
            <a:pPr marL="0" indent="0">
              <a:buNone/>
            </a:pPr>
            <a:r>
              <a:rPr lang="en-US" b="1" dirty="0">
                <a:ea typeface="+mn-lt"/>
                <a:cs typeface="+mn-lt"/>
              </a:rPr>
              <a:t>Data source</a:t>
            </a:r>
          </a:p>
          <a:p>
            <a:r>
              <a:rPr lang="en-US" dirty="0">
                <a:ea typeface="+mn-lt"/>
                <a:cs typeface="+mn-lt"/>
              </a:rPr>
              <a:t>This is a Zomato dataset which has been originally scrapped from the web, but it is available from the Kaggle source. This dataset consists of 50,000 observations and 17 fields. </a:t>
            </a:r>
            <a:endParaRPr lang="en-US">
              <a:ea typeface="+mn-lt"/>
              <a:cs typeface="+mn-lt"/>
            </a:endParaRPr>
          </a:p>
          <a:p>
            <a:r>
              <a:rPr lang="en-US" dirty="0">
                <a:ea typeface="+mn-lt"/>
                <a:cs typeface="+mn-lt"/>
              </a:rPr>
              <a:t>We will use the rating column as a dependent variable and all other columns are independent variables. </a:t>
            </a:r>
          </a:p>
          <a:p>
            <a:r>
              <a:rPr lang="en-US" dirty="0">
                <a:ea typeface="+mn-lt"/>
                <a:cs typeface="+mn-lt"/>
              </a:rPr>
              <a:t>It mostly contains categorial variables, but the dependent variable is a numerical variable. There are also missing values in the columns and it has to be taken care by relevant methodologies</a:t>
            </a:r>
            <a:endParaRPr lang="en-US">
              <a:cs typeface="Calibri"/>
            </a:endParaRPr>
          </a:p>
        </p:txBody>
      </p:sp>
    </p:spTree>
    <p:extLst>
      <p:ext uri="{BB962C8B-B14F-4D97-AF65-F5344CB8AC3E}">
        <p14:creationId xmlns:p14="http://schemas.microsoft.com/office/powerpoint/2010/main" val="36565940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B436-3E75-4742-92C1-AF207A52E2F9}"/>
              </a:ext>
            </a:extLst>
          </p:cNvPr>
          <p:cNvSpPr>
            <a:spLocks noGrp="1"/>
          </p:cNvSpPr>
          <p:nvPr>
            <p:ph type="title"/>
          </p:nvPr>
        </p:nvSpPr>
        <p:spPr>
          <a:xfrm>
            <a:off x="666510" y="435980"/>
            <a:ext cx="10131425" cy="1456267"/>
          </a:xfrm>
        </p:spPr>
        <p:txBody>
          <a:bodyPr/>
          <a:lstStyle/>
          <a:p>
            <a:r>
              <a:rPr lang="en-US" dirty="0">
                <a:cs typeface="Calibri Light"/>
              </a:rPr>
              <a:t>Data understanding</a:t>
            </a:r>
            <a:endParaRPr lang="en-US" dirty="0"/>
          </a:p>
        </p:txBody>
      </p:sp>
      <p:pic>
        <p:nvPicPr>
          <p:cNvPr id="4" name="Picture 4">
            <a:extLst>
              <a:ext uri="{FF2B5EF4-FFF2-40B4-BE49-F238E27FC236}">
                <a16:creationId xmlns:a16="http://schemas.microsoft.com/office/drawing/2014/main" id="{72BB3A71-FD1F-47C8-ABB3-6E94207B1C98}"/>
              </a:ext>
            </a:extLst>
          </p:cNvPr>
          <p:cNvPicPr>
            <a:picLocks noGrp="1" noChangeAspect="1"/>
          </p:cNvPicPr>
          <p:nvPr>
            <p:ph idx="1"/>
          </p:nvPr>
        </p:nvPicPr>
        <p:blipFill>
          <a:blip r:embed="rId2"/>
          <a:stretch>
            <a:fillRect/>
          </a:stretch>
        </p:blipFill>
        <p:spPr>
          <a:xfrm>
            <a:off x="1422726" y="2023139"/>
            <a:ext cx="8313106" cy="4074351"/>
          </a:xfrm>
        </p:spPr>
      </p:pic>
      <p:sp>
        <p:nvSpPr>
          <p:cNvPr id="7" name="TextBox 6">
            <a:extLst>
              <a:ext uri="{FF2B5EF4-FFF2-40B4-BE49-F238E27FC236}">
                <a16:creationId xmlns:a16="http://schemas.microsoft.com/office/drawing/2014/main" id="{D22E56BD-8E77-4760-A729-F22DF0C98FE1}"/>
              </a:ext>
            </a:extLst>
          </p:cNvPr>
          <p:cNvSpPr txBox="1"/>
          <p:nvPr/>
        </p:nvSpPr>
        <p:spPr>
          <a:xfrm>
            <a:off x="1317705" y="1568489"/>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Sample</a:t>
            </a:r>
            <a:r>
              <a:rPr lang="en-US" b="1" dirty="0">
                <a:cs typeface="Calibri"/>
              </a:rPr>
              <a:t> Data</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389646417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A843-0944-4877-9000-BDEF89B40C86}"/>
              </a:ext>
            </a:extLst>
          </p:cNvPr>
          <p:cNvSpPr>
            <a:spLocks noGrp="1"/>
          </p:cNvSpPr>
          <p:nvPr>
            <p:ph type="title"/>
          </p:nvPr>
        </p:nvSpPr>
        <p:spPr>
          <a:xfrm>
            <a:off x="838200" y="-1407"/>
            <a:ext cx="10515600" cy="1325563"/>
          </a:xfrm>
        </p:spPr>
        <p:txBody>
          <a:bodyPr/>
          <a:lstStyle/>
          <a:p>
            <a:r>
              <a:rPr lang="en-US" dirty="0">
                <a:cs typeface="Calibri Light"/>
              </a:rPr>
              <a:t>Data Understanding </a:t>
            </a:r>
            <a:endParaRPr lang="en-US" dirty="0"/>
          </a:p>
        </p:txBody>
      </p:sp>
      <p:sp>
        <p:nvSpPr>
          <p:cNvPr id="3" name="Content Placeholder 2">
            <a:extLst>
              <a:ext uri="{FF2B5EF4-FFF2-40B4-BE49-F238E27FC236}">
                <a16:creationId xmlns:a16="http://schemas.microsoft.com/office/drawing/2014/main" id="{30248DD6-936C-446C-AD1E-F1D11539B929}"/>
              </a:ext>
            </a:extLst>
          </p:cNvPr>
          <p:cNvSpPr>
            <a:spLocks noGrp="1"/>
          </p:cNvSpPr>
          <p:nvPr>
            <p:ph idx="1"/>
          </p:nvPr>
        </p:nvSpPr>
        <p:spPr>
          <a:xfrm>
            <a:off x="838200" y="1246891"/>
            <a:ext cx="10515600" cy="4930072"/>
          </a:xfrm>
        </p:spPr>
        <p:txBody>
          <a:bodyPr vert="horz" lIns="91440" tIns="45720" rIns="91440" bIns="45720" rtlCol="0" anchor="t">
            <a:normAutofit fontScale="40000" lnSpcReduction="20000"/>
          </a:bodyPr>
          <a:lstStyle/>
          <a:p>
            <a:pPr marL="0" indent="0">
              <a:buNone/>
            </a:pPr>
            <a:r>
              <a:rPr lang="en-US" sz="5100" b="1" dirty="0">
                <a:cs typeface="Calibri"/>
              </a:rPr>
              <a:t>COLUMNS DESCRIPTION:</a:t>
            </a:r>
          </a:p>
          <a:p>
            <a:pPr>
              <a:buNone/>
            </a:pPr>
            <a:r>
              <a:rPr lang="en-US" sz="6400" b="1" dirty="0" err="1">
                <a:ea typeface="+mn-lt"/>
                <a:cs typeface="+mn-lt"/>
              </a:rPr>
              <a:t>url</a:t>
            </a:r>
            <a:r>
              <a:rPr lang="en-US" sz="6400" b="1" dirty="0">
                <a:ea typeface="+mn-lt"/>
                <a:cs typeface="+mn-lt"/>
              </a:rPr>
              <a:t>  </a:t>
            </a:r>
            <a:r>
              <a:rPr lang="en-US" sz="6400" dirty="0">
                <a:ea typeface="+mn-lt"/>
                <a:cs typeface="+mn-lt"/>
              </a:rPr>
              <a:t>contains the </a:t>
            </a:r>
            <a:r>
              <a:rPr lang="en-US" sz="6400" dirty="0" err="1">
                <a:ea typeface="+mn-lt"/>
                <a:cs typeface="+mn-lt"/>
              </a:rPr>
              <a:t>url</a:t>
            </a:r>
            <a:r>
              <a:rPr lang="en-US" sz="6400" dirty="0">
                <a:ea typeface="+mn-lt"/>
                <a:cs typeface="+mn-lt"/>
              </a:rPr>
              <a:t> of the restaurant in the </a:t>
            </a:r>
            <a:r>
              <a:rPr lang="en-US" sz="6400" dirty="0" err="1">
                <a:ea typeface="+mn-lt"/>
                <a:cs typeface="+mn-lt"/>
              </a:rPr>
              <a:t>zomato</a:t>
            </a:r>
            <a:r>
              <a:rPr lang="en-US" sz="6400" dirty="0">
                <a:ea typeface="+mn-lt"/>
                <a:cs typeface="+mn-lt"/>
              </a:rPr>
              <a:t> website </a:t>
            </a:r>
            <a:endParaRPr lang="en-US" sz="6400">
              <a:cs typeface="Calibri"/>
            </a:endParaRPr>
          </a:p>
          <a:p>
            <a:pPr>
              <a:buNone/>
            </a:pPr>
            <a:r>
              <a:rPr lang="en-US" sz="6400" b="1" dirty="0">
                <a:ea typeface="+mn-lt"/>
                <a:cs typeface="+mn-lt"/>
              </a:rPr>
              <a:t>address</a:t>
            </a:r>
            <a:r>
              <a:rPr lang="en-US" sz="6400" dirty="0">
                <a:ea typeface="+mn-lt"/>
                <a:cs typeface="+mn-lt"/>
              </a:rPr>
              <a:t>  contains the address of the restaurant in Bengaluru </a:t>
            </a:r>
            <a:endParaRPr lang="en-US" sz="6400">
              <a:cs typeface="Calibri"/>
            </a:endParaRPr>
          </a:p>
          <a:p>
            <a:pPr>
              <a:buNone/>
            </a:pPr>
            <a:r>
              <a:rPr lang="en-US" sz="6400" b="1" dirty="0">
                <a:ea typeface="+mn-lt"/>
                <a:cs typeface="+mn-lt"/>
              </a:rPr>
              <a:t>name  </a:t>
            </a:r>
            <a:r>
              <a:rPr lang="en-US" sz="6400" dirty="0">
                <a:ea typeface="+mn-lt"/>
                <a:cs typeface="+mn-lt"/>
              </a:rPr>
              <a:t>contains the name of the restaurant </a:t>
            </a:r>
            <a:endParaRPr lang="en-US" sz="6400" dirty="0">
              <a:cs typeface="Calibri"/>
            </a:endParaRPr>
          </a:p>
          <a:p>
            <a:pPr>
              <a:buNone/>
            </a:pPr>
            <a:r>
              <a:rPr lang="en-US" sz="6400" b="1" dirty="0" err="1">
                <a:ea typeface="+mn-lt"/>
                <a:cs typeface="+mn-lt"/>
              </a:rPr>
              <a:t>online_order</a:t>
            </a:r>
            <a:r>
              <a:rPr lang="en-US" sz="6400" dirty="0">
                <a:ea typeface="+mn-lt"/>
                <a:cs typeface="+mn-lt"/>
              </a:rPr>
              <a:t> whether online ordering is available in the restaurant or not                                           </a:t>
            </a:r>
          </a:p>
          <a:p>
            <a:pPr>
              <a:buNone/>
            </a:pPr>
            <a:r>
              <a:rPr lang="en-US" sz="6400" b="1" dirty="0" err="1">
                <a:ea typeface="+mn-lt"/>
                <a:cs typeface="+mn-lt"/>
              </a:rPr>
              <a:t>book_table</a:t>
            </a:r>
            <a:r>
              <a:rPr lang="en-US" sz="6400" dirty="0">
                <a:ea typeface="+mn-lt"/>
                <a:cs typeface="+mn-lt"/>
              </a:rPr>
              <a:t>  table book option available or not </a:t>
            </a:r>
            <a:endParaRPr lang="en-US" sz="6400">
              <a:cs typeface="Calibri"/>
            </a:endParaRPr>
          </a:p>
          <a:p>
            <a:pPr>
              <a:buNone/>
            </a:pPr>
            <a:r>
              <a:rPr lang="en-US" sz="6400" b="1" dirty="0">
                <a:ea typeface="+mn-lt"/>
                <a:cs typeface="+mn-lt"/>
              </a:rPr>
              <a:t>rate</a:t>
            </a:r>
            <a:r>
              <a:rPr lang="en-US" sz="6400" dirty="0">
                <a:ea typeface="+mn-lt"/>
                <a:cs typeface="+mn-lt"/>
              </a:rPr>
              <a:t>  contains the overall rating of the restaurant out of 5 </a:t>
            </a:r>
            <a:endParaRPr lang="en-US" sz="6400" dirty="0">
              <a:cs typeface="Calibri"/>
            </a:endParaRPr>
          </a:p>
          <a:p>
            <a:pPr>
              <a:buNone/>
            </a:pPr>
            <a:r>
              <a:rPr lang="en-US" sz="6400" b="1" dirty="0">
                <a:ea typeface="+mn-lt"/>
                <a:cs typeface="+mn-lt"/>
              </a:rPr>
              <a:t>votes</a:t>
            </a:r>
            <a:r>
              <a:rPr lang="en-US" sz="6400" dirty="0">
                <a:ea typeface="+mn-lt"/>
                <a:cs typeface="+mn-lt"/>
              </a:rPr>
              <a:t>  contains total number of rating for the restaurant as of the above mentioned date </a:t>
            </a:r>
            <a:endParaRPr lang="en-US" sz="6400">
              <a:cs typeface="Calibri"/>
            </a:endParaRPr>
          </a:p>
          <a:p>
            <a:pPr>
              <a:buNone/>
            </a:pPr>
            <a:r>
              <a:rPr lang="en-US" sz="6400" b="1" dirty="0">
                <a:ea typeface="+mn-lt"/>
                <a:cs typeface="+mn-lt"/>
              </a:rPr>
              <a:t>phone</a:t>
            </a:r>
            <a:r>
              <a:rPr lang="en-US" sz="6400" dirty="0">
                <a:ea typeface="+mn-lt"/>
                <a:cs typeface="+mn-lt"/>
              </a:rPr>
              <a:t> contains the phone number of the restaurant </a:t>
            </a:r>
            <a:endParaRPr lang="en-US" sz="6400" dirty="0">
              <a:cs typeface="Calibri"/>
            </a:endParaRPr>
          </a:p>
          <a:p>
            <a:pPr>
              <a:buNone/>
            </a:pPr>
            <a:endParaRPr lang="en-US" dirty="0">
              <a:cs typeface="Calibri" panose="020F0502020204030204"/>
            </a:endParaRPr>
          </a:p>
        </p:txBody>
      </p:sp>
    </p:spTree>
    <p:extLst>
      <p:ext uri="{BB962C8B-B14F-4D97-AF65-F5344CB8AC3E}">
        <p14:creationId xmlns:p14="http://schemas.microsoft.com/office/powerpoint/2010/main" val="10512375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2A21-C5B8-4B18-A8C2-3E96119EEC78}"/>
              </a:ext>
            </a:extLst>
          </p:cNvPr>
          <p:cNvSpPr>
            <a:spLocks noGrp="1"/>
          </p:cNvSpPr>
          <p:nvPr>
            <p:ph type="title"/>
          </p:nvPr>
        </p:nvSpPr>
        <p:spPr>
          <a:xfrm>
            <a:off x="684796" y="127421"/>
            <a:ext cx="10515600" cy="1325563"/>
          </a:xfrm>
        </p:spPr>
        <p:txBody>
          <a:bodyPr/>
          <a:lstStyle/>
          <a:p>
            <a:r>
              <a:rPr lang="en-US" dirty="0">
                <a:ea typeface="+mj-lt"/>
                <a:cs typeface="+mj-lt"/>
              </a:rPr>
              <a:t>Data Understanding </a:t>
            </a:r>
          </a:p>
          <a:p>
            <a:endParaRPr lang="en-US" dirty="0">
              <a:cs typeface="Calibri Light"/>
            </a:endParaRPr>
          </a:p>
        </p:txBody>
      </p:sp>
      <p:sp>
        <p:nvSpPr>
          <p:cNvPr id="3" name="Content Placeholder 2">
            <a:extLst>
              <a:ext uri="{FF2B5EF4-FFF2-40B4-BE49-F238E27FC236}">
                <a16:creationId xmlns:a16="http://schemas.microsoft.com/office/drawing/2014/main" id="{87D9086C-D1C1-47D5-8DF9-3C4C114313C1}"/>
              </a:ext>
            </a:extLst>
          </p:cNvPr>
          <p:cNvSpPr>
            <a:spLocks noGrp="1"/>
          </p:cNvSpPr>
          <p:nvPr>
            <p:ph idx="1"/>
          </p:nvPr>
        </p:nvSpPr>
        <p:spPr>
          <a:xfrm>
            <a:off x="838200" y="1266182"/>
            <a:ext cx="10515600" cy="4910781"/>
          </a:xfrm>
        </p:spPr>
        <p:txBody>
          <a:bodyPr vert="horz" lIns="91440" tIns="45720" rIns="91440" bIns="45720" rtlCol="0" anchor="t">
            <a:normAutofit fontScale="77500" lnSpcReduction="20000"/>
          </a:bodyPr>
          <a:lstStyle/>
          <a:p>
            <a:pPr marL="0" indent="0">
              <a:buNone/>
            </a:pPr>
            <a:r>
              <a:rPr lang="en-US" sz="3100" b="1" dirty="0">
                <a:cs typeface="Calibri"/>
              </a:rPr>
              <a:t>COLUMNS DESCRIPTION</a:t>
            </a:r>
          </a:p>
          <a:p>
            <a:r>
              <a:rPr lang="en-US" sz="3200" b="1" dirty="0">
                <a:cs typeface="Calibri"/>
              </a:rPr>
              <a:t>Location  </a:t>
            </a:r>
            <a:r>
              <a:rPr lang="en-US" sz="3200" dirty="0">
                <a:cs typeface="Calibri"/>
              </a:rPr>
              <a:t>contains the neighborhood in which the restaurant is located </a:t>
            </a:r>
            <a:endParaRPr lang="en-US" sz="3200">
              <a:ea typeface="+mn-lt"/>
              <a:cs typeface="+mn-lt"/>
            </a:endParaRPr>
          </a:p>
          <a:p>
            <a:r>
              <a:rPr lang="en-US" sz="3200" b="1" dirty="0" err="1">
                <a:cs typeface="Calibri"/>
              </a:rPr>
              <a:t>rest_type</a:t>
            </a:r>
            <a:r>
              <a:rPr lang="en-US" sz="3200" dirty="0">
                <a:cs typeface="Calibri"/>
              </a:rPr>
              <a:t>  restaurant type </a:t>
            </a:r>
            <a:endParaRPr lang="en-US" sz="3200" dirty="0">
              <a:ea typeface="+mn-lt"/>
              <a:cs typeface="+mn-lt"/>
            </a:endParaRPr>
          </a:p>
          <a:p>
            <a:r>
              <a:rPr lang="en-US" sz="3200" b="1" dirty="0" err="1">
                <a:cs typeface="Calibri"/>
              </a:rPr>
              <a:t>dish_liked</a:t>
            </a:r>
            <a:r>
              <a:rPr lang="en-US" sz="3200" b="1" dirty="0">
                <a:cs typeface="Calibri"/>
              </a:rPr>
              <a:t> </a:t>
            </a:r>
            <a:r>
              <a:rPr lang="en-US" sz="3200" dirty="0">
                <a:cs typeface="Calibri"/>
              </a:rPr>
              <a:t> dishes people liked in the restaurant </a:t>
            </a:r>
            <a:endParaRPr lang="en-US" sz="3200" dirty="0">
              <a:ea typeface="+mn-lt"/>
              <a:cs typeface="+mn-lt"/>
            </a:endParaRPr>
          </a:p>
          <a:p>
            <a:r>
              <a:rPr lang="en-US" sz="3200" b="1" dirty="0">
                <a:cs typeface="Calibri"/>
              </a:rPr>
              <a:t>cuisines  </a:t>
            </a:r>
            <a:r>
              <a:rPr lang="en-US" sz="3200" dirty="0">
                <a:cs typeface="Calibri"/>
              </a:rPr>
              <a:t>food styles, separated by comma </a:t>
            </a:r>
            <a:endParaRPr lang="en-US" sz="3200" dirty="0">
              <a:ea typeface="+mn-lt"/>
              <a:cs typeface="+mn-lt"/>
            </a:endParaRPr>
          </a:p>
          <a:p>
            <a:r>
              <a:rPr lang="en-US" sz="3200" b="1" dirty="0" err="1">
                <a:cs typeface="Calibri"/>
              </a:rPr>
              <a:t>approx_cost</a:t>
            </a:r>
            <a:r>
              <a:rPr lang="en-US" sz="3200" b="1" dirty="0">
                <a:cs typeface="Calibri"/>
              </a:rPr>
              <a:t>(for two people)</a:t>
            </a:r>
            <a:r>
              <a:rPr lang="en-US" sz="3200" dirty="0">
                <a:cs typeface="Calibri"/>
              </a:rPr>
              <a:t>  contains the approximate cost for meal for two people </a:t>
            </a:r>
            <a:endParaRPr lang="en-US" sz="3200" dirty="0">
              <a:ea typeface="+mn-lt"/>
              <a:cs typeface="+mn-lt"/>
            </a:endParaRPr>
          </a:p>
          <a:p>
            <a:r>
              <a:rPr lang="en-US" sz="3200" b="1" dirty="0" err="1">
                <a:cs typeface="Calibri"/>
              </a:rPr>
              <a:t>reviews_list</a:t>
            </a:r>
            <a:r>
              <a:rPr lang="en-US" sz="3200" dirty="0">
                <a:cs typeface="Calibri"/>
              </a:rPr>
              <a:t>  list of tuples containing reviews for the restaurant, each tuple consists of two values, rating and review by the customer </a:t>
            </a:r>
            <a:endParaRPr lang="en-US" sz="3200">
              <a:ea typeface="+mn-lt"/>
              <a:cs typeface="+mn-lt"/>
            </a:endParaRPr>
          </a:p>
          <a:p>
            <a:r>
              <a:rPr lang="en-US" sz="3200" b="1" dirty="0" err="1">
                <a:cs typeface="Calibri"/>
              </a:rPr>
              <a:t>menu_item</a:t>
            </a:r>
            <a:r>
              <a:rPr lang="en-US" sz="3200" b="1" dirty="0">
                <a:cs typeface="Calibri"/>
              </a:rPr>
              <a:t> </a:t>
            </a:r>
            <a:r>
              <a:rPr lang="en-US" sz="3200" dirty="0">
                <a:cs typeface="Calibri"/>
              </a:rPr>
              <a:t> contains list of menus available in the restaurant </a:t>
            </a:r>
            <a:endParaRPr lang="en-US" sz="3200" dirty="0">
              <a:ea typeface="+mn-lt"/>
              <a:cs typeface="+mn-lt"/>
            </a:endParaRPr>
          </a:p>
          <a:p>
            <a:r>
              <a:rPr lang="en-US" sz="3200" b="1" dirty="0" err="1">
                <a:cs typeface="Calibri"/>
              </a:rPr>
              <a:t>listed_in</a:t>
            </a:r>
            <a:r>
              <a:rPr lang="en-US" sz="3200" b="1" dirty="0">
                <a:cs typeface="Calibri"/>
              </a:rPr>
              <a:t>(type)</a:t>
            </a:r>
            <a:r>
              <a:rPr lang="en-US" sz="3200" dirty="0">
                <a:cs typeface="Calibri"/>
              </a:rPr>
              <a:t>  type of meal </a:t>
            </a:r>
            <a:endParaRPr lang="en-US" sz="3200" dirty="0">
              <a:ea typeface="+mn-lt"/>
              <a:cs typeface="+mn-lt"/>
            </a:endParaRPr>
          </a:p>
          <a:p>
            <a:r>
              <a:rPr lang="en-US" sz="3200" b="1" dirty="0" err="1">
                <a:cs typeface="Calibri"/>
              </a:rPr>
              <a:t>listed_in</a:t>
            </a:r>
            <a:r>
              <a:rPr lang="en-US" sz="3200" b="1" dirty="0">
                <a:cs typeface="Calibri"/>
              </a:rPr>
              <a:t>(city)</a:t>
            </a:r>
            <a:r>
              <a:rPr lang="en-US" sz="3200" dirty="0">
                <a:cs typeface="Calibri"/>
              </a:rPr>
              <a:t>  contains the neighborhood in which the restaurant is liste</a:t>
            </a:r>
            <a:r>
              <a:rPr lang="en-US" dirty="0">
                <a:cs typeface="Calibri"/>
              </a:rPr>
              <a:t>d</a:t>
            </a:r>
            <a:endParaRPr lang="en-US">
              <a:ea typeface="+mn-lt"/>
              <a:cs typeface="+mn-lt"/>
            </a:endParaRPr>
          </a:p>
          <a:p>
            <a:endParaRPr lang="en-US" dirty="0">
              <a:cs typeface="Calibri"/>
            </a:endParaRPr>
          </a:p>
        </p:txBody>
      </p:sp>
    </p:spTree>
    <p:extLst>
      <p:ext uri="{BB962C8B-B14F-4D97-AF65-F5344CB8AC3E}">
        <p14:creationId xmlns:p14="http://schemas.microsoft.com/office/powerpoint/2010/main" val="251120646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Celestial</vt:lpstr>
      <vt:lpstr>PowerPoint Presentation</vt:lpstr>
      <vt:lpstr>Introduction</vt:lpstr>
      <vt:lpstr>CRISP-DM – INDUSTRY STANDARD PROCESS</vt:lpstr>
      <vt:lpstr>CRISP-DM – INDUSTRY STANDARD PROCESS </vt:lpstr>
      <vt:lpstr>Business Understanding</vt:lpstr>
      <vt:lpstr> Data Understanding </vt:lpstr>
      <vt:lpstr>Data understanding</vt:lpstr>
      <vt:lpstr>Data Understanding </vt:lpstr>
      <vt:lpstr>Data Understanding  </vt:lpstr>
      <vt:lpstr>Data Understanding  </vt:lpstr>
      <vt:lpstr>Data Understanding  </vt:lpstr>
      <vt:lpstr>Data Understanding  </vt:lpstr>
      <vt:lpstr>Data Preparation</vt:lpstr>
      <vt:lpstr>Data cleaning</vt:lpstr>
      <vt:lpstr>Modeling </vt:lpstr>
      <vt:lpstr>Linear Regression</vt:lpstr>
      <vt:lpstr>Random Forest Regression</vt:lpstr>
      <vt:lpstr>Extra Tree Regression</vt:lpstr>
      <vt:lpstr>Evaluation</vt:lpstr>
      <vt:lpstr>Deployment Phase</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1076</cp:revision>
  <dcterms:created xsi:type="dcterms:W3CDTF">2019-12-16T22:37:58Z</dcterms:created>
  <dcterms:modified xsi:type="dcterms:W3CDTF">2019-12-17T01:34:51Z</dcterms:modified>
</cp:coreProperties>
</file>