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308" r:id="rId3"/>
    <p:sldId id="307" r:id="rId4"/>
    <p:sldId id="262" r:id="rId5"/>
    <p:sldId id="263" r:id="rId6"/>
    <p:sldId id="309" r:id="rId7"/>
    <p:sldId id="311" r:id="rId8"/>
    <p:sldId id="312" r:id="rId9"/>
    <p:sldId id="316" r:id="rId10"/>
    <p:sldId id="317" r:id="rId11"/>
    <p:sldId id="319" r:id="rId12"/>
    <p:sldId id="313" r:id="rId13"/>
    <p:sldId id="337" r:id="rId14"/>
    <p:sldId id="336" r:id="rId15"/>
    <p:sldId id="320" r:id="rId16"/>
    <p:sldId id="342" r:id="rId17"/>
    <p:sldId id="331" r:id="rId18"/>
    <p:sldId id="343" r:id="rId19"/>
    <p:sldId id="344" r:id="rId20"/>
    <p:sldId id="341" r:id="rId21"/>
    <p:sldId id="335" r:id="rId22"/>
    <p:sldId id="334" r:id="rId23"/>
    <p:sldId id="339" r:id="rId24"/>
    <p:sldId id="345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 autoAdjust="0"/>
    <p:restoredTop sz="93016" autoAdjust="0"/>
  </p:normalViewPr>
  <p:slideViewPr>
    <p:cSldViewPr snapToGrid="0" snapToObjects="1">
      <p:cViewPr>
        <p:scale>
          <a:sx n="95" d="100"/>
          <a:sy n="95" d="100"/>
        </p:scale>
        <p:origin x="-122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6929B-C80A-1A47-B512-B28391A0CDF2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2A583-0C5D-4540-893C-71D1CE978153}">
      <dgm:prSet phldrT="[Text]"/>
      <dgm:spPr/>
      <dgm:t>
        <a:bodyPr/>
        <a:lstStyle/>
        <a:p>
          <a:r>
            <a:rPr lang="en-US" dirty="0" smtClean="0"/>
            <a:t>1-dimension in </a:t>
          </a:r>
          <a:r>
            <a:rPr lang="en-US" dirty="0" err="1" smtClean="0"/>
            <a:t>bp</a:t>
          </a:r>
          <a:r>
            <a:rPr lang="en-US" dirty="0" smtClean="0"/>
            <a:t>-space</a:t>
          </a:r>
          <a:endParaRPr lang="en-US" dirty="0"/>
        </a:p>
      </dgm:t>
    </dgm:pt>
    <dgm:pt modelId="{DCE28457-7AB9-9540-B43A-28EAFE3108CF}" type="parTrans" cxnId="{93900208-5D47-864C-BDDB-6CCD8B1DC613}">
      <dgm:prSet/>
      <dgm:spPr/>
      <dgm:t>
        <a:bodyPr/>
        <a:lstStyle/>
        <a:p>
          <a:endParaRPr lang="en-US"/>
        </a:p>
      </dgm:t>
    </dgm:pt>
    <dgm:pt modelId="{D6A7B0CC-436F-E54D-92FE-ACAF9F366882}" type="sibTrans" cxnId="{93900208-5D47-864C-BDDB-6CCD8B1DC613}">
      <dgm:prSet/>
      <dgm:spPr/>
      <dgm:t>
        <a:bodyPr/>
        <a:lstStyle/>
        <a:p>
          <a:endParaRPr lang="en-US"/>
        </a:p>
      </dgm:t>
    </dgm:pt>
    <dgm:pt modelId="{E5D6C9F2-0B34-A845-978D-E083924C54B6}">
      <dgm:prSet phldrT="[Text]"/>
      <dgm:spPr/>
      <dgm:t>
        <a:bodyPr/>
        <a:lstStyle/>
        <a:p>
          <a:r>
            <a:rPr lang="en-US" dirty="0" smtClean="0"/>
            <a:t>Association on mean CAGE tag signal in promoter region</a:t>
          </a:r>
          <a:endParaRPr lang="en-US" dirty="0"/>
        </a:p>
      </dgm:t>
    </dgm:pt>
    <dgm:pt modelId="{F89D8988-6DF1-BC4A-A47D-3DB8035A03DD}" type="parTrans" cxnId="{486AF660-D678-0444-965F-83B6B3D5160B}">
      <dgm:prSet/>
      <dgm:spPr/>
      <dgm:t>
        <a:bodyPr/>
        <a:lstStyle/>
        <a:p>
          <a:endParaRPr lang="en-US"/>
        </a:p>
      </dgm:t>
    </dgm:pt>
    <dgm:pt modelId="{6DA78C0C-C6BC-D743-9F04-AD1184C20585}" type="sibTrans" cxnId="{486AF660-D678-0444-965F-83B6B3D5160B}">
      <dgm:prSet/>
      <dgm:spPr/>
      <dgm:t>
        <a:bodyPr/>
        <a:lstStyle/>
        <a:p>
          <a:endParaRPr lang="en-US"/>
        </a:p>
      </dgm:t>
    </dgm:pt>
    <dgm:pt modelId="{A8F526E0-63F3-8A49-B49E-243D677AEC87}">
      <dgm:prSet phldrT="[Text]"/>
      <dgm:spPr/>
      <dgm:t>
        <a:bodyPr/>
        <a:lstStyle/>
        <a:p>
          <a:r>
            <a:rPr lang="en-US" dirty="0" smtClean="0"/>
            <a:t>Any dimension in </a:t>
          </a:r>
          <a:r>
            <a:rPr lang="en-US" dirty="0" err="1" smtClean="0"/>
            <a:t>bp</a:t>
          </a:r>
          <a:r>
            <a:rPr lang="en-US" dirty="0" smtClean="0"/>
            <a:t> space</a:t>
          </a:r>
          <a:endParaRPr lang="en-US" dirty="0"/>
        </a:p>
      </dgm:t>
    </dgm:pt>
    <dgm:pt modelId="{F8D2100A-9D6A-B240-80D1-C0BB33BAAAB4}" type="parTrans" cxnId="{491E2810-EB22-404C-8CE1-21B1BE3B155C}">
      <dgm:prSet/>
      <dgm:spPr/>
      <dgm:t>
        <a:bodyPr/>
        <a:lstStyle/>
        <a:p>
          <a:endParaRPr lang="en-US"/>
        </a:p>
      </dgm:t>
    </dgm:pt>
    <dgm:pt modelId="{2DDE74B9-C01E-A44B-9ED8-EA5E7601149F}" type="sibTrans" cxnId="{491E2810-EB22-404C-8CE1-21B1BE3B155C}">
      <dgm:prSet/>
      <dgm:spPr/>
      <dgm:t>
        <a:bodyPr/>
        <a:lstStyle/>
        <a:p>
          <a:endParaRPr lang="en-US"/>
        </a:p>
      </dgm:t>
    </dgm:pt>
    <dgm:pt modelId="{7ACC0205-E6F9-2149-BA55-41592D2CBA85}">
      <dgm:prSet phldrT="[Text]"/>
      <dgm:spPr/>
      <dgm:t>
        <a:bodyPr/>
        <a:lstStyle/>
        <a:p>
          <a:r>
            <a:rPr lang="en-US" dirty="0" smtClean="0"/>
            <a:t>Association on full wavelet-decomposition of CAGE-tag signal</a:t>
          </a:r>
          <a:endParaRPr lang="en-US" dirty="0"/>
        </a:p>
      </dgm:t>
    </dgm:pt>
    <dgm:pt modelId="{A877B03B-24D7-0A4B-93D5-E2EBEFC81D8A}" type="parTrans" cxnId="{E00CB6D5-B05D-454D-9FD3-62F65EE546A3}">
      <dgm:prSet/>
      <dgm:spPr/>
      <dgm:t>
        <a:bodyPr/>
        <a:lstStyle/>
        <a:p>
          <a:endParaRPr lang="en-US"/>
        </a:p>
      </dgm:t>
    </dgm:pt>
    <dgm:pt modelId="{7D6BEE1D-5FB0-2B4E-8D26-A9956CB4ADAB}" type="sibTrans" cxnId="{E00CB6D5-B05D-454D-9FD3-62F65EE546A3}">
      <dgm:prSet/>
      <dgm:spPr/>
      <dgm:t>
        <a:bodyPr/>
        <a:lstStyle/>
        <a:p>
          <a:endParaRPr lang="en-US"/>
        </a:p>
      </dgm:t>
    </dgm:pt>
    <dgm:pt modelId="{DB4C341F-6967-5D48-9257-4E2569A4B7DA}">
      <dgm:prSet phldrT="[Text]"/>
      <dgm:spPr/>
      <dgm:t>
        <a:bodyPr/>
        <a:lstStyle/>
        <a:p>
          <a:r>
            <a:rPr lang="en-US" dirty="0" smtClean="0"/>
            <a:t>Shim and Stephens (2013)</a:t>
          </a:r>
          <a:endParaRPr lang="en-US" dirty="0"/>
        </a:p>
      </dgm:t>
    </dgm:pt>
    <dgm:pt modelId="{4EAAB3BF-A727-CF46-BABD-4ABFC95700AC}" type="parTrans" cxnId="{A65B5D18-71A1-B34C-9D62-B3A7ADC67E0C}">
      <dgm:prSet/>
      <dgm:spPr/>
      <dgm:t>
        <a:bodyPr/>
        <a:lstStyle/>
        <a:p>
          <a:endParaRPr lang="en-US"/>
        </a:p>
      </dgm:t>
    </dgm:pt>
    <dgm:pt modelId="{19FF585D-CD8F-114E-937E-19EDFD574482}" type="sibTrans" cxnId="{A65B5D18-71A1-B34C-9D62-B3A7ADC67E0C}">
      <dgm:prSet/>
      <dgm:spPr/>
      <dgm:t>
        <a:bodyPr/>
        <a:lstStyle/>
        <a:p>
          <a:endParaRPr lang="en-US"/>
        </a:p>
      </dgm:t>
    </dgm:pt>
    <dgm:pt modelId="{BC5DB840-7E69-4849-B5DC-D8596CD1099C}">
      <dgm:prSet phldrT="[Text]"/>
      <dgm:spPr/>
      <dgm:t>
        <a:bodyPr/>
        <a:lstStyle/>
        <a:p>
          <a:r>
            <a:rPr lang="en-US" dirty="0" smtClean="0"/>
            <a:t>Several dimensions in </a:t>
          </a:r>
          <a:r>
            <a:rPr lang="en-US" dirty="0" err="1" smtClean="0"/>
            <a:t>bp</a:t>
          </a:r>
          <a:r>
            <a:rPr lang="en-US" dirty="0" smtClean="0"/>
            <a:t> space</a:t>
          </a:r>
          <a:endParaRPr lang="en-US" dirty="0"/>
        </a:p>
      </dgm:t>
    </dgm:pt>
    <dgm:pt modelId="{6AE7FC0C-3BC6-E344-9E27-4EE5D5BD4611}" type="parTrans" cxnId="{44437450-30D1-2F48-8C21-AF40CA974A4B}">
      <dgm:prSet/>
      <dgm:spPr/>
      <dgm:t>
        <a:bodyPr/>
        <a:lstStyle/>
        <a:p>
          <a:endParaRPr lang="en-US"/>
        </a:p>
      </dgm:t>
    </dgm:pt>
    <dgm:pt modelId="{DF5FA942-91C1-F141-BAB8-DF3412E5E0FA}" type="sibTrans" cxnId="{44437450-30D1-2F48-8C21-AF40CA974A4B}">
      <dgm:prSet/>
      <dgm:spPr/>
      <dgm:t>
        <a:bodyPr/>
        <a:lstStyle/>
        <a:p>
          <a:endParaRPr lang="en-US"/>
        </a:p>
      </dgm:t>
    </dgm:pt>
    <dgm:pt modelId="{958FD996-F2EC-CF47-931B-10E5A6B391C8}">
      <dgm:prSet phldrT="[Text]"/>
      <dgm:spPr/>
      <dgm:t>
        <a:bodyPr/>
        <a:lstStyle/>
        <a:p>
          <a:r>
            <a:rPr lang="en-US" dirty="0" smtClean="0"/>
            <a:t>Association on projections onto first several principle components</a:t>
          </a:r>
          <a:endParaRPr lang="en-US" dirty="0"/>
        </a:p>
      </dgm:t>
    </dgm:pt>
    <dgm:pt modelId="{A3AE8BDA-A134-F849-AAE8-FBBD5E01B841}" type="parTrans" cxnId="{102AEC10-DC4F-0D46-9517-F1C3D9864B45}">
      <dgm:prSet/>
      <dgm:spPr/>
      <dgm:t>
        <a:bodyPr/>
        <a:lstStyle/>
        <a:p>
          <a:endParaRPr lang="en-US"/>
        </a:p>
      </dgm:t>
    </dgm:pt>
    <dgm:pt modelId="{926919F5-6EC5-3B4D-A9ED-868BF97DB209}" type="sibTrans" cxnId="{102AEC10-DC4F-0D46-9517-F1C3D9864B45}">
      <dgm:prSet/>
      <dgm:spPr/>
      <dgm:t>
        <a:bodyPr/>
        <a:lstStyle/>
        <a:p>
          <a:endParaRPr lang="en-US"/>
        </a:p>
      </dgm:t>
    </dgm:pt>
    <dgm:pt modelId="{65310E43-E468-FA45-BA45-B8A188C40A7C}">
      <dgm:prSet phldrT="[Text]"/>
      <dgm:spPr/>
      <dgm:t>
        <a:bodyPr/>
        <a:lstStyle/>
        <a:p>
          <a:endParaRPr lang="en-US" dirty="0"/>
        </a:p>
      </dgm:t>
    </dgm:pt>
    <dgm:pt modelId="{98094DBA-33FB-3445-8762-2FEB95732600}" type="parTrans" cxnId="{C75E2AC4-4CB6-9A41-8D2C-F06A8C3212D3}">
      <dgm:prSet/>
      <dgm:spPr/>
      <dgm:t>
        <a:bodyPr/>
        <a:lstStyle/>
        <a:p>
          <a:endParaRPr lang="en-US"/>
        </a:p>
      </dgm:t>
    </dgm:pt>
    <dgm:pt modelId="{1BF1C1AC-750F-3444-BEC8-DD37EA0205D2}" type="sibTrans" cxnId="{C75E2AC4-4CB6-9A41-8D2C-F06A8C3212D3}">
      <dgm:prSet/>
      <dgm:spPr/>
      <dgm:t>
        <a:bodyPr/>
        <a:lstStyle/>
        <a:p>
          <a:endParaRPr lang="en-US"/>
        </a:p>
      </dgm:t>
    </dgm:pt>
    <dgm:pt modelId="{868CB84E-9F18-8641-B543-7ABC4148976A}">
      <dgm:prSet phldrT="[Text]"/>
      <dgm:spPr/>
      <dgm:t>
        <a:bodyPr/>
        <a:lstStyle/>
        <a:p>
          <a:endParaRPr lang="en-US" dirty="0"/>
        </a:p>
      </dgm:t>
    </dgm:pt>
    <dgm:pt modelId="{71CB13DD-6381-914F-A1ED-BE9A13570514}" type="parTrans" cxnId="{2983C08A-B620-B542-9DF9-D711D6C60B2E}">
      <dgm:prSet/>
      <dgm:spPr/>
      <dgm:t>
        <a:bodyPr/>
        <a:lstStyle/>
        <a:p>
          <a:endParaRPr lang="en-US"/>
        </a:p>
      </dgm:t>
    </dgm:pt>
    <dgm:pt modelId="{4492433F-DFD0-8B4C-8AEE-E96B37BE28DF}" type="sibTrans" cxnId="{2983C08A-B620-B542-9DF9-D711D6C60B2E}">
      <dgm:prSet/>
      <dgm:spPr/>
      <dgm:t>
        <a:bodyPr/>
        <a:lstStyle/>
        <a:p>
          <a:endParaRPr lang="en-US"/>
        </a:p>
      </dgm:t>
    </dgm:pt>
    <dgm:pt modelId="{59D28A05-1208-AF45-B01B-18AE8C8BECB0}">
      <dgm:prSet phldrT="[Text]"/>
      <dgm:spPr/>
      <dgm:t>
        <a:bodyPr/>
        <a:lstStyle/>
        <a:p>
          <a:endParaRPr lang="en-US" dirty="0"/>
        </a:p>
      </dgm:t>
    </dgm:pt>
    <dgm:pt modelId="{70CB36B5-D6EA-8C43-A76A-46B4BC586588}" type="parTrans" cxnId="{396D6E03-AF21-C54F-A938-3712EB2C95BF}">
      <dgm:prSet/>
      <dgm:spPr/>
      <dgm:t>
        <a:bodyPr/>
        <a:lstStyle/>
        <a:p>
          <a:endParaRPr lang="en-US"/>
        </a:p>
      </dgm:t>
    </dgm:pt>
    <dgm:pt modelId="{21E6C5FA-B3D3-BF4C-8A4D-DAE2767CA309}" type="sibTrans" cxnId="{396D6E03-AF21-C54F-A938-3712EB2C95BF}">
      <dgm:prSet/>
      <dgm:spPr/>
      <dgm:t>
        <a:bodyPr/>
        <a:lstStyle/>
        <a:p>
          <a:endParaRPr lang="en-US"/>
        </a:p>
      </dgm:t>
    </dgm:pt>
    <dgm:pt modelId="{7EE4C22B-4F9D-FA4F-9E77-50D7387FB435}">
      <dgm:prSet phldrT="[Text]"/>
      <dgm:spPr/>
      <dgm:t>
        <a:bodyPr/>
        <a:lstStyle/>
        <a:p>
          <a:endParaRPr lang="en-US" dirty="0"/>
        </a:p>
      </dgm:t>
    </dgm:pt>
    <dgm:pt modelId="{801BC944-CF3B-934E-B4DF-BD0243C47BF0}" type="parTrans" cxnId="{5971F544-F493-FE45-8E3D-3B150C7D552E}">
      <dgm:prSet/>
      <dgm:spPr/>
      <dgm:t>
        <a:bodyPr/>
        <a:lstStyle/>
        <a:p>
          <a:endParaRPr lang="en-US"/>
        </a:p>
      </dgm:t>
    </dgm:pt>
    <dgm:pt modelId="{B4D0FBF9-4EE3-B840-BE95-04A8868BF3A3}" type="sibTrans" cxnId="{5971F544-F493-FE45-8E3D-3B150C7D552E}">
      <dgm:prSet/>
      <dgm:spPr/>
      <dgm:t>
        <a:bodyPr/>
        <a:lstStyle/>
        <a:p>
          <a:endParaRPr lang="en-US"/>
        </a:p>
      </dgm:t>
    </dgm:pt>
    <dgm:pt modelId="{4E847A8E-E398-A74C-94AC-DEF724416DFF}">
      <dgm:prSet phldrT="[Text]"/>
      <dgm:spPr/>
      <dgm:t>
        <a:bodyPr/>
        <a:lstStyle/>
        <a:p>
          <a:endParaRPr lang="en-US" dirty="0"/>
        </a:p>
      </dgm:t>
    </dgm:pt>
    <dgm:pt modelId="{C5DBFB28-00E0-8744-B40A-07CF96E798D6}" type="parTrans" cxnId="{5C169B0B-9C48-154F-B847-8F5028F7F91A}">
      <dgm:prSet/>
      <dgm:spPr/>
      <dgm:t>
        <a:bodyPr/>
        <a:lstStyle/>
        <a:p>
          <a:endParaRPr lang="en-US"/>
        </a:p>
      </dgm:t>
    </dgm:pt>
    <dgm:pt modelId="{01A93DA8-FE0D-D647-BC4C-BF8B0F6DCF36}" type="sibTrans" cxnId="{5C169B0B-9C48-154F-B847-8F5028F7F91A}">
      <dgm:prSet/>
      <dgm:spPr/>
      <dgm:t>
        <a:bodyPr/>
        <a:lstStyle/>
        <a:p>
          <a:endParaRPr lang="en-US"/>
        </a:p>
      </dgm:t>
    </dgm:pt>
    <dgm:pt modelId="{DDA90ACC-5CF0-7648-9F57-A941AB90B146}">
      <dgm:prSet phldrT="[Text]"/>
      <dgm:spPr/>
      <dgm:t>
        <a:bodyPr/>
        <a:lstStyle/>
        <a:p>
          <a:endParaRPr lang="en-US" dirty="0"/>
        </a:p>
      </dgm:t>
    </dgm:pt>
    <dgm:pt modelId="{4CE4D21C-23AB-B249-814A-05EE86EEE7F6}" type="parTrans" cxnId="{E2B82A60-C52D-1446-879F-061A49A1E437}">
      <dgm:prSet/>
      <dgm:spPr/>
      <dgm:t>
        <a:bodyPr/>
        <a:lstStyle/>
        <a:p>
          <a:endParaRPr lang="en-US"/>
        </a:p>
      </dgm:t>
    </dgm:pt>
    <dgm:pt modelId="{C6142F9A-7D86-D64D-A4DE-531EC673ACF7}" type="sibTrans" cxnId="{E2B82A60-C52D-1446-879F-061A49A1E437}">
      <dgm:prSet/>
      <dgm:spPr/>
      <dgm:t>
        <a:bodyPr/>
        <a:lstStyle/>
        <a:p>
          <a:endParaRPr lang="en-US"/>
        </a:p>
      </dgm:t>
    </dgm:pt>
    <dgm:pt modelId="{AEB3EDD1-0EB2-8D46-8EB7-FF773FC14347}">
      <dgm:prSet phldrT="[Text]"/>
      <dgm:spPr/>
      <dgm:t>
        <a:bodyPr/>
        <a:lstStyle/>
        <a:p>
          <a:endParaRPr lang="en-US" dirty="0"/>
        </a:p>
      </dgm:t>
    </dgm:pt>
    <dgm:pt modelId="{ACAAE069-72DF-4B44-8F1E-A503943FDF63}" type="parTrans" cxnId="{B48A0481-85E3-744E-AA66-51E45518FAAA}">
      <dgm:prSet/>
      <dgm:spPr/>
      <dgm:t>
        <a:bodyPr/>
        <a:lstStyle/>
        <a:p>
          <a:endParaRPr lang="en-US"/>
        </a:p>
      </dgm:t>
    </dgm:pt>
    <dgm:pt modelId="{7E860E30-AB8A-344F-BF25-A95C001BF852}" type="sibTrans" cxnId="{B48A0481-85E3-744E-AA66-51E45518FAAA}">
      <dgm:prSet/>
      <dgm:spPr/>
      <dgm:t>
        <a:bodyPr/>
        <a:lstStyle/>
        <a:p>
          <a:endParaRPr lang="en-US"/>
        </a:p>
      </dgm:t>
    </dgm:pt>
    <dgm:pt modelId="{9C47465E-A94B-B941-9139-2F2AFBDF9AB0}">
      <dgm:prSet phldrT="[Text]"/>
      <dgm:spPr/>
      <dgm:t>
        <a:bodyPr/>
        <a:lstStyle/>
        <a:p>
          <a:endParaRPr lang="en-US" dirty="0"/>
        </a:p>
      </dgm:t>
    </dgm:pt>
    <dgm:pt modelId="{2709E6CF-35B2-0640-95CB-7B5C2A281233}" type="parTrans" cxnId="{DB7A394F-E35C-7D4D-8A0A-B1B9F3129B92}">
      <dgm:prSet/>
      <dgm:spPr/>
      <dgm:t>
        <a:bodyPr/>
        <a:lstStyle/>
        <a:p>
          <a:endParaRPr lang="en-US"/>
        </a:p>
      </dgm:t>
    </dgm:pt>
    <dgm:pt modelId="{349B5B7C-5661-1A43-B563-C2CF9E76C100}" type="sibTrans" cxnId="{DB7A394F-E35C-7D4D-8A0A-B1B9F3129B92}">
      <dgm:prSet/>
      <dgm:spPr/>
      <dgm:t>
        <a:bodyPr/>
        <a:lstStyle/>
        <a:p>
          <a:endParaRPr lang="en-US"/>
        </a:p>
      </dgm:t>
    </dgm:pt>
    <dgm:pt modelId="{8AB6C5DE-9B47-364A-873A-F71D87BEFEAB}">
      <dgm:prSet phldrT="[Text]"/>
      <dgm:spPr/>
      <dgm:t>
        <a:bodyPr/>
        <a:lstStyle/>
        <a:p>
          <a:endParaRPr lang="en-US" dirty="0"/>
        </a:p>
      </dgm:t>
    </dgm:pt>
    <dgm:pt modelId="{5A56D6BA-8311-A046-8B42-D21609274D2F}" type="parTrans" cxnId="{B332CA30-44B4-6343-BB4D-5352A17A7B6A}">
      <dgm:prSet/>
      <dgm:spPr/>
      <dgm:t>
        <a:bodyPr/>
        <a:lstStyle/>
        <a:p>
          <a:endParaRPr lang="en-US"/>
        </a:p>
      </dgm:t>
    </dgm:pt>
    <dgm:pt modelId="{CAF7CC3F-9343-0A42-9A2D-61BDA12071FE}" type="sibTrans" cxnId="{B332CA30-44B4-6343-BB4D-5352A17A7B6A}">
      <dgm:prSet/>
      <dgm:spPr/>
      <dgm:t>
        <a:bodyPr/>
        <a:lstStyle/>
        <a:p>
          <a:endParaRPr lang="en-US"/>
        </a:p>
      </dgm:t>
    </dgm:pt>
    <dgm:pt modelId="{D03DA50E-2D1D-FD47-A219-BAB7DB5E7BC0}">
      <dgm:prSet phldrT="[Text]"/>
      <dgm:spPr/>
      <dgm:t>
        <a:bodyPr/>
        <a:lstStyle/>
        <a:p>
          <a:r>
            <a:rPr lang="en-US" dirty="0" smtClean="0"/>
            <a:t>With Paolo </a:t>
          </a:r>
          <a:r>
            <a:rPr lang="en-US" dirty="0" err="1" smtClean="0"/>
            <a:t>Casale</a:t>
          </a:r>
          <a:r>
            <a:rPr lang="en-US" dirty="0" smtClean="0"/>
            <a:t> and Oliver </a:t>
          </a:r>
          <a:r>
            <a:rPr lang="en-US" dirty="0" err="1" smtClean="0"/>
            <a:t>Stegle</a:t>
          </a:r>
          <a:endParaRPr lang="en-US" dirty="0"/>
        </a:p>
      </dgm:t>
    </dgm:pt>
    <dgm:pt modelId="{5F8C8B9B-E8B5-5541-9514-A980BC4A411C}" type="parTrans" cxnId="{858930EE-770B-E347-AEEB-862BE1F4FB05}">
      <dgm:prSet/>
      <dgm:spPr/>
      <dgm:t>
        <a:bodyPr/>
        <a:lstStyle/>
        <a:p>
          <a:endParaRPr lang="en-US"/>
        </a:p>
      </dgm:t>
    </dgm:pt>
    <dgm:pt modelId="{04BAAA48-6C18-8F42-A755-F224E24E26F1}" type="sibTrans" cxnId="{858930EE-770B-E347-AEEB-862BE1F4FB05}">
      <dgm:prSet/>
      <dgm:spPr/>
      <dgm:t>
        <a:bodyPr/>
        <a:lstStyle/>
        <a:p>
          <a:endParaRPr lang="en-US"/>
        </a:p>
      </dgm:t>
    </dgm:pt>
    <dgm:pt modelId="{4666395B-48DD-634E-A8C7-6D828789D569}">
      <dgm:prSet phldrT="[Text]"/>
      <dgm:spPr/>
      <dgm:t>
        <a:bodyPr/>
        <a:lstStyle/>
        <a:p>
          <a:r>
            <a:rPr lang="en-US" dirty="0" smtClean="0"/>
            <a:t>With Paolo </a:t>
          </a:r>
          <a:r>
            <a:rPr lang="en-US" dirty="0" err="1" smtClean="0"/>
            <a:t>Casale</a:t>
          </a:r>
          <a:r>
            <a:rPr lang="en-US" dirty="0" smtClean="0"/>
            <a:t> and Oliver </a:t>
          </a:r>
          <a:r>
            <a:rPr lang="en-US" dirty="0" err="1" smtClean="0"/>
            <a:t>Stegle</a:t>
          </a:r>
          <a:endParaRPr lang="en-US" b="1" dirty="0"/>
        </a:p>
      </dgm:t>
    </dgm:pt>
    <dgm:pt modelId="{3045506C-E78A-2240-A3B5-6A9CF6403449}" type="parTrans" cxnId="{2362A02B-5ACE-EC40-A9E9-AF40D8E3BFC2}">
      <dgm:prSet/>
      <dgm:spPr/>
      <dgm:t>
        <a:bodyPr/>
        <a:lstStyle/>
        <a:p>
          <a:endParaRPr lang="en-US"/>
        </a:p>
      </dgm:t>
    </dgm:pt>
    <dgm:pt modelId="{6DC4207F-DC39-174C-B141-03CFDD3E39F7}" type="sibTrans" cxnId="{2362A02B-5ACE-EC40-A9E9-AF40D8E3BFC2}">
      <dgm:prSet/>
      <dgm:spPr/>
      <dgm:t>
        <a:bodyPr/>
        <a:lstStyle/>
        <a:p>
          <a:endParaRPr lang="en-US"/>
        </a:p>
      </dgm:t>
    </dgm:pt>
    <dgm:pt modelId="{6F412185-5429-B642-BAD5-905660B331A8}" type="pres">
      <dgm:prSet presAssocID="{6F46929B-C80A-1A47-B512-B28391A0CDF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2CFC80-CD09-8B44-B4D7-23466142FA61}" type="pres">
      <dgm:prSet presAssocID="{BC42A583-0C5D-4540-893C-71D1CE978153}" presName="compositeNode" presStyleCnt="0">
        <dgm:presLayoutVars>
          <dgm:bulletEnabled val="1"/>
        </dgm:presLayoutVars>
      </dgm:prSet>
      <dgm:spPr/>
    </dgm:pt>
    <dgm:pt modelId="{BDF7EF49-0BC9-D541-95CF-CAE064F3D68F}" type="pres">
      <dgm:prSet presAssocID="{BC42A583-0C5D-4540-893C-71D1CE978153}" presName="image" presStyleLbl="fgImgPlace1" presStyleIdx="0" presStyleCnt="3" custScaleX="253487" custScaleY="21236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DBC506-521C-E04B-80E7-506659231127}" type="pres">
      <dgm:prSet presAssocID="{BC42A583-0C5D-4540-893C-71D1CE97815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B8D11-D952-C444-BCE1-B9EB140B0A2E}" type="pres">
      <dgm:prSet presAssocID="{BC42A583-0C5D-4540-893C-71D1CE978153}" presName="parentNode" presStyleLbl="revTx" presStyleIdx="0" presStyleCnt="3" custScaleY="60151" custLinFactNeighborX="-16475" custLinFactNeighborY="2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257DD-A8D4-AA49-AB44-A762B104BB9C}" type="pres">
      <dgm:prSet presAssocID="{D6A7B0CC-436F-E54D-92FE-ACAF9F366882}" presName="sibTrans" presStyleCnt="0"/>
      <dgm:spPr/>
    </dgm:pt>
    <dgm:pt modelId="{56AFECA9-1AEA-434F-81E2-40E12F7DE816}" type="pres">
      <dgm:prSet presAssocID="{A8F526E0-63F3-8A49-B49E-243D677AEC87}" presName="compositeNode" presStyleCnt="0">
        <dgm:presLayoutVars>
          <dgm:bulletEnabled val="1"/>
        </dgm:presLayoutVars>
      </dgm:prSet>
      <dgm:spPr/>
    </dgm:pt>
    <dgm:pt modelId="{5C1C6B49-F574-8C46-9526-85760723A57F}" type="pres">
      <dgm:prSet presAssocID="{A8F526E0-63F3-8A49-B49E-243D677AEC87}" presName="image" presStyleLbl="fgImgPlace1" presStyleIdx="1" presStyleCnt="3" custScaleX="253487" custScaleY="21236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1151C7-C2AD-A340-AF7C-456A530916C2}" type="pres">
      <dgm:prSet presAssocID="{A8F526E0-63F3-8A49-B49E-243D677AEC8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DA32F-C3A6-4540-8686-AD780E43BC13}" type="pres">
      <dgm:prSet presAssocID="{A8F526E0-63F3-8A49-B49E-243D677AEC87}" presName="parentNode" presStyleLbl="revTx" presStyleIdx="1" presStyleCnt="3" custScaleY="74017" custLinFactNeighborX="2354" custLinFactNeighborY="60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9FEE0-A51E-654E-9713-309D6A19AADE}" type="pres">
      <dgm:prSet presAssocID="{2DDE74B9-C01E-A44B-9ED8-EA5E7601149F}" presName="sibTrans" presStyleCnt="0"/>
      <dgm:spPr/>
    </dgm:pt>
    <dgm:pt modelId="{B70C5C71-A189-254A-8B09-FB7E4848AF2F}" type="pres">
      <dgm:prSet presAssocID="{BC5DB840-7E69-4849-B5DC-D8596CD1099C}" presName="compositeNode" presStyleCnt="0">
        <dgm:presLayoutVars>
          <dgm:bulletEnabled val="1"/>
        </dgm:presLayoutVars>
      </dgm:prSet>
      <dgm:spPr/>
    </dgm:pt>
    <dgm:pt modelId="{71CA6B8D-386A-3F4A-9036-1DB580B1DCED}" type="pres">
      <dgm:prSet presAssocID="{BC5DB840-7E69-4849-B5DC-D8596CD1099C}" presName="image" presStyleLbl="fgImgPlace1" presStyleIdx="2" presStyleCnt="3" custScaleX="253487" custScaleY="21236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205132D-A61F-1A4B-83EE-35BAFEFE724F}" type="pres">
      <dgm:prSet presAssocID="{BC5DB840-7E69-4849-B5DC-D8596CD1099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0CB38-3010-574D-8BF7-1EE76A09B8EA}" type="pres">
      <dgm:prSet presAssocID="{BC5DB840-7E69-4849-B5DC-D8596CD1099C}" presName="parentNode" presStyleLbl="revTx" presStyleIdx="2" presStyleCnt="3" custScaleY="698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AEC10-DC4F-0D46-9517-F1C3D9864B45}" srcId="{BC5DB840-7E69-4849-B5DC-D8596CD1099C}" destId="{958FD996-F2EC-CF47-931B-10E5A6B391C8}" srcOrd="3" destOrd="0" parTransId="{A3AE8BDA-A134-F849-AAE8-FBBD5E01B841}" sibTransId="{926919F5-6EC5-3B4D-A9ED-868BF97DB209}"/>
    <dgm:cxn modelId="{C26B82ED-BFA5-B048-BA53-BCA4648988F8}" type="presOf" srcId="{AEB3EDD1-0EB2-8D46-8EB7-FF773FC14347}" destId="{4205132D-A61F-1A4B-83EE-35BAFEFE724F}" srcOrd="0" destOrd="0" presId="urn:microsoft.com/office/officeart/2005/8/layout/hList2"/>
    <dgm:cxn modelId="{B48A0481-85E3-744E-AA66-51E45518FAAA}" srcId="{BC5DB840-7E69-4849-B5DC-D8596CD1099C}" destId="{AEB3EDD1-0EB2-8D46-8EB7-FF773FC14347}" srcOrd="0" destOrd="0" parTransId="{ACAAE069-72DF-4B44-8F1E-A503943FDF63}" sibTransId="{7E860E30-AB8A-344F-BF25-A95C001BF852}"/>
    <dgm:cxn modelId="{5C169B0B-9C48-154F-B847-8F5028F7F91A}" srcId="{A8F526E0-63F3-8A49-B49E-243D677AEC87}" destId="{4E847A8E-E398-A74C-94AC-DEF724416DFF}" srcOrd="1" destOrd="0" parTransId="{C5DBFB28-00E0-8744-B40A-07CF96E798D6}" sibTransId="{01A93DA8-FE0D-D647-BC4C-BF8B0F6DCF36}"/>
    <dgm:cxn modelId="{A65B5D18-71A1-B34C-9D62-B3A7ADC67E0C}" srcId="{A8F526E0-63F3-8A49-B49E-243D677AEC87}" destId="{DB4C341F-6967-5D48-9257-4E2569A4B7DA}" srcOrd="4" destOrd="0" parTransId="{4EAAB3BF-A727-CF46-BABD-4ABFC95700AC}" sibTransId="{19FF585D-CD8F-114E-937E-19EDFD574482}"/>
    <dgm:cxn modelId="{903F2F1B-F363-084A-BBDC-7C82F8636D65}" type="presOf" srcId="{DDA90ACC-5CF0-7648-9F57-A941AB90B146}" destId="{4C1151C7-C2AD-A340-AF7C-456A530916C2}" srcOrd="0" destOrd="2" presId="urn:microsoft.com/office/officeart/2005/8/layout/hList2"/>
    <dgm:cxn modelId="{0F2F3D8C-69FE-2541-BDAA-93A71B62104E}" type="presOf" srcId="{7EE4C22B-4F9D-FA4F-9E77-50D7387FB435}" destId="{4C1151C7-C2AD-A340-AF7C-456A530916C2}" srcOrd="0" destOrd="0" presId="urn:microsoft.com/office/officeart/2005/8/layout/hList2"/>
    <dgm:cxn modelId="{DA8F2955-E608-8C42-928B-5655933085AE}" type="presOf" srcId="{BC42A583-0C5D-4540-893C-71D1CE978153}" destId="{5E2B8D11-D952-C444-BCE1-B9EB140B0A2E}" srcOrd="0" destOrd="0" presId="urn:microsoft.com/office/officeart/2005/8/layout/hList2"/>
    <dgm:cxn modelId="{E2B82A60-C52D-1446-879F-061A49A1E437}" srcId="{A8F526E0-63F3-8A49-B49E-243D677AEC87}" destId="{DDA90ACC-5CF0-7648-9F57-A941AB90B146}" srcOrd="2" destOrd="0" parTransId="{4CE4D21C-23AB-B249-814A-05EE86EEE7F6}" sibTransId="{C6142F9A-7D86-D64D-A4DE-531EC673ACF7}"/>
    <dgm:cxn modelId="{D20B9B16-AA19-AE41-AFE0-3B8C567F50DD}" type="presOf" srcId="{E5D6C9F2-0B34-A845-978D-E083924C54B6}" destId="{7DDBC506-521C-E04B-80E7-506659231127}" srcOrd="0" destOrd="3" presId="urn:microsoft.com/office/officeart/2005/8/layout/hList2"/>
    <dgm:cxn modelId="{17C68A23-1FC9-1042-B9B1-A121097BDE77}" type="presOf" srcId="{868CB84E-9F18-8641-B543-7ABC4148976A}" destId="{7DDBC506-521C-E04B-80E7-506659231127}" srcOrd="0" destOrd="1" presId="urn:microsoft.com/office/officeart/2005/8/layout/hList2"/>
    <dgm:cxn modelId="{2362A02B-5ACE-EC40-A9E9-AF40D8E3BFC2}" srcId="{BC5DB840-7E69-4849-B5DC-D8596CD1099C}" destId="{4666395B-48DD-634E-A8C7-6D828789D569}" srcOrd="4" destOrd="0" parTransId="{3045506C-E78A-2240-A3B5-6A9CF6403449}" sibTransId="{6DC4207F-DC39-174C-B141-03CFDD3E39F7}"/>
    <dgm:cxn modelId="{2983C08A-B620-B542-9DF9-D711D6C60B2E}" srcId="{BC42A583-0C5D-4540-893C-71D1CE978153}" destId="{868CB84E-9F18-8641-B543-7ABC4148976A}" srcOrd="1" destOrd="0" parTransId="{71CB13DD-6381-914F-A1ED-BE9A13570514}" sibTransId="{4492433F-DFD0-8B4C-8AEE-E96B37BE28DF}"/>
    <dgm:cxn modelId="{67688D18-A081-404C-BAAB-8D47D46FDE78}" type="presOf" srcId="{BC5DB840-7E69-4849-B5DC-D8596CD1099C}" destId="{C580CB38-3010-574D-8BF7-1EE76A09B8EA}" srcOrd="0" destOrd="0" presId="urn:microsoft.com/office/officeart/2005/8/layout/hList2"/>
    <dgm:cxn modelId="{B332CA30-44B4-6343-BB4D-5352A17A7B6A}" srcId="{BC5DB840-7E69-4849-B5DC-D8596CD1099C}" destId="{8AB6C5DE-9B47-364A-873A-F71D87BEFEAB}" srcOrd="2" destOrd="0" parTransId="{5A56D6BA-8311-A046-8B42-D21609274D2F}" sibTransId="{CAF7CC3F-9343-0A42-9A2D-61BDA12071FE}"/>
    <dgm:cxn modelId="{491E2810-EB22-404C-8CE1-21B1BE3B155C}" srcId="{6F46929B-C80A-1A47-B512-B28391A0CDF2}" destId="{A8F526E0-63F3-8A49-B49E-243D677AEC87}" srcOrd="1" destOrd="0" parTransId="{F8D2100A-9D6A-B240-80D1-C0BB33BAAAB4}" sibTransId="{2DDE74B9-C01E-A44B-9ED8-EA5E7601149F}"/>
    <dgm:cxn modelId="{94C7F4EA-C095-EB44-84B3-873951191AA8}" type="presOf" srcId="{6F46929B-C80A-1A47-B512-B28391A0CDF2}" destId="{6F412185-5429-B642-BAD5-905660B331A8}" srcOrd="0" destOrd="0" presId="urn:microsoft.com/office/officeart/2005/8/layout/hList2"/>
    <dgm:cxn modelId="{714B2BD1-3A6C-0340-8DDB-FA537A38ADA6}" type="presOf" srcId="{A8F526E0-63F3-8A49-B49E-243D677AEC87}" destId="{EEDDA32F-C3A6-4540-8686-AD780E43BC13}" srcOrd="0" destOrd="0" presId="urn:microsoft.com/office/officeart/2005/8/layout/hList2"/>
    <dgm:cxn modelId="{93900208-5D47-864C-BDDB-6CCD8B1DC613}" srcId="{6F46929B-C80A-1A47-B512-B28391A0CDF2}" destId="{BC42A583-0C5D-4540-893C-71D1CE978153}" srcOrd="0" destOrd="0" parTransId="{DCE28457-7AB9-9540-B43A-28EAFE3108CF}" sibTransId="{D6A7B0CC-436F-E54D-92FE-ACAF9F366882}"/>
    <dgm:cxn modelId="{70CB530C-3B96-5D4A-B3AC-00F4D475DF62}" type="presOf" srcId="{D03DA50E-2D1D-FD47-A219-BAB7DB5E7BC0}" destId="{7DDBC506-521C-E04B-80E7-506659231127}" srcOrd="0" destOrd="4" presId="urn:microsoft.com/office/officeart/2005/8/layout/hList2"/>
    <dgm:cxn modelId="{486AF660-D678-0444-965F-83B6B3D5160B}" srcId="{BC42A583-0C5D-4540-893C-71D1CE978153}" destId="{E5D6C9F2-0B34-A845-978D-E083924C54B6}" srcOrd="3" destOrd="0" parTransId="{F89D8988-6DF1-BC4A-A47D-3DB8035A03DD}" sibTransId="{6DA78C0C-C6BC-D743-9F04-AD1184C20585}"/>
    <dgm:cxn modelId="{EFCD408C-143F-944D-9F5E-0AA80871B46A}" type="presOf" srcId="{8AB6C5DE-9B47-364A-873A-F71D87BEFEAB}" destId="{4205132D-A61F-1A4B-83EE-35BAFEFE724F}" srcOrd="0" destOrd="2" presId="urn:microsoft.com/office/officeart/2005/8/layout/hList2"/>
    <dgm:cxn modelId="{DB7A394F-E35C-7D4D-8A0A-B1B9F3129B92}" srcId="{BC5DB840-7E69-4849-B5DC-D8596CD1099C}" destId="{9C47465E-A94B-B941-9139-2F2AFBDF9AB0}" srcOrd="1" destOrd="0" parTransId="{2709E6CF-35B2-0640-95CB-7B5C2A281233}" sibTransId="{349B5B7C-5661-1A43-B563-C2CF9E76C100}"/>
    <dgm:cxn modelId="{E00CB6D5-B05D-454D-9FD3-62F65EE546A3}" srcId="{A8F526E0-63F3-8A49-B49E-243D677AEC87}" destId="{7ACC0205-E6F9-2149-BA55-41592D2CBA85}" srcOrd="3" destOrd="0" parTransId="{A877B03B-24D7-0A4B-93D5-E2EBEFC81D8A}" sibTransId="{7D6BEE1D-5FB0-2B4E-8D26-A9956CB4ADAB}"/>
    <dgm:cxn modelId="{C75E2AC4-4CB6-9A41-8D2C-F06A8C3212D3}" srcId="{BC42A583-0C5D-4540-893C-71D1CE978153}" destId="{65310E43-E468-FA45-BA45-B8A188C40A7C}" srcOrd="0" destOrd="0" parTransId="{98094DBA-33FB-3445-8762-2FEB95732600}" sibTransId="{1BF1C1AC-750F-3444-BEC8-DD37EA0205D2}"/>
    <dgm:cxn modelId="{44437450-30D1-2F48-8C21-AF40CA974A4B}" srcId="{6F46929B-C80A-1A47-B512-B28391A0CDF2}" destId="{BC5DB840-7E69-4849-B5DC-D8596CD1099C}" srcOrd="2" destOrd="0" parTransId="{6AE7FC0C-3BC6-E344-9E27-4EE5D5BD4611}" sibTransId="{DF5FA942-91C1-F141-BAB8-DF3412E5E0FA}"/>
    <dgm:cxn modelId="{14302EFD-9692-9E49-80E4-D978C356C849}" type="presOf" srcId="{65310E43-E468-FA45-BA45-B8A188C40A7C}" destId="{7DDBC506-521C-E04B-80E7-506659231127}" srcOrd="0" destOrd="0" presId="urn:microsoft.com/office/officeart/2005/8/layout/hList2"/>
    <dgm:cxn modelId="{50B34E75-6964-FF48-B201-735454F3FEDB}" type="presOf" srcId="{958FD996-F2EC-CF47-931B-10E5A6B391C8}" destId="{4205132D-A61F-1A4B-83EE-35BAFEFE724F}" srcOrd="0" destOrd="3" presId="urn:microsoft.com/office/officeart/2005/8/layout/hList2"/>
    <dgm:cxn modelId="{2200E253-1ED3-674C-8034-60F2A8F8111F}" type="presOf" srcId="{4E847A8E-E398-A74C-94AC-DEF724416DFF}" destId="{4C1151C7-C2AD-A340-AF7C-456A530916C2}" srcOrd="0" destOrd="1" presId="urn:microsoft.com/office/officeart/2005/8/layout/hList2"/>
    <dgm:cxn modelId="{5971F544-F493-FE45-8E3D-3B150C7D552E}" srcId="{A8F526E0-63F3-8A49-B49E-243D677AEC87}" destId="{7EE4C22B-4F9D-FA4F-9E77-50D7387FB435}" srcOrd="0" destOrd="0" parTransId="{801BC944-CF3B-934E-B4DF-BD0243C47BF0}" sibTransId="{B4D0FBF9-4EE3-B840-BE95-04A8868BF3A3}"/>
    <dgm:cxn modelId="{396D6E03-AF21-C54F-A938-3712EB2C95BF}" srcId="{BC42A583-0C5D-4540-893C-71D1CE978153}" destId="{59D28A05-1208-AF45-B01B-18AE8C8BECB0}" srcOrd="2" destOrd="0" parTransId="{70CB36B5-D6EA-8C43-A76A-46B4BC586588}" sibTransId="{21E6C5FA-B3D3-BF4C-8A4D-DAE2767CA309}"/>
    <dgm:cxn modelId="{858930EE-770B-E347-AEEB-862BE1F4FB05}" srcId="{BC42A583-0C5D-4540-893C-71D1CE978153}" destId="{D03DA50E-2D1D-FD47-A219-BAB7DB5E7BC0}" srcOrd="4" destOrd="0" parTransId="{5F8C8B9B-E8B5-5541-9514-A980BC4A411C}" sibTransId="{04BAAA48-6C18-8F42-A755-F224E24E26F1}"/>
    <dgm:cxn modelId="{18C096EC-519B-2042-A950-8135168CA733}" type="presOf" srcId="{7ACC0205-E6F9-2149-BA55-41592D2CBA85}" destId="{4C1151C7-C2AD-A340-AF7C-456A530916C2}" srcOrd="0" destOrd="3" presId="urn:microsoft.com/office/officeart/2005/8/layout/hList2"/>
    <dgm:cxn modelId="{3EFB4586-4708-614D-BB0A-BA547B5775AD}" type="presOf" srcId="{DB4C341F-6967-5D48-9257-4E2569A4B7DA}" destId="{4C1151C7-C2AD-A340-AF7C-456A530916C2}" srcOrd="0" destOrd="4" presId="urn:microsoft.com/office/officeart/2005/8/layout/hList2"/>
    <dgm:cxn modelId="{F670F5CC-D115-614A-88A4-28349366E208}" type="presOf" srcId="{9C47465E-A94B-B941-9139-2F2AFBDF9AB0}" destId="{4205132D-A61F-1A4B-83EE-35BAFEFE724F}" srcOrd="0" destOrd="1" presId="urn:microsoft.com/office/officeart/2005/8/layout/hList2"/>
    <dgm:cxn modelId="{7A93ABFA-21D9-8E4F-8089-74E27170A858}" type="presOf" srcId="{59D28A05-1208-AF45-B01B-18AE8C8BECB0}" destId="{7DDBC506-521C-E04B-80E7-506659231127}" srcOrd="0" destOrd="2" presId="urn:microsoft.com/office/officeart/2005/8/layout/hList2"/>
    <dgm:cxn modelId="{5D5CDE30-A2F0-F443-8DE2-8D20E5B8DB0F}" type="presOf" srcId="{4666395B-48DD-634E-A8C7-6D828789D569}" destId="{4205132D-A61F-1A4B-83EE-35BAFEFE724F}" srcOrd="0" destOrd="4" presId="urn:microsoft.com/office/officeart/2005/8/layout/hList2"/>
    <dgm:cxn modelId="{176B84FE-811B-A442-8571-FD27ADDB620E}" type="presParOf" srcId="{6F412185-5429-B642-BAD5-905660B331A8}" destId="{C52CFC80-CD09-8B44-B4D7-23466142FA61}" srcOrd="0" destOrd="0" presId="urn:microsoft.com/office/officeart/2005/8/layout/hList2"/>
    <dgm:cxn modelId="{F5000052-22AC-354A-BE05-A234C5E75D76}" type="presParOf" srcId="{C52CFC80-CD09-8B44-B4D7-23466142FA61}" destId="{BDF7EF49-0BC9-D541-95CF-CAE064F3D68F}" srcOrd="0" destOrd="0" presId="urn:microsoft.com/office/officeart/2005/8/layout/hList2"/>
    <dgm:cxn modelId="{DA4E32D7-858B-E94E-B437-6AAE77C36865}" type="presParOf" srcId="{C52CFC80-CD09-8B44-B4D7-23466142FA61}" destId="{7DDBC506-521C-E04B-80E7-506659231127}" srcOrd="1" destOrd="0" presId="urn:microsoft.com/office/officeart/2005/8/layout/hList2"/>
    <dgm:cxn modelId="{B12D6045-D19C-C14E-A493-BB5A4357AE2E}" type="presParOf" srcId="{C52CFC80-CD09-8B44-B4D7-23466142FA61}" destId="{5E2B8D11-D952-C444-BCE1-B9EB140B0A2E}" srcOrd="2" destOrd="0" presId="urn:microsoft.com/office/officeart/2005/8/layout/hList2"/>
    <dgm:cxn modelId="{DF16E0D3-2E97-6047-B8FB-50C71B2EB7AA}" type="presParOf" srcId="{6F412185-5429-B642-BAD5-905660B331A8}" destId="{EC6257DD-A8D4-AA49-AB44-A762B104BB9C}" srcOrd="1" destOrd="0" presId="urn:microsoft.com/office/officeart/2005/8/layout/hList2"/>
    <dgm:cxn modelId="{BFD4D745-7073-664A-8111-8B5D5581826C}" type="presParOf" srcId="{6F412185-5429-B642-BAD5-905660B331A8}" destId="{56AFECA9-1AEA-434F-81E2-40E12F7DE816}" srcOrd="2" destOrd="0" presId="urn:microsoft.com/office/officeart/2005/8/layout/hList2"/>
    <dgm:cxn modelId="{A03885CE-6787-B240-9D11-E76E065246E1}" type="presParOf" srcId="{56AFECA9-1AEA-434F-81E2-40E12F7DE816}" destId="{5C1C6B49-F574-8C46-9526-85760723A57F}" srcOrd="0" destOrd="0" presId="urn:microsoft.com/office/officeart/2005/8/layout/hList2"/>
    <dgm:cxn modelId="{B779E3D2-4B9C-8C43-8E4C-661D26626720}" type="presParOf" srcId="{56AFECA9-1AEA-434F-81E2-40E12F7DE816}" destId="{4C1151C7-C2AD-A340-AF7C-456A530916C2}" srcOrd="1" destOrd="0" presId="urn:microsoft.com/office/officeart/2005/8/layout/hList2"/>
    <dgm:cxn modelId="{2ED0F115-FD25-D04A-9A44-8FAD93AD30DF}" type="presParOf" srcId="{56AFECA9-1AEA-434F-81E2-40E12F7DE816}" destId="{EEDDA32F-C3A6-4540-8686-AD780E43BC13}" srcOrd="2" destOrd="0" presId="urn:microsoft.com/office/officeart/2005/8/layout/hList2"/>
    <dgm:cxn modelId="{CC28B192-C4B5-4A4A-B069-F90AFDEE6B60}" type="presParOf" srcId="{6F412185-5429-B642-BAD5-905660B331A8}" destId="{AF59FEE0-A51E-654E-9713-309D6A19AADE}" srcOrd="3" destOrd="0" presId="urn:microsoft.com/office/officeart/2005/8/layout/hList2"/>
    <dgm:cxn modelId="{2D1704C5-65FD-E444-8074-4AC2EFB73F0C}" type="presParOf" srcId="{6F412185-5429-B642-BAD5-905660B331A8}" destId="{B70C5C71-A189-254A-8B09-FB7E4848AF2F}" srcOrd="4" destOrd="0" presId="urn:microsoft.com/office/officeart/2005/8/layout/hList2"/>
    <dgm:cxn modelId="{7CDB666F-B412-7048-92D2-BD7EF3251E57}" type="presParOf" srcId="{B70C5C71-A189-254A-8B09-FB7E4848AF2F}" destId="{71CA6B8D-386A-3F4A-9036-1DB580B1DCED}" srcOrd="0" destOrd="0" presId="urn:microsoft.com/office/officeart/2005/8/layout/hList2"/>
    <dgm:cxn modelId="{1128619F-D359-7642-A4E5-DF982389E6CA}" type="presParOf" srcId="{B70C5C71-A189-254A-8B09-FB7E4848AF2F}" destId="{4205132D-A61F-1A4B-83EE-35BAFEFE724F}" srcOrd="1" destOrd="0" presId="urn:microsoft.com/office/officeart/2005/8/layout/hList2"/>
    <dgm:cxn modelId="{99AD9E11-2E45-A243-B36F-61B4F4B71D3A}" type="presParOf" srcId="{B70C5C71-A189-254A-8B09-FB7E4848AF2F}" destId="{C580CB38-3010-574D-8BF7-1EE76A09B8E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B8D11-D952-C444-BCE1-B9EB140B0A2E}">
      <dsp:nvSpPr>
        <dsp:cNvPr id="0" name=""/>
        <dsp:cNvSpPr/>
      </dsp:nvSpPr>
      <dsp:spPr>
        <a:xfrm rot="16200000">
          <a:off x="-748270" y="2796168"/>
          <a:ext cx="2288086" cy="34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7037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1-dimension in </a:t>
          </a:r>
          <a:r>
            <a:rPr lang="en-US" sz="1300" kern="1200" dirty="0" err="1" smtClean="0"/>
            <a:t>bp</a:t>
          </a:r>
          <a:r>
            <a:rPr lang="en-US" sz="1300" kern="1200" dirty="0" smtClean="0"/>
            <a:t>-space</a:t>
          </a:r>
          <a:endParaRPr lang="en-US" sz="1300" kern="1200" dirty="0"/>
        </a:p>
      </dsp:txBody>
      <dsp:txXfrm>
        <a:off x="-748270" y="2796168"/>
        <a:ext cx="2288086" cy="348136"/>
      </dsp:txXfrm>
    </dsp:sp>
    <dsp:sp modelId="{7DDBC506-521C-E04B-80E7-506659231127}">
      <dsp:nvSpPr>
        <dsp:cNvPr id="0" name=""/>
        <dsp:cNvSpPr/>
      </dsp:nvSpPr>
      <dsp:spPr>
        <a:xfrm>
          <a:off x="627195" y="961812"/>
          <a:ext cx="1734086" cy="3803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07037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Association on mean CAGE tag signal in promoter region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With Paolo </a:t>
          </a:r>
          <a:r>
            <a:rPr lang="en-US" sz="1500" kern="1200" dirty="0" err="1" smtClean="0"/>
            <a:t>Casale</a:t>
          </a:r>
          <a:r>
            <a:rPr lang="en-US" sz="1500" kern="1200" dirty="0" smtClean="0"/>
            <a:t> and Oliver </a:t>
          </a:r>
          <a:r>
            <a:rPr lang="en-US" sz="1500" kern="1200" dirty="0" err="1" smtClean="0"/>
            <a:t>Stegle</a:t>
          </a:r>
          <a:endParaRPr lang="en-US" sz="1500" kern="1200" dirty="0"/>
        </a:p>
      </dsp:txBody>
      <dsp:txXfrm>
        <a:off x="627195" y="961812"/>
        <a:ext cx="1734086" cy="3803904"/>
      </dsp:txXfrm>
    </dsp:sp>
    <dsp:sp modelId="{BDF7EF49-0BC9-D541-95CF-CAE064F3D68F}">
      <dsp:nvSpPr>
        <dsp:cNvPr id="0" name=""/>
        <dsp:cNvSpPr/>
      </dsp:nvSpPr>
      <dsp:spPr>
        <a:xfrm>
          <a:off x="-255283" y="111083"/>
          <a:ext cx="1764959" cy="147865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DA32F-C3A6-4540-8686-AD780E43BC13}">
      <dsp:nvSpPr>
        <dsp:cNvPr id="0" name=""/>
        <dsp:cNvSpPr/>
      </dsp:nvSpPr>
      <dsp:spPr>
        <a:xfrm rot="16200000">
          <a:off x="2115355" y="2918045"/>
          <a:ext cx="2815535" cy="34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7037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Any dimension in </a:t>
          </a:r>
          <a:r>
            <a:rPr lang="en-US" sz="1300" kern="1200" dirty="0" err="1" smtClean="0"/>
            <a:t>bp</a:t>
          </a:r>
          <a:r>
            <a:rPr lang="en-US" sz="1300" kern="1200" dirty="0" smtClean="0"/>
            <a:t> space</a:t>
          </a:r>
          <a:endParaRPr lang="en-US" sz="1300" kern="1200" dirty="0"/>
        </a:p>
      </dsp:txBody>
      <dsp:txXfrm>
        <a:off x="2115355" y="2918045"/>
        <a:ext cx="2815535" cy="348136"/>
      </dsp:txXfrm>
    </dsp:sp>
    <dsp:sp modelId="{4C1151C7-C2AD-A340-AF7C-456A530916C2}">
      <dsp:nvSpPr>
        <dsp:cNvPr id="0" name=""/>
        <dsp:cNvSpPr/>
      </dsp:nvSpPr>
      <dsp:spPr>
        <a:xfrm>
          <a:off x="3688996" y="961812"/>
          <a:ext cx="1734086" cy="3803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07037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Association on full wavelet-decomposition of CAGE-tag signal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Shim and Stephens (2013)</a:t>
          </a:r>
          <a:endParaRPr lang="en-US" sz="1500" kern="1200" dirty="0"/>
        </a:p>
      </dsp:txBody>
      <dsp:txXfrm>
        <a:off x="3688996" y="961812"/>
        <a:ext cx="1734086" cy="3803904"/>
      </dsp:txXfrm>
    </dsp:sp>
    <dsp:sp modelId="{5C1C6B49-F574-8C46-9526-85760723A57F}">
      <dsp:nvSpPr>
        <dsp:cNvPr id="0" name=""/>
        <dsp:cNvSpPr/>
      </dsp:nvSpPr>
      <dsp:spPr>
        <a:xfrm>
          <a:off x="2806516" y="111083"/>
          <a:ext cx="1764959" cy="147865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80CB38-3010-574D-8BF7-1EE76A09B8EA}">
      <dsp:nvSpPr>
        <dsp:cNvPr id="0" name=""/>
        <dsp:cNvSpPr/>
      </dsp:nvSpPr>
      <dsp:spPr>
        <a:xfrm rot="16200000">
          <a:off x="5247854" y="2689696"/>
          <a:ext cx="2657749" cy="34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7037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Several dimensions in </a:t>
          </a:r>
          <a:r>
            <a:rPr lang="en-US" sz="1300" kern="1200" dirty="0" err="1" smtClean="0"/>
            <a:t>bp</a:t>
          </a:r>
          <a:r>
            <a:rPr lang="en-US" sz="1300" kern="1200" dirty="0" smtClean="0"/>
            <a:t> space</a:t>
          </a:r>
          <a:endParaRPr lang="en-US" sz="1300" kern="1200" dirty="0"/>
        </a:p>
      </dsp:txBody>
      <dsp:txXfrm>
        <a:off x="5247854" y="2689696"/>
        <a:ext cx="2657749" cy="348136"/>
      </dsp:txXfrm>
    </dsp:sp>
    <dsp:sp modelId="{4205132D-A61F-1A4B-83EE-35BAFEFE724F}">
      <dsp:nvSpPr>
        <dsp:cNvPr id="0" name=""/>
        <dsp:cNvSpPr/>
      </dsp:nvSpPr>
      <dsp:spPr>
        <a:xfrm>
          <a:off x="6750797" y="961812"/>
          <a:ext cx="1734086" cy="3803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07037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Association on projections onto first several principle components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With Paolo </a:t>
          </a:r>
          <a:r>
            <a:rPr lang="en-US" sz="1500" kern="1200" dirty="0" err="1" smtClean="0"/>
            <a:t>Casale</a:t>
          </a:r>
          <a:r>
            <a:rPr lang="en-US" sz="1500" kern="1200" dirty="0" smtClean="0"/>
            <a:t> and Oliver </a:t>
          </a:r>
          <a:r>
            <a:rPr lang="en-US" sz="1500" kern="1200" dirty="0" err="1" smtClean="0"/>
            <a:t>Stegle</a:t>
          </a:r>
          <a:endParaRPr lang="en-US" sz="1500" b="1" kern="1200" dirty="0"/>
        </a:p>
      </dsp:txBody>
      <dsp:txXfrm>
        <a:off x="6750797" y="961812"/>
        <a:ext cx="1734086" cy="3803904"/>
      </dsp:txXfrm>
    </dsp:sp>
    <dsp:sp modelId="{71CA6B8D-386A-3F4A-9036-1DB580B1DCED}">
      <dsp:nvSpPr>
        <dsp:cNvPr id="0" name=""/>
        <dsp:cNvSpPr/>
      </dsp:nvSpPr>
      <dsp:spPr>
        <a:xfrm>
          <a:off x="5868317" y="111083"/>
          <a:ext cx="1764959" cy="147865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90FA-E235-AC4B-B70A-237364C8154D}" type="datetimeFigureOut">
              <a:rPr lang="en-US" smtClean="0"/>
              <a:t>29/11/2013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6B9D2-569A-4E4B-A64D-C9C3D4B1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model in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model in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model in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model in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model in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B9D2-569A-4E4B-A64D-C9C3D4B16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29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29 November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The effects of natural genetic variation on patterns of transcription initiation during </a:t>
            </a:r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Analysis of High-dimensional Traits: methods meet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Nov 2013 </a:t>
            </a:r>
          </a:p>
          <a:p>
            <a:r>
              <a:rPr lang="en-US" dirty="0" smtClean="0"/>
              <a:t>Jacob Degner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9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7" y="4440896"/>
            <a:ext cx="5506066" cy="229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Association with mean</a:t>
            </a:r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60414" y="1874274"/>
            <a:ext cx="3082866" cy="1787150"/>
            <a:chOff x="383005" y="2039314"/>
            <a:chExt cx="8435340" cy="489000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4921370" y="2830758"/>
            <a:ext cx="6768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957165" y="1466576"/>
            <a:ext cx="236356" cy="2728363"/>
          </a:xfrm>
          <a:prstGeom prst="rect">
            <a:avLst/>
          </a:prstGeom>
        </p:spPr>
      </p:pic>
      <p:sp>
        <p:nvSpPr>
          <p:cNvPr id="51" name="Left Brace 50"/>
          <p:cNvSpPr/>
          <p:nvPr/>
        </p:nvSpPr>
        <p:spPr>
          <a:xfrm>
            <a:off x="6382100" y="1466576"/>
            <a:ext cx="534095" cy="27283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85998" y="2596756"/>
            <a:ext cx="208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developmental stages</a:t>
            </a:r>
            <a:endParaRPr lang="en-US" sz="1400" dirty="0"/>
          </a:p>
        </p:txBody>
      </p:sp>
      <p:sp>
        <p:nvSpPr>
          <p:cNvPr id="53" name="Left Brace 52"/>
          <p:cNvSpPr/>
          <p:nvPr/>
        </p:nvSpPr>
        <p:spPr>
          <a:xfrm rot="10800000">
            <a:off x="7235330" y="1466576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483642" y="1809783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5" name="Left Brace 54"/>
          <p:cNvSpPr/>
          <p:nvPr/>
        </p:nvSpPr>
        <p:spPr>
          <a:xfrm rot="10800000">
            <a:off x="7238609" y="2413750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86921" y="2756957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7" name="Left Brace 56"/>
          <p:cNvSpPr/>
          <p:nvPr/>
        </p:nvSpPr>
        <p:spPr>
          <a:xfrm rot="10800000">
            <a:off x="7261555" y="3350517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509867" y="3693724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82" name="Left Brace 81"/>
          <p:cNvSpPr/>
          <p:nvPr/>
        </p:nvSpPr>
        <p:spPr>
          <a:xfrm rot="5400000">
            <a:off x="2409566" y="3717162"/>
            <a:ext cx="270767" cy="10503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280760" y="3694445"/>
            <a:ext cx="72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Stage </a:t>
            </a:r>
          </a:p>
          <a:p>
            <a:r>
              <a:rPr lang="en-US" sz="1000" dirty="0" smtClean="0"/>
              <a:t>effects</a:t>
            </a:r>
            <a:endParaRPr lang="en-US" sz="1000" dirty="0"/>
          </a:p>
        </p:txBody>
      </p:sp>
      <p:sp>
        <p:nvSpPr>
          <p:cNvPr id="84" name="Left Brace 83"/>
          <p:cNvSpPr/>
          <p:nvPr/>
        </p:nvSpPr>
        <p:spPr>
          <a:xfrm rot="5400000">
            <a:off x="3177670" y="4105604"/>
            <a:ext cx="216160" cy="311080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03891" y="3706274"/>
            <a:ext cx="8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Genotype </a:t>
            </a:r>
          </a:p>
          <a:p>
            <a:r>
              <a:rPr lang="en-US" sz="1000" dirty="0" smtClean="0"/>
              <a:t>effect</a:t>
            </a:r>
            <a:endParaRPr lang="en-US" sz="1000" dirty="0"/>
          </a:p>
        </p:txBody>
      </p:sp>
      <p:sp>
        <p:nvSpPr>
          <p:cNvPr id="86" name="Left Brace 85"/>
          <p:cNvSpPr/>
          <p:nvPr/>
        </p:nvSpPr>
        <p:spPr>
          <a:xfrm rot="5400000">
            <a:off x="4070151" y="3565310"/>
            <a:ext cx="305199" cy="1397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878689" y="3706274"/>
            <a:ext cx="116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Genotype</a:t>
            </a:r>
            <a:r>
              <a:rPr lang="en-US" sz="1000" dirty="0" smtClean="0"/>
              <a:t> X </a:t>
            </a:r>
          </a:p>
          <a:p>
            <a:r>
              <a:rPr lang="en-US" sz="1000" dirty="0" smtClean="0"/>
              <a:t>Stage effects</a:t>
            </a:r>
            <a:endParaRPr lang="en-US" sz="1000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5913958" y="3959980"/>
            <a:ext cx="305199" cy="1781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813075" y="4297877"/>
            <a:ext cx="8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Random effects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0124" y="6430207"/>
            <a:ext cx="31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Casale</a:t>
            </a:r>
            <a:r>
              <a:rPr lang="en-US" dirty="0" smtClean="0"/>
              <a:t> and </a:t>
            </a:r>
            <a:r>
              <a:rPr lang="en-US" dirty="0" err="1" smtClean="0"/>
              <a:t>Stegle</a:t>
            </a:r>
            <a:r>
              <a:rPr lang="en-US" dirty="0" smtClean="0"/>
              <a:t> </a:t>
            </a:r>
            <a:r>
              <a:rPr lang="en-US" i="1" dirty="0" smtClean="0"/>
              <a:t>in prep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502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Approach 1: Association with mean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710" y="1978225"/>
            <a:ext cx="396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Variance decomposition shows most variance is explained by developmental stage</a:t>
            </a:r>
            <a:endParaRPr lang="en-US" sz="1400" dirty="0"/>
          </a:p>
        </p:txBody>
      </p:sp>
      <p:pic>
        <p:nvPicPr>
          <p:cNvPr id="5" name="Picture 4" descr="heritabiltiy_gX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9" y="2930750"/>
            <a:ext cx="4688213" cy="2812928"/>
          </a:xfrm>
          <a:prstGeom prst="rect">
            <a:avLst/>
          </a:prstGeom>
        </p:spPr>
      </p:pic>
      <p:pic>
        <p:nvPicPr>
          <p:cNvPr id="7" name="Picture 6" descr="heritabiltiy_gXdV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81" y="3111009"/>
            <a:ext cx="4387782" cy="26326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53742" y="1978225"/>
            <a:ext cx="3533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Variance explained by genotype is split between </a:t>
            </a:r>
            <a:r>
              <a:rPr lang="en-US" sz="1400" dirty="0" err="1" smtClean="0"/>
              <a:t>cis</a:t>
            </a:r>
            <a:r>
              <a:rPr lang="en-US" sz="1400" dirty="0" smtClean="0"/>
              <a:t>-effects, trans-effects, and interactions with developmental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671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val_by_numsig_68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70" y="2504092"/>
            <a:ext cx="3657600" cy="3657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Approach 1: Association with mean</a:t>
            </a:r>
            <a:endParaRPr lang="en-US" dirty="0"/>
          </a:p>
        </p:txBody>
      </p:sp>
      <p:pic>
        <p:nvPicPr>
          <p:cNvPr id="9" name="Picture 8" descr="qval_by_numsig_jointfi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4" y="2504092"/>
            <a:ext cx="365760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3871" y="1950065"/>
            <a:ext cx="253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joint than stage X genotype QTL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4387" y="1950065"/>
            <a:ext cx="253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 components improve 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54236" y="3901530"/>
            <a:ext cx="242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significant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9289" y="5972762"/>
            <a:ext cx="242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FDR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0850" y="6125162"/>
            <a:ext cx="242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2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7" y="4440896"/>
            <a:ext cx="5506066" cy="229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98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2</a:t>
            </a:r>
            <a:r>
              <a:rPr lang="en-US" dirty="0" smtClean="0"/>
              <a:t>: Association with any projections onto wavelet bases</a:t>
            </a:r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-4052744" y="7582590"/>
            <a:ext cx="3082866" cy="1787150"/>
            <a:chOff x="383005" y="2039314"/>
            <a:chExt cx="8435340" cy="489000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4199498" y="2830758"/>
            <a:ext cx="6768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2409566" y="3717162"/>
            <a:ext cx="270767" cy="10503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280760" y="3694445"/>
            <a:ext cx="72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Stage </a:t>
            </a:r>
          </a:p>
          <a:p>
            <a:r>
              <a:rPr lang="en-US" sz="1000" dirty="0" smtClean="0"/>
              <a:t>effects</a:t>
            </a:r>
            <a:endParaRPr lang="en-US" sz="1000" dirty="0"/>
          </a:p>
        </p:txBody>
      </p:sp>
      <p:sp>
        <p:nvSpPr>
          <p:cNvPr id="84" name="Left Brace 83"/>
          <p:cNvSpPr/>
          <p:nvPr/>
        </p:nvSpPr>
        <p:spPr>
          <a:xfrm rot="5400000">
            <a:off x="3177670" y="4105604"/>
            <a:ext cx="216160" cy="311080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5400000">
            <a:off x="5913958" y="3959980"/>
            <a:ext cx="305199" cy="1781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813075" y="4297877"/>
            <a:ext cx="8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Other  covariates</a:t>
            </a:r>
            <a:endParaRPr lang="en-US" sz="1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r="96679"/>
          <a:stretch/>
        </p:blipFill>
        <p:spPr>
          <a:xfrm>
            <a:off x="1287747" y="4440896"/>
            <a:ext cx="182880" cy="22941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r="96679"/>
          <a:stretch/>
        </p:blipFill>
        <p:spPr>
          <a:xfrm>
            <a:off x="1091499" y="4440896"/>
            <a:ext cx="182880" cy="2294194"/>
          </a:xfrm>
          <a:prstGeom prst="rect">
            <a:avLst/>
          </a:prstGeom>
        </p:spPr>
      </p:pic>
      <p:sp>
        <p:nvSpPr>
          <p:cNvPr id="39" name="Left Brace 38"/>
          <p:cNvSpPr/>
          <p:nvPr/>
        </p:nvSpPr>
        <p:spPr>
          <a:xfrm rot="5400000">
            <a:off x="1257036" y="4123265"/>
            <a:ext cx="218934" cy="443063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16955" y="3561284"/>
            <a:ext cx="87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Projections onto wavelet bases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019797" y="3661424"/>
            <a:ext cx="1053802" cy="3196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03891" y="3706274"/>
            <a:ext cx="8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Genotype </a:t>
            </a:r>
          </a:p>
          <a:p>
            <a:r>
              <a:rPr lang="en-US" sz="1000" dirty="0" smtClean="0"/>
              <a:t>effect</a:t>
            </a:r>
            <a:endParaRPr lang="en-US" sz="1000" dirty="0"/>
          </a:p>
        </p:txBody>
      </p:sp>
      <p:pic>
        <p:nvPicPr>
          <p:cNvPr id="5" name="Picture 4" descr="wavelet_explai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1" t="42516" r="-43084" b="-42516"/>
          <a:stretch/>
        </p:blipFill>
        <p:spPr>
          <a:xfrm>
            <a:off x="4881855" y="1318387"/>
            <a:ext cx="6668466" cy="521111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347714" y="4377699"/>
            <a:ext cx="3871236" cy="242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960414" y="1874274"/>
            <a:ext cx="3082866" cy="1787150"/>
            <a:chOff x="383005" y="2039314"/>
            <a:chExt cx="8435340" cy="489000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60" name="Straight Arrow Connector 59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960124" y="6430207"/>
            <a:ext cx="31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Shim and Stephens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7" y="4440896"/>
            <a:ext cx="5506066" cy="229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98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3: Association with projections onto top PCs</a:t>
            </a:r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60414" y="1874274"/>
            <a:ext cx="3082866" cy="1787150"/>
            <a:chOff x="383005" y="2039314"/>
            <a:chExt cx="8435340" cy="489000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4431676" y="2830758"/>
            <a:ext cx="1036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2409566" y="3717162"/>
            <a:ext cx="270767" cy="10503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280760" y="3694445"/>
            <a:ext cx="72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Stage </a:t>
            </a:r>
          </a:p>
          <a:p>
            <a:r>
              <a:rPr lang="en-US" sz="1000" dirty="0" smtClean="0"/>
              <a:t>effects</a:t>
            </a:r>
            <a:endParaRPr lang="en-US" sz="1000" dirty="0"/>
          </a:p>
        </p:txBody>
      </p:sp>
      <p:sp>
        <p:nvSpPr>
          <p:cNvPr id="84" name="Left Brace 83"/>
          <p:cNvSpPr/>
          <p:nvPr/>
        </p:nvSpPr>
        <p:spPr>
          <a:xfrm rot="5400000">
            <a:off x="3177670" y="4105604"/>
            <a:ext cx="216160" cy="311080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03891" y="3706274"/>
            <a:ext cx="8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Genotype </a:t>
            </a:r>
          </a:p>
          <a:p>
            <a:r>
              <a:rPr lang="en-US" sz="1000" dirty="0" smtClean="0"/>
              <a:t>effect</a:t>
            </a:r>
            <a:endParaRPr lang="en-US" sz="1000" dirty="0"/>
          </a:p>
        </p:txBody>
      </p:sp>
      <p:sp>
        <p:nvSpPr>
          <p:cNvPr id="86" name="Left Brace 85"/>
          <p:cNvSpPr/>
          <p:nvPr/>
        </p:nvSpPr>
        <p:spPr>
          <a:xfrm rot="5400000">
            <a:off x="4070151" y="3565310"/>
            <a:ext cx="305199" cy="1397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878689" y="3706274"/>
            <a:ext cx="116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Genotype</a:t>
            </a:r>
            <a:r>
              <a:rPr lang="en-US" sz="1000" dirty="0" smtClean="0"/>
              <a:t> X </a:t>
            </a:r>
          </a:p>
          <a:p>
            <a:r>
              <a:rPr lang="en-US" sz="1000" dirty="0" smtClean="0"/>
              <a:t>Stage effects</a:t>
            </a:r>
            <a:endParaRPr lang="en-US" sz="1000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5913958" y="3959980"/>
            <a:ext cx="305199" cy="1781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813075" y="4297877"/>
            <a:ext cx="8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Random effects</a:t>
            </a:r>
            <a:endParaRPr lang="en-US" sz="1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r="96679"/>
          <a:stretch/>
        </p:blipFill>
        <p:spPr>
          <a:xfrm>
            <a:off x="1287747" y="4440896"/>
            <a:ext cx="182880" cy="22941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r="96679"/>
          <a:stretch/>
        </p:blipFill>
        <p:spPr>
          <a:xfrm>
            <a:off x="1091499" y="4440896"/>
            <a:ext cx="182880" cy="2294194"/>
          </a:xfrm>
          <a:prstGeom prst="rect">
            <a:avLst/>
          </a:prstGeom>
        </p:spPr>
      </p:pic>
      <p:sp>
        <p:nvSpPr>
          <p:cNvPr id="39" name="Left Brace 38"/>
          <p:cNvSpPr/>
          <p:nvPr/>
        </p:nvSpPr>
        <p:spPr>
          <a:xfrm rot="5400000">
            <a:off x="1257036" y="4123265"/>
            <a:ext cx="218934" cy="443063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16955" y="3561284"/>
            <a:ext cx="87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Projections onto top N principle components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960124" y="6430207"/>
            <a:ext cx="31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Casale</a:t>
            </a:r>
            <a:r>
              <a:rPr lang="en-US" dirty="0" smtClean="0"/>
              <a:t> and </a:t>
            </a:r>
            <a:r>
              <a:rPr lang="en-US" dirty="0" err="1" smtClean="0"/>
              <a:t>Stegle</a:t>
            </a:r>
            <a:r>
              <a:rPr lang="en-US" dirty="0" smtClean="0"/>
              <a:t> </a:t>
            </a:r>
            <a:r>
              <a:rPr lang="en-US" i="1" dirty="0" smtClean="0"/>
              <a:t>in prep</a:t>
            </a:r>
            <a:endParaRPr lang="en-US" i="1" dirty="0"/>
          </a:p>
        </p:txBody>
      </p:sp>
      <p:pic>
        <p:nvPicPr>
          <p:cNvPr id="6" name="Picture 5" descr="chr2L_15498626_15499649PCProfiles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7689"/>
          <a:stretch/>
        </p:blipFill>
        <p:spPr>
          <a:xfrm>
            <a:off x="6665057" y="1212953"/>
            <a:ext cx="1600200" cy="3058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1789" y="1376952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13075" y="2067945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13075" y="2605988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16278" y="3197804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9481" y="3737197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8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associations with both higher-dimension methods </a:t>
            </a:r>
            <a:endParaRPr lang="en-US" dirty="0"/>
          </a:p>
        </p:txBody>
      </p:sp>
      <p:pic>
        <p:nvPicPr>
          <p:cNvPr id="4" name="Picture 3" descr="qval_by_numsig_WaveQTLvsRawCounts68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3" y="2171290"/>
            <a:ext cx="3657600" cy="3657600"/>
          </a:xfrm>
          <a:prstGeom prst="rect">
            <a:avLst/>
          </a:prstGeom>
        </p:spPr>
      </p:pic>
      <p:pic>
        <p:nvPicPr>
          <p:cNvPr id="5" name="Picture 4" descr="qval_by_numsig_WaveQTLvs3PC68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48" y="217129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1343" y="206477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Wavelets vs. Mean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7148" y="206477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Wavelets vs. first 3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616"/>
            <a:ext cx="8229600" cy="4876800"/>
          </a:xfrm>
        </p:spPr>
        <p:txBody>
          <a:bodyPr/>
          <a:lstStyle/>
          <a:p>
            <a:r>
              <a:rPr lang="en-US" dirty="0" smtClean="0"/>
              <a:t>Overall intensity of initiation changes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peakedness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initiation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strandedness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initiation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Subset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initiation sites change intensity, size, or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peakedness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undamentally new types of </a:t>
            </a:r>
            <a:r>
              <a:rPr lang="en-US" dirty="0" err="1" smtClean="0"/>
              <a:t>eQTL</a:t>
            </a:r>
            <a:r>
              <a:rPr lang="en-US" dirty="0" smtClean="0"/>
              <a:t> are detected using higher-dimension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000" b="-30000"/>
          <a:stretch/>
        </p:blipFill>
        <p:spPr>
          <a:xfrm>
            <a:off x="1828800" y="3657600"/>
            <a:ext cx="6858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16667"/>
          <a:stretch/>
        </p:blipFill>
        <p:spPr>
          <a:xfrm>
            <a:off x="1828800" y="457200"/>
            <a:ext cx="5486400" cy="2743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3937001" y="2608191"/>
            <a:ext cx="641684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2895" y="2621559"/>
            <a:ext cx="3402263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1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616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Overall intensity of initiation changes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Change in </a:t>
            </a:r>
            <a:r>
              <a:rPr lang="en-US" dirty="0" err="1" smtClean="0"/>
              <a:t>peakedness</a:t>
            </a:r>
            <a:r>
              <a:rPr lang="en-US" dirty="0" smtClean="0"/>
              <a:t> of initiation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strandedness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initiation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Subset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initiation sites change intensity, size, or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peakedness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undamentally new types of </a:t>
            </a:r>
            <a:r>
              <a:rPr lang="en-US" dirty="0" err="1" smtClean="0"/>
              <a:t>eQTL</a:t>
            </a:r>
            <a:r>
              <a:rPr lang="en-US" dirty="0" smtClean="0"/>
              <a:t> are detected using higher-dimension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750" b="-23750"/>
          <a:stretch/>
        </p:blipFill>
        <p:spPr>
          <a:xfrm>
            <a:off x="1828800" y="3497184"/>
            <a:ext cx="6858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" b="16667"/>
          <a:stretch/>
        </p:blipFill>
        <p:spPr>
          <a:xfrm>
            <a:off x="1828800" y="457200"/>
            <a:ext cx="5486400" cy="2743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937001" y="2608191"/>
            <a:ext cx="641684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2895" y="2621559"/>
            <a:ext cx="3402263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6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initiation pre-genomics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2862201"/>
            <a:ext cx="5588000" cy="233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74631" y="6271659"/>
            <a:ext cx="324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Butler and </a:t>
            </a:r>
            <a:r>
              <a:rPr lang="en-US" dirty="0" err="1" smtClean="0"/>
              <a:t>Kadonaga</a:t>
            </a:r>
            <a:r>
              <a:rPr lang="en-US" dirty="0" smtClean="0"/>
              <a:t>, 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369" y="1870877"/>
            <a:ext cx="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9157" y="1870877"/>
            <a:ext cx="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8822" y="1870154"/>
            <a:ext cx="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4295" y="1870154"/>
            <a:ext cx="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8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616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Overall intensity of initiation changes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peakedness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initiation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Change in </a:t>
            </a:r>
            <a:r>
              <a:rPr lang="en-US" dirty="0" err="1" smtClean="0"/>
              <a:t>strandedness</a:t>
            </a:r>
            <a:r>
              <a:rPr lang="en-US" dirty="0" smtClean="0"/>
              <a:t> of initiation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Subset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initiation sites change intensity, size, or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peakedness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undamentally new types of </a:t>
            </a:r>
            <a:r>
              <a:rPr lang="en-US" dirty="0" err="1" smtClean="0"/>
              <a:t>eQTL</a:t>
            </a:r>
            <a:r>
              <a:rPr lang="en-US" dirty="0" smtClean="0"/>
              <a:t> are detected using higher-dimension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750" b="-23750"/>
          <a:stretch/>
        </p:blipFill>
        <p:spPr>
          <a:xfrm>
            <a:off x="1828800" y="3497184"/>
            <a:ext cx="6858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667"/>
          <a:stretch/>
        </p:blipFill>
        <p:spPr>
          <a:xfrm>
            <a:off x="1828800" y="457200"/>
            <a:ext cx="5486400" cy="2743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937001" y="2608191"/>
            <a:ext cx="641684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2895" y="2621559"/>
            <a:ext cx="3402263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9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616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Overall intensity of initiation changes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peakedness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of initiation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Change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strandedness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of initiation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Subset </a:t>
            </a:r>
            <a:r>
              <a:rPr lang="en-US" dirty="0"/>
              <a:t>of initiation sites change intensity, </a:t>
            </a:r>
            <a:r>
              <a:rPr lang="en-US" dirty="0" smtClean="0"/>
              <a:t>location, </a:t>
            </a:r>
            <a:r>
              <a:rPr lang="en-US" dirty="0"/>
              <a:t>or </a:t>
            </a:r>
            <a:r>
              <a:rPr lang="en-US" dirty="0" err="1"/>
              <a:t>peakedness</a:t>
            </a:r>
            <a:endParaRPr lang="en-US" dirty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undamentally new types of </a:t>
            </a:r>
            <a:r>
              <a:rPr lang="en-US" dirty="0" err="1" smtClean="0"/>
              <a:t>eQTL</a:t>
            </a:r>
            <a:r>
              <a:rPr lang="en-US" dirty="0" smtClean="0"/>
              <a:t> are detected using higher-dimension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0000" b="-30000"/>
          <a:stretch/>
        </p:blipFill>
        <p:spPr>
          <a:xfrm>
            <a:off x="1828800" y="3657600"/>
            <a:ext cx="6858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667"/>
          <a:stretch/>
        </p:blipFill>
        <p:spPr>
          <a:xfrm>
            <a:off x="1828800" y="457200"/>
            <a:ext cx="5486400" cy="2743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11052" y="3200400"/>
            <a:ext cx="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7340" y="3205752"/>
            <a:ext cx="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84252" y="3197736"/>
            <a:ext cx="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937001" y="2608191"/>
            <a:ext cx="641684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12895" y="2621559"/>
            <a:ext cx="3402263" cy="1049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2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variation affects patterns of transcription initiation in a wide variety of ways</a:t>
            </a:r>
          </a:p>
          <a:p>
            <a:endParaRPr lang="en-US" dirty="0"/>
          </a:p>
          <a:p>
            <a:r>
              <a:rPr lang="en-US" dirty="0" smtClean="0"/>
              <a:t>Associations allowing more complex functions of genotype X TSS signal are able to detect types of QTL that are fundamentally different from standard </a:t>
            </a:r>
            <a:r>
              <a:rPr lang="en-US" dirty="0" err="1" smtClean="0"/>
              <a:t>eQTL</a:t>
            </a:r>
            <a:r>
              <a:rPr lang="en-US" dirty="0" smtClean="0"/>
              <a:t> studies</a:t>
            </a:r>
          </a:p>
          <a:p>
            <a:endParaRPr lang="en-US" dirty="0"/>
          </a:p>
          <a:p>
            <a:r>
              <a:rPr lang="en-US" dirty="0" smtClean="0"/>
              <a:t>Further dissection of individual TSS-QTL will illuminate the mechanisms through which sequence and developmental history specify locations and intensity of TSS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Ignacio </a:t>
            </a:r>
            <a:r>
              <a:rPr lang="en-US" b="1" dirty="0" err="1" smtClean="0"/>
              <a:t>Schor</a:t>
            </a:r>
            <a:r>
              <a:rPr lang="en-US" b="1" dirty="0" smtClean="0"/>
              <a:t>, </a:t>
            </a:r>
            <a:r>
              <a:rPr lang="en-US" b="1" dirty="0" smtClean="0"/>
              <a:t>Enrico </a:t>
            </a:r>
            <a:r>
              <a:rPr lang="en-US" b="1" dirty="0" err="1" smtClean="0"/>
              <a:t>Cannavo</a:t>
            </a:r>
            <a:r>
              <a:rPr lang="en-US" b="1" dirty="0" smtClean="0"/>
              <a:t>, </a:t>
            </a:r>
            <a:r>
              <a:rPr lang="en-US" b="1" dirty="0" smtClean="0"/>
              <a:t>and Eileen Furlong</a:t>
            </a:r>
          </a:p>
          <a:p>
            <a:endParaRPr lang="en-US" b="1" dirty="0"/>
          </a:p>
          <a:p>
            <a:r>
              <a:rPr lang="en-US" b="1" dirty="0"/>
              <a:t>Paolo </a:t>
            </a:r>
            <a:r>
              <a:rPr lang="en-US" b="1" dirty="0" err="1"/>
              <a:t>Casale</a:t>
            </a:r>
            <a:r>
              <a:rPr lang="en-US" b="1" dirty="0"/>
              <a:t> and Oliver </a:t>
            </a:r>
            <a:r>
              <a:rPr lang="en-US" b="1" dirty="0" err="1"/>
              <a:t>Stegle</a:t>
            </a:r>
            <a:r>
              <a:rPr lang="en-US" b="1" dirty="0"/>
              <a:t> for developing and sharing pre-publication code and methods</a:t>
            </a:r>
          </a:p>
          <a:p>
            <a:endParaRPr lang="en-US" b="1" dirty="0" smtClean="0"/>
          </a:p>
          <a:p>
            <a:r>
              <a:rPr lang="en-US" b="1" dirty="0" err="1" smtClean="0"/>
              <a:t>Heejung</a:t>
            </a:r>
            <a:r>
              <a:rPr lang="en-US" b="1" dirty="0" smtClean="0"/>
              <a:t> Shim and Mathew Stephens for use of their pre-publication statistical method and code</a:t>
            </a:r>
          </a:p>
          <a:p>
            <a:endParaRPr lang="en-US" b="1" dirty="0" smtClean="0"/>
          </a:p>
          <a:p>
            <a:r>
              <a:rPr lang="en-US" b="1" dirty="0" smtClean="0"/>
              <a:t>The Furlong lab for useful discussions and for computational and laboratory support.   Especially, David Garfield, Charles </a:t>
            </a:r>
            <a:r>
              <a:rPr lang="en-US" b="1" dirty="0" err="1" smtClean="0"/>
              <a:t>Girardot</a:t>
            </a:r>
            <a:r>
              <a:rPr lang="en-US" b="1" dirty="0" smtClean="0"/>
              <a:t>,  Hilary Gustafson,  </a:t>
            </a:r>
            <a:r>
              <a:rPr lang="en-US" b="1" dirty="0" err="1" smtClean="0"/>
              <a:t>Tibor</a:t>
            </a:r>
            <a:r>
              <a:rPr lang="en-US" b="1" dirty="0" smtClean="0"/>
              <a:t> </a:t>
            </a:r>
            <a:r>
              <a:rPr lang="en-US" b="1" dirty="0" err="1" smtClean="0"/>
              <a:t>Pakozdi</a:t>
            </a:r>
            <a:r>
              <a:rPr lang="en-US" b="1" dirty="0" smtClean="0"/>
              <a:t>, and Dermot Harnett.</a:t>
            </a:r>
          </a:p>
          <a:p>
            <a:endParaRPr lang="en-US" b="1" dirty="0" smtClean="0"/>
          </a:p>
          <a:p>
            <a:r>
              <a:rPr lang="en-US" b="1" dirty="0" smtClean="0"/>
              <a:t>Ewan Birney and  Nils </a:t>
            </a:r>
            <a:r>
              <a:rPr lang="en-US" b="1" dirty="0" err="1" smtClean="0"/>
              <a:t>Kölling</a:t>
            </a:r>
            <a:r>
              <a:rPr lang="en-US" b="1" dirty="0" smtClean="0"/>
              <a:t> for computational discussions, advice, and for sharing pre-publication analysis.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338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59222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initiation post genomics</a:t>
            </a:r>
            <a:endParaRPr lang="en-US" dirty="0"/>
          </a:p>
        </p:txBody>
      </p:sp>
      <p:pic>
        <p:nvPicPr>
          <p:cNvPr id="6" name="Picture 43" descr="nrg2026-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47" y="1501702"/>
            <a:ext cx="6305885" cy="509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18699" y="6488668"/>
            <a:ext cx="228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Sandelin</a:t>
            </a:r>
            <a:r>
              <a:rPr lang="en-US" dirty="0" smtClean="0"/>
              <a:t> et </a:t>
            </a:r>
            <a:r>
              <a:rPr lang="en-US" dirty="0" smtClean="0"/>
              <a:t>al., </a:t>
            </a:r>
            <a:r>
              <a:rPr lang="en-US" dirty="0" smtClean="0"/>
              <a:t>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" y="1190862"/>
            <a:ext cx="8396514" cy="4952724"/>
            <a:chOff x="-546538" y="328599"/>
            <a:chExt cx="10254670" cy="6048766"/>
          </a:xfrm>
        </p:grpSpPr>
        <p:sp>
          <p:nvSpPr>
            <p:cNvPr id="76" name="TextBox 75"/>
            <p:cNvSpPr txBox="1"/>
            <p:nvPr/>
          </p:nvSpPr>
          <p:spPr>
            <a:xfrm>
              <a:off x="7866631" y="2735302"/>
              <a:ext cx="1841501" cy="131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 different time-points across development</a:t>
              </a:r>
              <a:endParaRPr lang="en-US" sz="16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546538" y="328599"/>
              <a:ext cx="8877738" cy="6048766"/>
              <a:chOff x="-546538" y="328599"/>
              <a:chExt cx="8877738" cy="604876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951656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5" name="Picture 4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6" name="Picture 5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7" name="Picture 6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4689637" y="1002632"/>
                <a:ext cx="1499944" cy="4191668"/>
                <a:chOff x="5606716" y="601579"/>
                <a:chExt cx="2379579" cy="5312164"/>
              </a:xfrm>
            </p:grpSpPr>
            <p:pic>
              <p:nvPicPr>
                <p:cNvPr id="8" name="Picture 7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9" name="Picture 8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10" name="Picture 9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4430288" y="1002632"/>
                <a:ext cx="1499944" cy="4191668"/>
                <a:chOff x="3943684" y="601579"/>
                <a:chExt cx="2379579" cy="5312164"/>
              </a:xfrm>
            </p:grpSpPr>
            <p:pic>
              <p:nvPicPr>
                <p:cNvPr id="13" name="Picture 12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14" name="Picture 13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15" name="Picture 14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4203025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16" name="Picture 15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17" name="Picture 16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18" name="Picture 17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3927635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22" name="Picture 21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23" name="Picture 22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24" name="Picture 23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25" name="Group 24"/>
              <p:cNvGrpSpPr/>
              <p:nvPr/>
            </p:nvGrpSpPr>
            <p:grpSpPr>
              <a:xfrm>
                <a:off x="3665616" y="1002632"/>
                <a:ext cx="1499944" cy="4191668"/>
                <a:chOff x="5606716" y="601579"/>
                <a:chExt cx="2379579" cy="5312164"/>
              </a:xfrm>
            </p:grpSpPr>
            <p:pic>
              <p:nvPicPr>
                <p:cNvPr id="26" name="Picture 25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27" name="Picture 26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28" name="Picture 27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3406267" y="1002632"/>
                <a:ext cx="1499944" cy="4191668"/>
                <a:chOff x="3943684" y="601579"/>
                <a:chExt cx="2379579" cy="5312164"/>
              </a:xfrm>
            </p:grpSpPr>
            <p:pic>
              <p:nvPicPr>
                <p:cNvPr id="30" name="Picture 29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31" name="Picture 30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32" name="Picture 31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179004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34" name="Picture 33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35" name="Picture 34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36" name="Picture 35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37" name="Group 36"/>
              <p:cNvGrpSpPr/>
              <p:nvPr/>
            </p:nvGrpSpPr>
            <p:grpSpPr>
              <a:xfrm>
                <a:off x="2935700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38" name="Picture 37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39" name="Picture 38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40" name="Picture 39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41" name="Group 40"/>
              <p:cNvGrpSpPr/>
              <p:nvPr/>
            </p:nvGrpSpPr>
            <p:grpSpPr>
              <a:xfrm>
                <a:off x="2673681" y="1002632"/>
                <a:ext cx="1499944" cy="4191668"/>
                <a:chOff x="5606716" y="601579"/>
                <a:chExt cx="2379579" cy="5312164"/>
              </a:xfrm>
            </p:grpSpPr>
            <p:pic>
              <p:nvPicPr>
                <p:cNvPr id="42" name="Picture 41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43" name="Picture 42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44" name="Picture 43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2414332" y="1002632"/>
                <a:ext cx="1499944" cy="4191668"/>
                <a:chOff x="3943684" y="601579"/>
                <a:chExt cx="2379579" cy="5312164"/>
              </a:xfrm>
            </p:grpSpPr>
            <p:pic>
              <p:nvPicPr>
                <p:cNvPr id="46" name="Picture 45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47" name="Picture 46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48" name="Picture 47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2187069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50" name="Picture 49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51" name="Picture 50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52" name="Picture 51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53" name="Group 52"/>
              <p:cNvGrpSpPr/>
              <p:nvPr/>
            </p:nvGrpSpPr>
            <p:grpSpPr>
              <a:xfrm>
                <a:off x="1989214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54" name="Picture 53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55" name="Picture 54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56" name="Picture 55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1727195" y="1002632"/>
                <a:ext cx="1499944" cy="4191668"/>
                <a:chOff x="5606716" y="601579"/>
                <a:chExt cx="2379579" cy="5312164"/>
              </a:xfrm>
            </p:grpSpPr>
            <p:pic>
              <p:nvPicPr>
                <p:cNvPr id="58" name="Picture 57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59" name="Picture 58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0" name="Picture 59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716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1467846" y="1002632"/>
                <a:ext cx="1499944" cy="4191668"/>
                <a:chOff x="3943684" y="601579"/>
                <a:chExt cx="2379579" cy="5312164"/>
              </a:xfrm>
            </p:grpSpPr>
            <p:pic>
              <p:nvPicPr>
                <p:cNvPr id="62" name="Picture 61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3" name="Picture 62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4" name="Picture 63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3684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grpSp>
            <p:nvGrpSpPr>
              <p:cNvPr id="65" name="Group 64"/>
              <p:cNvGrpSpPr/>
              <p:nvPr/>
            </p:nvGrpSpPr>
            <p:grpSpPr>
              <a:xfrm>
                <a:off x="1240583" y="1002632"/>
                <a:ext cx="1499944" cy="4191668"/>
                <a:chOff x="0" y="601579"/>
                <a:chExt cx="2379579" cy="5312164"/>
              </a:xfrm>
            </p:grpSpPr>
            <p:pic>
              <p:nvPicPr>
                <p:cNvPr id="66" name="Picture 65" descr="stage5.gi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01579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7" name="Picture 66" descr="stage11.gi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6866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8" name="Picture 67" descr="stage13.gi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327357"/>
                  <a:ext cx="2379579" cy="1586386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</p:grpSp>
          <p:sp>
            <p:nvSpPr>
              <p:cNvPr id="69" name="Right Arrow 68"/>
              <p:cNvSpPr/>
              <p:nvPr/>
            </p:nvSpPr>
            <p:spPr>
              <a:xfrm>
                <a:off x="1521314" y="614948"/>
                <a:ext cx="4668267" cy="213894"/>
              </a:xfrm>
              <a:prstGeom prst="rightArrow">
                <a:avLst>
                  <a:gd name="adj1" fmla="val 31667"/>
                  <a:gd name="adj2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701083" y="328599"/>
                <a:ext cx="2827867" cy="41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79 fly lines (DGRP)</a:t>
                </a:r>
                <a:endParaRPr lang="en-US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-240760" y="1308099"/>
                <a:ext cx="1383759" cy="7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2-4h embryos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-546538" y="2748002"/>
                <a:ext cx="1689538" cy="7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6-8h embryos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-546538" y="4241800"/>
                <a:ext cx="1689538" cy="7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10-12h embryos</a:t>
                </a:r>
                <a:endParaRPr lang="en-US" b="1" dirty="0"/>
              </a:p>
            </p:txBody>
          </p:sp>
          <p:sp>
            <p:nvSpPr>
              <p:cNvPr id="75" name="Right Arrow 74"/>
              <p:cNvSpPr/>
              <p:nvPr/>
            </p:nvSpPr>
            <p:spPr>
              <a:xfrm rot="5400000">
                <a:off x="5905485" y="3055355"/>
                <a:ext cx="3708399" cy="213894"/>
              </a:xfrm>
              <a:prstGeom prst="rightArrow">
                <a:avLst>
                  <a:gd name="adj1" fmla="val 31667"/>
                  <a:gd name="adj2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69899" y="5588000"/>
                <a:ext cx="7861301" cy="7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Whole embryo RNA was extracted and is being used to prepare CAGE libraries for each line at each time-point.</a:t>
                </a:r>
              </a:p>
            </p:txBody>
          </p:sp>
        </p:grpSp>
      </p:grpSp>
      <p:sp>
        <p:nvSpPr>
          <p:cNvPr id="7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Experimental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9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6352" y="1417638"/>
            <a:ext cx="7156490" cy="5121254"/>
            <a:chOff x="13408" y="162004"/>
            <a:chExt cx="9324483" cy="6672690"/>
          </a:xfrm>
        </p:grpSpPr>
        <p:sp>
          <p:nvSpPr>
            <p:cNvPr id="8" name="Freeform 7"/>
            <p:cNvSpPr/>
            <p:nvPr/>
          </p:nvSpPr>
          <p:spPr>
            <a:xfrm>
              <a:off x="143184" y="207471"/>
              <a:ext cx="2243461" cy="362876"/>
            </a:xfrm>
            <a:custGeom>
              <a:avLst/>
              <a:gdLst>
                <a:gd name="connsiteX0" fmla="*/ 0 w 1618777"/>
                <a:gd name="connsiteY0" fmla="*/ 181438 h 336158"/>
                <a:gd name="connsiteX1" fmla="*/ 418649 w 1618777"/>
                <a:gd name="connsiteY1" fmla="*/ 0 h 336158"/>
                <a:gd name="connsiteX2" fmla="*/ 809389 w 1618777"/>
                <a:gd name="connsiteY2" fmla="*/ 181438 h 336158"/>
                <a:gd name="connsiteX3" fmla="*/ 1130353 w 1618777"/>
                <a:gd name="connsiteY3" fmla="*/ 334962 h 336158"/>
                <a:gd name="connsiteX4" fmla="*/ 1618777 w 1618777"/>
                <a:gd name="connsiteY4" fmla="*/ 97697 h 336158"/>
                <a:gd name="connsiteX5" fmla="*/ 1618777 w 1618777"/>
                <a:gd name="connsiteY5" fmla="*/ 97697 h 33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777" h="336158">
                  <a:moveTo>
                    <a:pt x="0" y="181438"/>
                  </a:moveTo>
                  <a:cubicBezTo>
                    <a:pt x="141875" y="90719"/>
                    <a:pt x="283751" y="0"/>
                    <a:pt x="418649" y="0"/>
                  </a:cubicBezTo>
                  <a:cubicBezTo>
                    <a:pt x="553547" y="0"/>
                    <a:pt x="809389" y="181438"/>
                    <a:pt x="809389" y="181438"/>
                  </a:cubicBezTo>
                  <a:cubicBezTo>
                    <a:pt x="928006" y="237265"/>
                    <a:pt x="995455" y="348919"/>
                    <a:pt x="1130353" y="334962"/>
                  </a:cubicBezTo>
                  <a:cubicBezTo>
                    <a:pt x="1265251" y="321005"/>
                    <a:pt x="1618777" y="97697"/>
                    <a:pt x="1618777" y="97697"/>
                  </a:cubicBezTo>
                  <a:lnTo>
                    <a:pt x="1618777" y="97697"/>
                  </a:lnTo>
                </a:path>
              </a:pathLst>
            </a:custGeom>
            <a:ln w="762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43184" y="1744944"/>
              <a:ext cx="2243461" cy="362876"/>
            </a:xfrm>
            <a:custGeom>
              <a:avLst/>
              <a:gdLst>
                <a:gd name="connsiteX0" fmla="*/ 0 w 1618777"/>
                <a:gd name="connsiteY0" fmla="*/ 181438 h 336158"/>
                <a:gd name="connsiteX1" fmla="*/ 418649 w 1618777"/>
                <a:gd name="connsiteY1" fmla="*/ 0 h 336158"/>
                <a:gd name="connsiteX2" fmla="*/ 809389 w 1618777"/>
                <a:gd name="connsiteY2" fmla="*/ 181438 h 336158"/>
                <a:gd name="connsiteX3" fmla="*/ 1130353 w 1618777"/>
                <a:gd name="connsiteY3" fmla="*/ 334962 h 336158"/>
                <a:gd name="connsiteX4" fmla="*/ 1618777 w 1618777"/>
                <a:gd name="connsiteY4" fmla="*/ 97697 h 336158"/>
                <a:gd name="connsiteX5" fmla="*/ 1618777 w 1618777"/>
                <a:gd name="connsiteY5" fmla="*/ 97697 h 33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777" h="336158">
                  <a:moveTo>
                    <a:pt x="0" y="181438"/>
                  </a:moveTo>
                  <a:cubicBezTo>
                    <a:pt x="141875" y="90719"/>
                    <a:pt x="283751" y="0"/>
                    <a:pt x="418649" y="0"/>
                  </a:cubicBezTo>
                  <a:cubicBezTo>
                    <a:pt x="553547" y="0"/>
                    <a:pt x="809389" y="181438"/>
                    <a:pt x="809389" y="181438"/>
                  </a:cubicBezTo>
                  <a:cubicBezTo>
                    <a:pt x="928006" y="237265"/>
                    <a:pt x="995455" y="348919"/>
                    <a:pt x="1130353" y="334962"/>
                  </a:cubicBezTo>
                  <a:cubicBezTo>
                    <a:pt x="1265251" y="321005"/>
                    <a:pt x="1618777" y="97697"/>
                    <a:pt x="1618777" y="97697"/>
                  </a:cubicBezTo>
                  <a:lnTo>
                    <a:pt x="1618777" y="97697"/>
                  </a:lnTo>
                </a:path>
              </a:pathLst>
            </a:custGeom>
            <a:ln w="762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428504" y="5150110"/>
              <a:ext cx="2909387" cy="517572"/>
              <a:chOff x="5395754" y="5017948"/>
              <a:chExt cx="2909387" cy="517572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395754" y="5017948"/>
                <a:ext cx="2909387" cy="517572"/>
                <a:chOff x="5342467" y="4190843"/>
                <a:chExt cx="2909387" cy="517572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5812096" y="4301199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>
                  <a:off x="5801095" y="4190843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5342467" y="4380431"/>
                  <a:ext cx="469629" cy="234409"/>
                </a:xfrm>
                <a:prstGeom prst="line">
                  <a:avLst/>
                </a:prstGeom>
                <a:ln w="76200" cmpd="sng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395754" y="4474006"/>
                  <a:ext cx="469629" cy="234409"/>
                </a:xfrm>
                <a:prstGeom prst="line">
                  <a:avLst/>
                </a:prstGeom>
                <a:ln w="76200" cmpd="sng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ectangle 99"/>
                <p:cNvSpPr/>
                <p:nvPr/>
              </p:nvSpPr>
              <p:spPr>
                <a:xfrm rot="20168184">
                  <a:off x="7661304" y="4263853"/>
                  <a:ext cx="590550" cy="2331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 flipV="1">
                <a:off x="5769118" y="5170154"/>
                <a:ext cx="170527" cy="87305"/>
              </a:xfrm>
              <a:prstGeom prst="line">
                <a:avLst/>
              </a:prstGeom>
              <a:ln w="762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807218" y="5265383"/>
                <a:ext cx="170527" cy="87305"/>
              </a:xfrm>
              <a:prstGeom prst="line">
                <a:avLst/>
              </a:prstGeom>
              <a:ln w="762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77032" y="162004"/>
              <a:ext cx="8851211" cy="6672690"/>
              <a:chOff x="177032" y="162004"/>
              <a:chExt cx="8851211" cy="667269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02938" y="6513883"/>
                <a:ext cx="1453147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dirty="0" smtClean="0"/>
                  <a:t>’ adapter</a:t>
                </a:r>
                <a:endParaRPr lang="en-US" sz="10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1097" y="4259707"/>
                <a:ext cx="1095671" cy="1156173"/>
              </a:xfrm>
              <a:prstGeom prst="ellipse">
                <a:avLst/>
              </a:prstGeom>
              <a:solidFill>
                <a:schemeClr val="accent5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89468" y="612048"/>
                <a:ext cx="2482598" cy="431740"/>
                <a:chOff x="238623" y="1271904"/>
                <a:chExt cx="2482598" cy="431740"/>
              </a:xfrm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477760" y="1271904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38623" y="1340768"/>
                  <a:ext cx="298248" cy="362876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endParaRPr lang="en-US" sz="1000" dirty="0"/>
                </a:p>
              </p:txBody>
            </p:sp>
          </p:grpSp>
          <p:sp>
            <p:nvSpPr>
              <p:cNvPr id="16" name="Freeform 15"/>
              <p:cNvSpPr/>
              <p:nvPr/>
            </p:nvSpPr>
            <p:spPr>
              <a:xfrm>
                <a:off x="716409" y="1182881"/>
                <a:ext cx="2243461" cy="362876"/>
              </a:xfrm>
              <a:custGeom>
                <a:avLst/>
                <a:gdLst>
                  <a:gd name="connsiteX0" fmla="*/ 0 w 1618777"/>
                  <a:gd name="connsiteY0" fmla="*/ 181438 h 336158"/>
                  <a:gd name="connsiteX1" fmla="*/ 418649 w 1618777"/>
                  <a:gd name="connsiteY1" fmla="*/ 0 h 336158"/>
                  <a:gd name="connsiteX2" fmla="*/ 809389 w 1618777"/>
                  <a:gd name="connsiteY2" fmla="*/ 181438 h 336158"/>
                  <a:gd name="connsiteX3" fmla="*/ 1130353 w 1618777"/>
                  <a:gd name="connsiteY3" fmla="*/ 334962 h 336158"/>
                  <a:gd name="connsiteX4" fmla="*/ 1618777 w 1618777"/>
                  <a:gd name="connsiteY4" fmla="*/ 97697 h 336158"/>
                  <a:gd name="connsiteX5" fmla="*/ 1618777 w 1618777"/>
                  <a:gd name="connsiteY5" fmla="*/ 97697 h 33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777" h="336158">
                    <a:moveTo>
                      <a:pt x="0" y="181438"/>
                    </a:moveTo>
                    <a:cubicBezTo>
                      <a:pt x="141875" y="90719"/>
                      <a:pt x="283751" y="0"/>
                      <a:pt x="418649" y="0"/>
                    </a:cubicBezTo>
                    <a:cubicBezTo>
                      <a:pt x="553547" y="0"/>
                      <a:pt x="809389" y="181438"/>
                      <a:pt x="809389" y="181438"/>
                    </a:cubicBezTo>
                    <a:cubicBezTo>
                      <a:pt x="928006" y="237265"/>
                      <a:pt x="995455" y="348919"/>
                      <a:pt x="1130353" y="334962"/>
                    </a:cubicBezTo>
                    <a:cubicBezTo>
                      <a:pt x="1265251" y="321005"/>
                      <a:pt x="1618777" y="97697"/>
                      <a:pt x="1618777" y="97697"/>
                    </a:cubicBezTo>
                    <a:lnTo>
                      <a:pt x="1618777" y="97697"/>
                    </a:lnTo>
                  </a:path>
                </a:pathLst>
              </a:custGeom>
              <a:ln w="762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989920" y="3733928"/>
                <a:ext cx="2368541" cy="484305"/>
                <a:chOff x="1753094" y="3200673"/>
                <a:chExt cx="2368541" cy="484305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753094" y="3200673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1753094" y="3322102"/>
                  <a:ext cx="2232867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20168184">
                  <a:off x="3323740" y="3477067"/>
                  <a:ext cx="797895" cy="1505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630767" y="4634359"/>
                <a:ext cx="3181831" cy="473232"/>
                <a:chOff x="536871" y="3767939"/>
                <a:chExt cx="3181831" cy="473232"/>
              </a:xfrm>
            </p:grpSpPr>
            <p:sp>
              <p:nvSpPr>
                <p:cNvPr id="82" name="Freeform 81"/>
                <p:cNvSpPr/>
                <p:nvPr/>
              </p:nvSpPr>
              <p:spPr>
                <a:xfrm>
                  <a:off x="1233805" y="3878295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1233805" y="3767939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994668" y="3836803"/>
                  <a:ext cx="298248" cy="362876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endParaRPr lang="en-US" sz="1000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36871" y="3836803"/>
                  <a:ext cx="323907" cy="362876"/>
                </a:xfrm>
                <a:prstGeom prst="rect">
                  <a:avLst/>
                </a:prstGeom>
                <a:solidFill>
                  <a:schemeClr val="accent2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B</a:t>
                  </a:r>
                  <a:endParaRPr lang="en-US" sz="1000" dirty="0"/>
                </a:p>
              </p:txBody>
            </p:sp>
            <p:cxnSp>
              <p:nvCxnSpPr>
                <p:cNvPr id="86" name="Straight Connector 85"/>
                <p:cNvCxnSpPr>
                  <a:stCxn id="84" idx="2"/>
                  <a:endCxn id="85" idx="3"/>
                </p:cNvCxnSpPr>
                <p:nvPr/>
              </p:nvCxnSpPr>
              <p:spPr>
                <a:xfrm flipH="1">
                  <a:off x="860778" y="4018241"/>
                  <a:ext cx="133890" cy="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 rot="20168184">
                  <a:off x="3128152" y="3958933"/>
                  <a:ext cx="590550" cy="118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614018" y="5817189"/>
                <a:ext cx="2344155" cy="488665"/>
                <a:chOff x="1499094" y="4442450"/>
                <a:chExt cx="2344155" cy="488665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1499094" y="4442450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1499094" y="4562555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20302358">
                  <a:off x="3025494" y="4729891"/>
                  <a:ext cx="817755" cy="201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088564" y="5415880"/>
                <a:ext cx="2424924" cy="477603"/>
                <a:chOff x="3192427" y="4199679"/>
                <a:chExt cx="2424924" cy="477603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3192427" y="4199679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3192427" y="4314406"/>
                  <a:ext cx="2243461" cy="362876"/>
                </a:xfrm>
                <a:custGeom>
                  <a:avLst/>
                  <a:gdLst>
                    <a:gd name="connsiteX0" fmla="*/ 0 w 1618777"/>
                    <a:gd name="connsiteY0" fmla="*/ 181438 h 336158"/>
                    <a:gd name="connsiteX1" fmla="*/ 418649 w 1618777"/>
                    <a:gd name="connsiteY1" fmla="*/ 0 h 336158"/>
                    <a:gd name="connsiteX2" fmla="*/ 809389 w 1618777"/>
                    <a:gd name="connsiteY2" fmla="*/ 181438 h 336158"/>
                    <a:gd name="connsiteX3" fmla="*/ 1130353 w 1618777"/>
                    <a:gd name="connsiteY3" fmla="*/ 334962 h 336158"/>
                    <a:gd name="connsiteX4" fmla="*/ 1618777 w 1618777"/>
                    <a:gd name="connsiteY4" fmla="*/ 97697 h 336158"/>
                    <a:gd name="connsiteX5" fmla="*/ 1618777 w 1618777"/>
                    <a:gd name="connsiteY5" fmla="*/ 97697 h 33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8777" h="336158">
                      <a:moveTo>
                        <a:pt x="0" y="181438"/>
                      </a:moveTo>
                      <a:cubicBezTo>
                        <a:pt x="141875" y="90719"/>
                        <a:pt x="283751" y="0"/>
                        <a:pt x="418649" y="0"/>
                      </a:cubicBezTo>
                      <a:cubicBezTo>
                        <a:pt x="553547" y="0"/>
                        <a:pt x="809389" y="181438"/>
                        <a:pt x="809389" y="181438"/>
                      </a:cubicBezTo>
                      <a:cubicBezTo>
                        <a:pt x="928006" y="237265"/>
                        <a:pt x="995455" y="348919"/>
                        <a:pt x="1130353" y="334962"/>
                      </a:cubicBezTo>
                      <a:cubicBezTo>
                        <a:pt x="1265251" y="321005"/>
                        <a:pt x="1618777" y="97697"/>
                        <a:pt x="1618777" y="97697"/>
                      </a:cubicBezTo>
                      <a:lnTo>
                        <a:pt x="1618777" y="97697"/>
                      </a:lnTo>
                    </a:path>
                  </a:pathLst>
                </a:custGeom>
                <a:ln w="76200" cmpd="sng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 rot="20168184">
                  <a:off x="5026801" y="4428792"/>
                  <a:ext cx="590550" cy="118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21" name="Left Bracket 20"/>
              <p:cNvSpPr/>
              <p:nvPr/>
            </p:nvSpPr>
            <p:spPr>
              <a:xfrm>
                <a:off x="1544527" y="4616333"/>
                <a:ext cx="172480" cy="536656"/>
              </a:xfrm>
              <a:prstGeom prst="leftBracket">
                <a:avLst/>
              </a:prstGeom>
              <a:ln w="1333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1455141" y="3309647"/>
                <a:ext cx="999066" cy="1221559"/>
              </a:xfrm>
              <a:prstGeom prst="mathMultiply">
                <a:avLst>
                  <a:gd name="adj1" fmla="val 6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2857479" y="5152989"/>
                <a:ext cx="999066" cy="1221559"/>
              </a:xfrm>
              <a:prstGeom prst="mathMultiply">
                <a:avLst>
                  <a:gd name="adj1" fmla="val 6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729523" y="5305588"/>
                <a:ext cx="999066" cy="1221559"/>
              </a:xfrm>
              <a:prstGeom prst="mathMultiply">
                <a:avLst>
                  <a:gd name="adj1" fmla="val 6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862006" y="3274451"/>
                <a:ext cx="2909387" cy="517572"/>
                <a:chOff x="5395754" y="5017948"/>
                <a:chExt cx="2909387" cy="51757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5395754" y="5017948"/>
                  <a:ext cx="2909387" cy="517572"/>
                  <a:chOff x="5342467" y="4190843"/>
                  <a:chExt cx="2909387" cy="517572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812096" y="4301199"/>
                    <a:ext cx="2243461" cy="362876"/>
                  </a:xfrm>
                  <a:custGeom>
                    <a:avLst/>
                    <a:gdLst>
                      <a:gd name="connsiteX0" fmla="*/ 0 w 1618777"/>
                      <a:gd name="connsiteY0" fmla="*/ 181438 h 336158"/>
                      <a:gd name="connsiteX1" fmla="*/ 418649 w 1618777"/>
                      <a:gd name="connsiteY1" fmla="*/ 0 h 336158"/>
                      <a:gd name="connsiteX2" fmla="*/ 809389 w 1618777"/>
                      <a:gd name="connsiteY2" fmla="*/ 181438 h 336158"/>
                      <a:gd name="connsiteX3" fmla="*/ 1130353 w 1618777"/>
                      <a:gd name="connsiteY3" fmla="*/ 334962 h 336158"/>
                      <a:gd name="connsiteX4" fmla="*/ 1618777 w 1618777"/>
                      <a:gd name="connsiteY4" fmla="*/ 97697 h 336158"/>
                      <a:gd name="connsiteX5" fmla="*/ 1618777 w 1618777"/>
                      <a:gd name="connsiteY5" fmla="*/ 97697 h 336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18777" h="336158">
                        <a:moveTo>
                          <a:pt x="0" y="181438"/>
                        </a:moveTo>
                        <a:cubicBezTo>
                          <a:pt x="141875" y="90719"/>
                          <a:pt x="283751" y="0"/>
                          <a:pt x="418649" y="0"/>
                        </a:cubicBezTo>
                        <a:cubicBezTo>
                          <a:pt x="553547" y="0"/>
                          <a:pt x="809389" y="181438"/>
                          <a:pt x="809389" y="181438"/>
                        </a:cubicBezTo>
                        <a:cubicBezTo>
                          <a:pt x="928006" y="237265"/>
                          <a:pt x="995455" y="348919"/>
                          <a:pt x="1130353" y="334962"/>
                        </a:cubicBezTo>
                        <a:cubicBezTo>
                          <a:pt x="1265251" y="321005"/>
                          <a:pt x="1618777" y="97697"/>
                          <a:pt x="1618777" y="97697"/>
                        </a:cubicBezTo>
                        <a:lnTo>
                          <a:pt x="1618777" y="97697"/>
                        </a:lnTo>
                      </a:path>
                    </a:pathLst>
                  </a:custGeom>
                  <a:ln w="76200" cmpd="sng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5801095" y="4190843"/>
                    <a:ext cx="2243461" cy="362876"/>
                  </a:xfrm>
                  <a:custGeom>
                    <a:avLst/>
                    <a:gdLst>
                      <a:gd name="connsiteX0" fmla="*/ 0 w 1618777"/>
                      <a:gd name="connsiteY0" fmla="*/ 181438 h 336158"/>
                      <a:gd name="connsiteX1" fmla="*/ 418649 w 1618777"/>
                      <a:gd name="connsiteY1" fmla="*/ 0 h 336158"/>
                      <a:gd name="connsiteX2" fmla="*/ 809389 w 1618777"/>
                      <a:gd name="connsiteY2" fmla="*/ 181438 h 336158"/>
                      <a:gd name="connsiteX3" fmla="*/ 1130353 w 1618777"/>
                      <a:gd name="connsiteY3" fmla="*/ 334962 h 336158"/>
                      <a:gd name="connsiteX4" fmla="*/ 1618777 w 1618777"/>
                      <a:gd name="connsiteY4" fmla="*/ 97697 h 336158"/>
                      <a:gd name="connsiteX5" fmla="*/ 1618777 w 1618777"/>
                      <a:gd name="connsiteY5" fmla="*/ 97697 h 336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18777" h="336158">
                        <a:moveTo>
                          <a:pt x="0" y="181438"/>
                        </a:moveTo>
                        <a:cubicBezTo>
                          <a:pt x="141875" y="90719"/>
                          <a:pt x="283751" y="0"/>
                          <a:pt x="418649" y="0"/>
                        </a:cubicBezTo>
                        <a:cubicBezTo>
                          <a:pt x="553547" y="0"/>
                          <a:pt x="809389" y="181438"/>
                          <a:pt x="809389" y="181438"/>
                        </a:cubicBezTo>
                        <a:cubicBezTo>
                          <a:pt x="928006" y="237265"/>
                          <a:pt x="995455" y="348919"/>
                          <a:pt x="1130353" y="334962"/>
                        </a:cubicBezTo>
                        <a:cubicBezTo>
                          <a:pt x="1265251" y="321005"/>
                          <a:pt x="1618777" y="97697"/>
                          <a:pt x="1618777" y="97697"/>
                        </a:cubicBezTo>
                        <a:lnTo>
                          <a:pt x="1618777" y="97697"/>
                        </a:lnTo>
                      </a:path>
                    </a:pathLst>
                  </a:custGeom>
                  <a:ln w="76200" cmpd="sng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5342467" y="4380431"/>
                    <a:ext cx="469629" cy="234409"/>
                  </a:xfrm>
                  <a:prstGeom prst="line">
                    <a:avLst/>
                  </a:prstGeom>
                  <a:ln w="76200" cmpd="sng">
                    <a:solidFill>
                      <a:schemeClr val="accent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5395754" y="4474006"/>
                    <a:ext cx="469629" cy="234409"/>
                  </a:xfrm>
                  <a:prstGeom prst="line">
                    <a:avLst/>
                  </a:prstGeom>
                  <a:ln w="76200" cmpd="sng">
                    <a:solidFill>
                      <a:schemeClr val="accent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Rectangle 74"/>
                  <p:cNvSpPr/>
                  <p:nvPr/>
                </p:nvSpPr>
                <p:spPr>
                  <a:xfrm rot="20168184">
                    <a:off x="7661304" y="4263853"/>
                    <a:ext cx="590550" cy="2331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5769118" y="5170154"/>
                  <a:ext cx="170527" cy="87305"/>
                </a:xfrm>
                <a:prstGeom prst="line">
                  <a:avLst/>
                </a:prstGeom>
                <a:ln w="76200" cmpd="sng"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5807218" y="5265383"/>
                  <a:ext cx="170527" cy="87305"/>
                </a:xfrm>
                <a:prstGeom prst="line">
                  <a:avLst/>
                </a:prstGeom>
                <a:ln w="76200" cmpd="sng"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7316863" y="3596332"/>
                <a:ext cx="469358" cy="423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hord 26"/>
              <p:cNvSpPr/>
              <p:nvPr/>
            </p:nvSpPr>
            <p:spPr>
              <a:xfrm rot="4976175">
                <a:off x="5112066" y="3170210"/>
                <a:ext cx="226067" cy="361592"/>
              </a:xfrm>
              <a:prstGeom prst="chor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7290" y="2921084"/>
                <a:ext cx="1018971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EcoP15I</a:t>
                </a:r>
                <a:endParaRPr lang="en-US" sz="1000" dirty="0"/>
              </a:p>
            </p:txBody>
          </p:sp>
          <p:sp>
            <p:nvSpPr>
              <p:cNvPr id="29" name="Circular Arrow 28"/>
              <p:cNvSpPr/>
              <p:nvPr/>
            </p:nvSpPr>
            <p:spPr>
              <a:xfrm>
                <a:off x="5235370" y="2769275"/>
                <a:ext cx="758403" cy="978408"/>
              </a:xfrm>
              <a:prstGeom prst="circularArrow">
                <a:avLst>
                  <a:gd name="adj1" fmla="val 2187"/>
                  <a:gd name="adj2" fmla="val 1142319"/>
                  <a:gd name="adj3" fmla="val 20518096"/>
                  <a:gd name="adj4" fmla="val 11368449"/>
                  <a:gd name="adj5" fmla="val 7354"/>
                </a:avLst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55673" y="2802839"/>
                <a:ext cx="1214225" cy="52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Cut 27 </a:t>
                </a:r>
                <a:r>
                  <a:rPr lang="en-US" sz="1000" dirty="0" err="1" smtClean="0"/>
                  <a:t>nt</a:t>
                </a:r>
                <a:r>
                  <a:rPr lang="en-US" sz="1000" dirty="0" smtClean="0"/>
                  <a:t> downstream</a:t>
                </a:r>
                <a:endParaRPr lang="en-US" sz="1000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575096" y="1545757"/>
                <a:ext cx="1257824" cy="199187"/>
                <a:chOff x="5617109" y="1514852"/>
                <a:chExt cx="1257824" cy="19918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617109" y="1514852"/>
                  <a:ext cx="431800" cy="9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617109" y="1620464"/>
                  <a:ext cx="431800" cy="9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048910" y="1514852"/>
                  <a:ext cx="85190" cy="935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048910" y="1620464"/>
                  <a:ext cx="85190" cy="935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134100" y="1514852"/>
                  <a:ext cx="309033" cy="9357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134100" y="1620464"/>
                  <a:ext cx="309033" cy="9357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443133" y="1514852"/>
                  <a:ext cx="431800" cy="935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443133" y="1620464"/>
                  <a:ext cx="431800" cy="935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852598" y="3334915"/>
                <a:ext cx="1156224" cy="521320"/>
                <a:chOff x="7666043" y="3472305"/>
                <a:chExt cx="1156224" cy="52132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66043" y="3642264"/>
                  <a:ext cx="431800" cy="9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666043" y="3747876"/>
                  <a:ext cx="431800" cy="9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8097844" y="3642264"/>
                  <a:ext cx="85190" cy="935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097844" y="3747876"/>
                  <a:ext cx="85190" cy="935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183034" y="3642264"/>
                  <a:ext cx="309033" cy="9357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8183034" y="3747876"/>
                  <a:ext cx="309033" cy="9357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407400" y="3472305"/>
                  <a:ext cx="414867" cy="521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NN</a:t>
                  </a:r>
                  <a:endParaRPr lang="en-US" sz="1000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362570" y="2367086"/>
                <a:ext cx="2183274" cy="7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RT (random priming)</a:t>
                </a:r>
              </a:p>
              <a:p>
                <a:pPr algn="ctr"/>
                <a:r>
                  <a:rPr lang="en-US" sz="1000" dirty="0" smtClean="0"/>
                  <a:t>Cap </a:t>
                </a:r>
                <a:r>
                  <a:rPr lang="en-US" sz="1000" dirty="0" err="1" smtClean="0"/>
                  <a:t>biotinylation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Cap capture</a:t>
                </a:r>
                <a:endParaRPr lang="en-US" sz="1000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219200" y="2351516"/>
                <a:ext cx="234815" cy="1075139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512239" y="5150110"/>
                <a:ext cx="1773944" cy="33474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188099" y="5484850"/>
                <a:ext cx="2183274" cy="7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cDNA</a:t>
                </a:r>
                <a:r>
                  <a:rPr lang="en-US" sz="1000" dirty="0" smtClean="0"/>
                  <a:t> release</a:t>
                </a:r>
              </a:p>
              <a:p>
                <a:pPr algn="ctr"/>
                <a:r>
                  <a:rPr lang="en-US" sz="1000" dirty="0" smtClean="0"/>
                  <a:t>2</a:t>
                </a:r>
                <a:r>
                  <a:rPr lang="en-US" sz="1000" baseline="30000" dirty="0" smtClean="0"/>
                  <a:t>nd</a:t>
                </a:r>
                <a:r>
                  <a:rPr lang="en-US" sz="1000" dirty="0" smtClean="0"/>
                  <a:t> strand synthesis</a:t>
                </a:r>
              </a:p>
              <a:p>
                <a:pPr algn="ctr"/>
                <a:r>
                  <a:rPr lang="en-US" sz="1000" dirty="0" smtClean="0"/>
                  <a:t>5’ adapter ligation</a:t>
                </a:r>
                <a:endParaRPr lang="en-US" sz="1000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7575096" y="4147132"/>
                <a:ext cx="0" cy="737529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232292" y="4234104"/>
                <a:ext cx="2183274" cy="52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Generation of small fragments</a:t>
                </a:r>
                <a:endParaRPr lang="en-US" sz="1000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8284398" y="1964267"/>
                <a:ext cx="1" cy="956818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182677" y="2225290"/>
                <a:ext cx="2183274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3’ adapter ligation</a:t>
                </a:r>
                <a:endParaRPr lang="en-US" sz="10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428504" y="759054"/>
                <a:ext cx="1663583" cy="638052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545259" y="162004"/>
                <a:ext cx="1797476" cy="92233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Sequencing</a:t>
                </a:r>
              </a:p>
              <a:p>
                <a:pPr algn="ctr"/>
                <a:r>
                  <a:rPr lang="en-US" sz="1000" dirty="0" smtClean="0"/>
                  <a:t>(</a:t>
                </a:r>
                <a:r>
                  <a:rPr lang="en-US" sz="1000" dirty="0" err="1" smtClean="0"/>
                  <a:t>HiSeq</a:t>
                </a:r>
                <a:r>
                  <a:rPr lang="en-US" sz="1000" dirty="0" smtClean="0"/>
                  <a:t> 2000, 50nt, single end, 10 samples per lane)</a:t>
                </a:r>
                <a:endParaRPr 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169898" y="620018"/>
                <a:ext cx="1838924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PCR amplification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15656" y="6647750"/>
                <a:ext cx="431800" cy="93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425100" y="6647750"/>
                <a:ext cx="85190" cy="9357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73651" y="6647750"/>
                <a:ext cx="657460" cy="935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562528" y="6647750"/>
                <a:ext cx="431800" cy="935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77032" y="6647750"/>
                <a:ext cx="657460" cy="935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02106" y="6512193"/>
                <a:ext cx="727087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RNA</a:t>
                </a:r>
                <a:endParaRPr 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29412" y="6513883"/>
                <a:ext cx="727087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cDNA</a:t>
                </a:r>
                <a:endParaRPr lang="en-US" sz="1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75038" y="6513883"/>
                <a:ext cx="1453147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5’ adapter</a:t>
                </a:r>
                <a:endParaRPr 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575096" y="6500270"/>
                <a:ext cx="1453147" cy="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EcoP15I site</a:t>
                </a:r>
                <a:endParaRPr lang="en-US" sz="10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flipH="1">
              <a:off x="13408" y="6494817"/>
              <a:ext cx="913059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25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459790"/>
            <a:ext cx="2945865" cy="43663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2397435"/>
            <a:ext cx="2959100" cy="4531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Transcription initiation as a high-dimensional phenotype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3005" y="2560319"/>
            <a:ext cx="0" cy="4037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1795262" y="4394285"/>
            <a:ext cx="403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79 DGRP lines sorted by genotype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0155" y="1666772"/>
            <a:ext cx="4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discrete developmental stages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73735" y="2039314"/>
            <a:ext cx="6725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2459789"/>
            <a:ext cx="2945865" cy="43663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38787" y="2100869"/>
            <a:ext cx="216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~500 </a:t>
            </a:r>
            <a:r>
              <a:rPr lang="en-US" sz="1400" dirty="0" err="1" smtClean="0"/>
              <a:t>bp</a:t>
            </a:r>
            <a:r>
              <a:rPr lang="en-US" sz="1400" dirty="0" smtClean="0"/>
              <a:t> initiation region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33374" y="2408646"/>
            <a:ext cx="2458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2039" y="2100869"/>
            <a:ext cx="216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~500 </a:t>
            </a:r>
            <a:r>
              <a:rPr lang="en-US" sz="1400" dirty="0" err="1" smtClean="0"/>
              <a:t>bp</a:t>
            </a:r>
            <a:r>
              <a:rPr lang="en-US" sz="1400" dirty="0" smtClean="0"/>
              <a:t> initiation region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96626" y="2408646"/>
            <a:ext cx="2458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7936" y="2099380"/>
            <a:ext cx="216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~500 </a:t>
            </a:r>
            <a:r>
              <a:rPr lang="en-US" sz="1400" dirty="0" err="1" smtClean="0"/>
              <a:t>bp</a:t>
            </a:r>
            <a:r>
              <a:rPr lang="en-US" sz="1400" dirty="0" smtClean="0"/>
              <a:t> initiation region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2523" y="2407157"/>
            <a:ext cx="2458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28367" y="2646516"/>
            <a:ext cx="0" cy="176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8367" y="4904658"/>
            <a:ext cx="0" cy="176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-315696" y="3384116"/>
            <a:ext cx="1698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Sense strand initiation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441841" y="5633549"/>
            <a:ext cx="1951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Antisense strand initiation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772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approaches to treating multi-dimensionality in </a:t>
            </a:r>
            <a:r>
              <a:rPr lang="en-US" dirty="0" err="1" smtClean="0"/>
              <a:t>bp</a:t>
            </a:r>
            <a:r>
              <a:rPr lang="en-US" dirty="0" smtClean="0"/>
              <a:t> 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7182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2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7" y="4440896"/>
            <a:ext cx="5506066" cy="2294194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3096615" y="3793858"/>
            <a:ext cx="3982611" cy="306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Association with mean</a:t>
            </a:r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60414" y="1874274"/>
            <a:ext cx="3082866" cy="1787150"/>
            <a:chOff x="383005" y="2039314"/>
            <a:chExt cx="8435340" cy="489000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4921370" y="2830758"/>
            <a:ext cx="6768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957165" y="1466576"/>
            <a:ext cx="236356" cy="2728363"/>
          </a:xfrm>
          <a:prstGeom prst="rect">
            <a:avLst/>
          </a:prstGeom>
        </p:spPr>
      </p:pic>
      <p:sp>
        <p:nvSpPr>
          <p:cNvPr id="51" name="Left Brace 50"/>
          <p:cNvSpPr/>
          <p:nvPr/>
        </p:nvSpPr>
        <p:spPr>
          <a:xfrm>
            <a:off x="6382100" y="1466576"/>
            <a:ext cx="534095" cy="27283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85998" y="2596756"/>
            <a:ext cx="208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developmental stages</a:t>
            </a:r>
            <a:endParaRPr lang="en-US" sz="1400" dirty="0"/>
          </a:p>
        </p:txBody>
      </p:sp>
      <p:sp>
        <p:nvSpPr>
          <p:cNvPr id="53" name="Left Brace 52"/>
          <p:cNvSpPr/>
          <p:nvPr/>
        </p:nvSpPr>
        <p:spPr>
          <a:xfrm rot="10800000">
            <a:off x="7235330" y="1466576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483642" y="1809783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5" name="Left Brace 54"/>
          <p:cNvSpPr/>
          <p:nvPr/>
        </p:nvSpPr>
        <p:spPr>
          <a:xfrm rot="10800000">
            <a:off x="7238609" y="2413750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86921" y="2756957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7" name="Left Brace 56"/>
          <p:cNvSpPr/>
          <p:nvPr/>
        </p:nvSpPr>
        <p:spPr>
          <a:xfrm rot="10800000">
            <a:off x="7261555" y="3350517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509867" y="3693724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82" name="Left Brace 81"/>
          <p:cNvSpPr/>
          <p:nvPr/>
        </p:nvSpPr>
        <p:spPr>
          <a:xfrm rot="5400000">
            <a:off x="2409566" y="3717162"/>
            <a:ext cx="270767" cy="10503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280760" y="3694445"/>
            <a:ext cx="72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Stage </a:t>
            </a:r>
          </a:p>
          <a:p>
            <a:r>
              <a:rPr lang="en-US" sz="1000" dirty="0" smtClean="0"/>
              <a:t>effects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7" y="4440896"/>
            <a:ext cx="5506066" cy="229419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974329" y="3793858"/>
            <a:ext cx="2040194" cy="306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Association with mean</a:t>
            </a:r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60414" y="1874274"/>
            <a:ext cx="3082866" cy="1787150"/>
            <a:chOff x="383005" y="2039314"/>
            <a:chExt cx="8435340" cy="489000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480" y="2459790"/>
              <a:ext cx="2945865" cy="43663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980" y="2397435"/>
              <a:ext cx="2959100" cy="45318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3005" y="2560319"/>
              <a:ext cx="0" cy="403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73735" y="2039314"/>
              <a:ext cx="6725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94" y="2459789"/>
              <a:ext cx="2945865" cy="43663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133374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626" y="2408646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02523" y="2407157"/>
              <a:ext cx="24589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28367" y="2646516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28367" y="4904658"/>
              <a:ext cx="0" cy="1768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4921370" y="2830758"/>
            <a:ext cx="6768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957165" y="1466576"/>
            <a:ext cx="236356" cy="2728363"/>
          </a:xfrm>
          <a:prstGeom prst="rect">
            <a:avLst/>
          </a:prstGeom>
        </p:spPr>
      </p:pic>
      <p:sp>
        <p:nvSpPr>
          <p:cNvPr id="51" name="Left Brace 50"/>
          <p:cNvSpPr/>
          <p:nvPr/>
        </p:nvSpPr>
        <p:spPr>
          <a:xfrm>
            <a:off x="6382100" y="1466576"/>
            <a:ext cx="534095" cy="27283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85998" y="2596756"/>
            <a:ext cx="208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developmental stages</a:t>
            </a:r>
            <a:endParaRPr lang="en-US" sz="1400" dirty="0"/>
          </a:p>
        </p:txBody>
      </p:sp>
      <p:sp>
        <p:nvSpPr>
          <p:cNvPr id="53" name="Left Brace 52"/>
          <p:cNvSpPr/>
          <p:nvPr/>
        </p:nvSpPr>
        <p:spPr>
          <a:xfrm rot="10800000">
            <a:off x="7235330" y="1466576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483642" y="1809783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5" name="Left Brace 54"/>
          <p:cNvSpPr/>
          <p:nvPr/>
        </p:nvSpPr>
        <p:spPr>
          <a:xfrm rot="10800000">
            <a:off x="7238609" y="2413750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86921" y="2756957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57" name="Left Brace 56"/>
          <p:cNvSpPr/>
          <p:nvPr/>
        </p:nvSpPr>
        <p:spPr>
          <a:xfrm rot="10800000">
            <a:off x="7261555" y="3350517"/>
            <a:ext cx="534095" cy="852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509867" y="3693724"/>
            <a:ext cx="8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 lines</a:t>
            </a:r>
            <a:endParaRPr lang="en-US" sz="1400" dirty="0"/>
          </a:p>
        </p:txBody>
      </p:sp>
      <p:sp>
        <p:nvSpPr>
          <p:cNvPr id="82" name="Left Brace 81"/>
          <p:cNvSpPr/>
          <p:nvPr/>
        </p:nvSpPr>
        <p:spPr>
          <a:xfrm rot="5400000">
            <a:off x="2409566" y="3717162"/>
            <a:ext cx="270767" cy="10503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280760" y="3694445"/>
            <a:ext cx="72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Stage </a:t>
            </a:r>
          </a:p>
          <a:p>
            <a:r>
              <a:rPr lang="en-US" sz="1000" dirty="0" smtClean="0"/>
              <a:t>effects</a:t>
            </a:r>
            <a:endParaRPr lang="en-US" sz="1000" dirty="0"/>
          </a:p>
        </p:txBody>
      </p:sp>
      <p:sp>
        <p:nvSpPr>
          <p:cNvPr id="84" name="Left Brace 83"/>
          <p:cNvSpPr/>
          <p:nvPr/>
        </p:nvSpPr>
        <p:spPr>
          <a:xfrm rot="5400000">
            <a:off x="3177670" y="4105604"/>
            <a:ext cx="216160" cy="311080"/>
          </a:xfrm>
          <a:prstGeom prst="leftBrace">
            <a:avLst>
              <a:gd name="adj1" fmla="val 8333"/>
              <a:gd name="adj2" fmla="val 526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03891" y="3706274"/>
            <a:ext cx="8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Genotype </a:t>
            </a:r>
          </a:p>
          <a:p>
            <a:r>
              <a:rPr lang="en-US" sz="1000" dirty="0" smtClean="0"/>
              <a:t>effect</a:t>
            </a:r>
            <a:endParaRPr lang="en-US" sz="1000" dirty="0"/>
          </a:p>
        </p:txBody>
      </p:sp>
      <p:sp>
        <p:nvSpPr>
          <p:cNvPr id="86" name="Left Brace 85"/>
          <p:cNvSpPr/>
          <p:nvPr/>
        </p:nvSpPr>
        <p:spPr>
          <a:xfrm rot="5400000">
            <a:off x="4070151" y="3565310"/>
            <a:ext cx="305199" cy="1397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878689" y="3706274"/>
            <a:ext cx="116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Genotype</a:t>
            </a:r>
            <a:r>
              <a:rPr lang="en-US" sz="1000" dirty="0" smtClean="0"/>
              <a:t> X </a:t>
            </a:r>
          </a:p>
          <a:p>
            <a:r>
              <a:rPr lang="en-US" sz="1000" dirty="0" smtClean="0"/>
              <a:t>Stage effects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502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9636</TotalTime>
  <Words>819</Words>
  <Application>Microsoft Macintosh PowerPoint</Application>
  <PresentationFormat>On-screen Show (4:3)</PresentationFormat>
  <Paragraphs>190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The effects of natural genetic variation on patterns of transcription initiation during development</vt:lpstr>
      <vt:lpstr>Transcription initiation pre-genomics</vt:lpstr>
      <vt:lpstr>PowerPoint Presentation</vt:lpstr>
      <vt:lpstr>PowerPoint Presentation</vt:lpstr>
      <vt:lpstr>Experimental methods</vt:lpstr>
      <vt:lpstr>Transcription initiation as a high-dimensional phenotype </vt:lpstr>
      <vt:lpstr>3 approaches to treating multi-dimensionality in bp space</vt:lpstr>
      <vt:lpstr>Approach 1: Association with mean</vt:lpstr>
      <vt:lpstr>Approach 1: Association with mean</vt:lpstr>
      <vt:lpstr>Approach 1: Association with mean</vt:lpstr>
      <vt:lpstr>Approach 1: Association with mean</vt:lpstr>
      <vt:lpstr>Approach 1: Association with mean</vt:lpstr>
      <vt:lpstr>Approach 2: Association with any projections onto wavelet bases</vt:lpstr>
      <vt:lpstr>Approach 3: Association with projections onto top PCs</vt:lpstr>
      <vt:lpstr>Many new associations with both higher-dimension methods </vt:lpstr>
      <vt:lpstr>Fundamentally new types of eQTL are detected using higher-dimension methods</vt:lpstr>
      <vt:lpstr>PowerPoint Presentation</vt:lpstr>
      <vt:lpstr>Fundamentally new types of eQTL are detected using higher-dimension methods</vt:lpstr>
      <vt:lpstr>PowerPoint Presentation</vt:lpstr>
      <vt:lpstr>Fundamentally new types of eQTL are detected using higher-dimension methods</vt:lpstr>
      <vt:lpstr>PowerPoint Presentation</vt:lpstr>
      <vt:lpstr>Fundamentally new types of eQTL are detected using higher-dimension methods</vt:lpstr>
      <vt:lpstr>PowerPoint Presentation</vt:lpstr>
      <vt:lpstr>Conclusions</vt:lpstr>
      <vt:lpstr>Acknowledgements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TSS CAGE QTL UPDATE</dc:title>
  <dc:creator>Jacob Degner</dc:creator>
  <cp:lastModifiedBy>Jacob Degner</cp:lastModifiedBy>
  <cp:revision>131</cp:revision>
  <dcterms:created xsi:type="dcterms:W3CDTF">2013-09-02T13:34:03Z</dcterms:created>
  <dcterms:modified xsi:type="dcterms:W3CDTF">2013-11-29T11:12:54Z</dcterms:modified>
</cp:coreProperties>
</file>