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72" r:id="rId10"/>
    <p:sldId id="280" r:id="rId11"/>
    <p:sldId id="265" r:id="rId12"/>
    <p:sldId id="273" r:id="rId13"/>
    <p:sldId id="266" r:id="rId14"/>
    <p:sldId id="267" r:id="rId15"/>
    <p:sldId id="275" r:id="rId16"/>
    <p:sldId id="274" r:id="rId17"/>
    <p:sldId id="276" r:id="rId18"/>
    <p:sldId id="268" r:id="rId19"/>
    <p:sldId id="277" r:id="rId20"/>
    <p:sldId id="269" r:id="rId21"/>
    <p:sldId id="278" r:id="rId22"/>
    <p:sldId id="270" r:id="rId23"/>
    <p:sldId id="279" r:id="rId24"/>
    <p:sldId id="2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29597-1993-47A8-B398-BA2D09B348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535A105-8C8D-4CDD-B9F0-0CEA88F9F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AF233C-0DBF-4B11-A4CE-F8654C1D7A9D}"/>
              </a:ext>
            </a:extLst>
          </p:cNvPr>
          <p:cNvSpPr>
            <a:spLocks noGrp="1"/>
          </p:cNvSpPr>
          <p:nvPr>
            <p:ph type="dt" sz="half" idx="10"/>
          </p:nvPr>
        </p:nvSpPr>
        <p:spPr/>
        <p:txBody>
          <a:bodyPr/>
          <a:lstStyle/>
          <a:p>
            <a:fld id="{661778F6-229B-4822-9600-E034EF3DEC63}" type="datetimeFigureOut">
              <a:rPr lang="en-IN" smtClean="0"/>
              <a:t>14-12-2021</a:t>
            </a:fld>
            <a:endParaRPr lang="en-IN"/>
          </a:p>
        </p:txBody>
      </p:sp>
      <p:sp>
        <p:nvSpPr>
          <p:cNvPr id="5" name="Footer Placeholder 4">
            <a:extLst>
              <a:ext uri="{FF2B5EF4-FFF2-40B4-BE49-F238E27FC236}">
                <a16:creationId xmlns:a16="http://schemas.microsoft.com/office/drawing/2014/main" id="{516D65D7-5967-4CBB-9595-CF40E71B57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29DAD4-50DF-480F-8487-819EF6B7FCF1}"/>
              </a:ext>
            </a:extLst>
          </p:cNvPr>
          <p:cNvSpPr>
            <a:spLocks noGrp="1"/>
          </p:cNvSpPr>
          <p:nvPr>
            <p:ph type="sldNum" sz="quarter" idx="12"/>
          </p:nvPr>
        </p:nvSpPr>
        <p:spPr/>
        <p:txBody>
          <a:bodyPr/>
          <a:lstStyle/>
          <a:p>
            <a:fld id="{E3977EFB-7324-4D47-8031-579060F06807}" type="slidenum">
              <a:rPr lang="en-IN" smtClean="0"/>
              <a:t>‹#›</a:t>
            </a:fld>
            <a:endParaRPr lang="en-IN"/>
          </a:p>
        </p:txBody>
      </p:sp>
    </p:spTree>
    <p:extLst>
      <p:ext uri="{BB962C8B-B14F-4D97-AF65-F5344CB8AC3E}">
        <p14:creationId xmlns:p14="http://schemas.microsoft.com/office/powerpoint/2010/main" val="263771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5F0B9-CA43-413F-8268-BA1D9CC855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E69240-AB71-4A46-8314-B4AF9A19CD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72A6BF-8428-4BCC-9E36-BA2CB432CB1F}"/>
              </a:ext>
            </a:extLst>
          </p:cNvPr>
          <p:cNvSpPr>
            <a:spLocks noGrp="1"/>
          </p:cNvSpPr>
          <p:nvPr>
            <p:ph type="dt" sz="half" idx="10"/>
          </p:nvPr>
        </p:nvSpPr>
        <p:spPr/>
        <p:txBody>
          <a:bodyPr/>
          <a:lstStyle/>
          <a:p>
            <a:fld id="{661778F6-229B-4822-9600-E034EF3DEC63}" type="datetimeFigureOut">
              <a:rPr lang="en-IN" smtClean="0"/>
              <a:t>14-12-2021</a:t>
            </a:fld>
            <a:endParaRPr lang="en-IN"/>
          </a:p>
        </p:txBody>
      </p:sp>
      <p:sp>
        <p:nvSpPr>
          <p:cNvPr id="5" name="Footer Placeholder 4">
            <a:extLst>
              <a:ext uri="{FF2B5EF4-FFF2-40B4-BE49-F238E27FC236}">
                <a16:creationId xmlns:a16="http://schemas.microsoft.com/office/drawing/2014/main" id="{24BB6AA5-6ED6-416A-9FBF-F84C343390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D21531-3111-4B1C-AF86-8D84BFCB1AF9}"/>
              </a:ext>
            </a:extLst>
          </p:cNvPr>
          <p:cNvSpPr>
            <a:spLocks noGrp="1"/>
          </p:cNvSpPr>
          <p:nvPr>
            <p:ph type="sldNum" sz="quarter" idx="12"/>
          </p:nvPr>
        </p:nvSpPr>
        <p:spPr/>
        <p:txBody>
          <a:bodyPr/>
          <a:lstStyle/>
          <a:p>
            <a:fld id="{E3977EFB-7324-4D47-8031-579060F06807}" type="slidenum">
              <a:rPr lang="en-IN" smtClean="0"/>
              <a:t>‹#›</a:t>
            </a:fld>
            <a:endParaRPr lang="en-IN"/>
          </a:p>
        </p:txBody>
      </p:sp>
    </p:spTree>
    <p:extLst>
      <p:ext uri="{BB962C8B-B14F-4D97-AF65-F5344CB8AC3E}">
        <p14:creationId xmlns:p14="http://schemas.microsoft.com/office/powerpoint/2010/main" val="968407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175A6A-4FB6-476A-B4AB-DFD73A4338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8CC75B-0956-4EDB-A50A-F66CDAE4FF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06E07B-CDAB-467F-A7DC-EC158E64184F}"/>
              </a:ext>
            </a:extLst>
          </p:cNvPr>
          <p:cNvSpPr>
            <a:spLocks noGrp="1"/>
          </p:cNvSpPr>
          <p:nvPr>
            <p:ph type="dt" sz="half" idx="10"/>
          </p:nvPr>
        </p:nvSpPr>
        <p:spPr/>
        <p:txBody>
          <a:bodyPr/>
          <a:lstStyle/>
          <a:p>
            <a:fld id="{661778F6-229B-4822-9600-E034EF3DEC63}" type="datetimeFigureOut">
              <a:rPr lang="en-IN" smtClean="0"/>
              <a:t>14-12-2021</a:t>
            </a:fld>
            <a:endParaRPr lang="en-IN"/>
          </a:p>
        </p:txBody>
      </p:sp>
      <p:sp>
        <p:nvSpPr>
          <p:cNvPr id="5" name="Footer Placeholder 4">
            <a:extLst>
              <a:ext uri="{FF2B5EF4-FFF2-40B4-BE49-F238E27FC236}">
                <a16:creationId xmlns:a16="http://schemas.microsoft.com/office/drawing/2014/main" id="{2A0B32D1-C672-425D-BF42-3F78C0E83F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14D6F3-2A80-4727-B38A-97FF053AA53B}"/>
              </a:ext>
            </a:extLst>
          </p:cNvPr>
          <p:cNvSpPr>
            <a:spLocks noGrp="1"/>
          </p:cNvSpPr>
          <p:nvPr>
            <p:ph type="sldNum" sz="quarter" idx="12"/>
          </p:nvPr>
        </p:nvSpPr>
        <p:spPr/>
        <p:txBody>
          <a:bodyPr/>
          <a:lstStyle/>
          <a:p>
            <a:fld id="{E3977EFB-7324-4D47-8031-579060F06807}" type="slidenum">
              <a:rPr lang="en-IN" smtClean="0"/>
              <a:t>‹#›</a:t>
            </a:fld>
            <a:endParaRPr lang="en-IN"/>
          </a:p>
        </p:txBody>
      </p:sp>
    </p:spTree>
    <p:extLst>
      <p:ext uri="{BB962C8B-B14F-4D97-AF65-F5344CB8AC3E}">
        <p14:creationId xmlns:p14="http://schemas.microsoft.com/office/powerpoint/2010/main" val="359168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92883-AA10-4652-A920-ED42B30DF3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D81935-89BA-42AE-B6EC-5F04450671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E98E2C-7365-44DE-94D3-44E6234C38C0}"/>
              </a:ext>
            </a:extLst>
          </p:cNvPr>
          <p:cNvSpPr>
            <a:spLocks noGrp="1"/>
          </p:cNvSpPr>
          <p:nvPr>
            <p:ph type="dt" sz="half" idx="10"/>
          </p:nvPr>
        </p:nvSpPr>
        <p:spPr/>
        <p:txBody>
          <a:bodyPr/>
          <a:lstStyle/>
          <a:p>
            <a:fld id="{661778F6-229B-4822-9600-E034EF3DEC63}" type="datetimeFigureOut">
              <a:rPr lang="en-IN" smtClean="0"/>
              <a:t>14-12-2021</a:t>
            </a:fld>
            <a:endParaRPr lang="en-IN"/>
          </a:p>
        </p:txBody>
      </p:sp>
      <p:sp>
        <p:nvSpPr>
          <p:cNvPr id="5" name="Footer Placeholder 4">
            <a:extLst>
              <a:ext uri="{FF2B5EF4-FFF2-40B4-BE49-F238E27FC236}">
                <a16:creationId xmlns:a16="http://schemas.microsoft.com/office/drawing/2014/main" id="{1F175F35-FBF8-4343-8131-E43AA9E07B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BE4444-0F99-4E71-820D-61B58AB667AF}"/>
              </a:ext>
            </a:extLst>
          </p:cNvPr>
          <p:cNvSpPr>
            <a:spLocks noGrp="1"/>
          </p:cNvSpPr>
          <p:nvPr>
            <p:ph type="sldNum" sz="quarter" idx="12"/>
          </p:nvPr>
        </p:nvSpPr>
        <p:spPr/>
        <p:txBody>
          <a:bodyPr/>
          <a:lstStyle/>
          <a:p>
            <a:fld id="{E3977EFB-7324-4D47-8031-579060F06807}" type="slidenum">
              <a:rPr lang="en-IN" smtClean="0"/>
              <a:t>‹#›</a:t>
            </a:fld>
            <a:endParaRPr lang="en-IN"/>
          </a:p>
        </p:txBody>
      </p:sp>
    </p:spTree>
    <p:extLst>
      <p:ext uri="{BB962C8B-B14F-4D97-AF65-F5344CB8AC3E}">
        <p14:creationId xmlns:p14="http://schemas.microsoft.com/office/powerpoint/2010/main" val="394725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58805-BE54-4761-80CB-5682D28150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3B7F9C-5F7A-4170-99D2-454FC3E5AB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AE139A-3F5D-47EF-BD92-7D7BB1DD87CA}"/>
              </a:ext>
            </a:extLst>
          </p:cNvPr>
          <p:cNvSpPr>
            <a:spLocks noGrp="1"/>
          </p:cNvSpPr>
          <p:nvPr>
            <p:ph type="dt" sz="half" idx="10"/>
          </p:nvPr>
        </p:nvSpPr>
        <p:spPr/>
        <p:txBody>
          <a:bodyPr/>
          <a:lstStyle/>
          <a:p>
            <a:fld id="{661778F6-229B-4822-9600-E034EF3DEC63}" type="datetimeFigureOut">
              <a:rPr lang="en-IN" smtClean="0"/>
              <a:t>14-12-2021</a:t>
            </a:fld>
            <a:endParaRPr lang="en-IN"/>
          </a:p>
        </p:txBody>
      </p:sp>
      <p:sp>
        <p:nvSpPr>
          <p:cNvPr id="5" name="Footer Placeholder 4">
            <a:extLst>
              <a:ext uri="{FF2B5EF4-FFF2-40B4-BE49-F238E27FC236}">
                <a16:creationId xmlns:a16="http://schemas.microsoft.com/office/drawing/2014/main" id="{F38E359D-703B-4147-97A1-8E64880587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40F818-96F1-4B73-B7BB-D65900BEE899}"/>
              </a:ext>
            </a:extLst>
          </p:cNvPr>
          <p:cNvSpPr>
            <a:spLocks noGrp="1"/>
          </p:cNvSpPr>
          <p:nvPr>
            <p:ph type="sldNum" sz="quarter" idx="12"/>
          </p:nvPr>
        </p:nvSpPr>
        <p:spPr/>
        <p:txBody>
          <a:bodyPr/>
          <a:lstStyle/>
          <a:p>
            <a:fld id="{E3977EFB-7324-4D47-8031-579060F06807}" type="slidenum">
              <a:rPr lang="en-IN" smtClean="0"/>
              <a:t>‹#›</a:t>
            </a:fld>
            <a:endParaRPr lang="en-IN"/>
          </a:p>
        </p:txBody>
      </p:sp>
    </p:spTree>
    <p:extLst>
      <p:ext uri="{BB962C8B-B14F-4D97-AF65-F5344CB8AC3E}">
        <p14:creationId xmlns:p14="http://schemas.microsoft.com/office/powerpoint/2010/main" val="3462532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09452-4002-40A0-A861-FA7591AF90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8299D5-5418-4157-9C34-E03D46EB5B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5184A3A-9EF1-435F-9DF3-9C1CAAD683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B849EDA-C4BF-4BF2-984E-9254313730C2}"/>
              </a:ext>
            </a:extLst>
          </p:cNvPr>
          <p:cNvSpPr>
            <a:spLocks noGrp="1"/>
          </p:cNvSpPr>
          <p:nvPr>
            <p:ph type="dt" sz="half" idx="10"/>
          </p:nvPr>
        </p:nvSpPr>
        <p:spPr/>
        <p:txBody>
          <a:bodyPr/>
          <a:lstStyle/>
          <a:p>
            <a:fld id="{661778F6-229B-4822-9600-E034EF3DEC63}" type="datetimeFigureOut">
              <a:rPr lang="en-IN" smtClean="0"/>
              <a:t>14-12-2021</a:t>
            </a:fld>
            <a:endParaRPr lang="en-IN"/>
          </a:p>
        </p:txBody>
      </p:sp>
      <p:sp>
        <p:nvSpPr>
          <p:cNvPr id="6" name="Footer Placeholder 5">
            <a:extLst>
              <a:ext uri="{FF2B5EF4-FFF2-40B4-BE49-F238E27FC236}">
                <a16:creationId xmlns:a16="http://schemas.microsoft.com/office/drawing/2014/main" id="{DE5AB7BC-D788-4564-8FEC-7F63274732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9233A0-886A-499A-9D9B-4879BDEC5FFF}"/>
              </a:ext>
            </a:extLst>
          </p:cNvPr>
          <p:cNvSpPr>
            <a:spLocks noGrp="1"/>
          </p:cNvSpPr>
          <p:nvPr>
            <p:ph type="sldNum" sz="quarter" idx="12"/>
          </p:nvPr>
        </p:nvSpPr>
        <p:spPr/>
        <p:txBody>
          <a:bodyPr/>
          <a:lstStyle/>
          <a:p>
            <a:fld id="{E3977EFB-7324-4D47-8031-579060F06807}" type="slidenum">
              <a:rPr lang="en-IN" smtClean="0"/>
              <a:t>‹#›</a:t>
            </a:fld>
            <a:endParaRPr lang="en-IN"/>
          </a:p>
        </p:txBody>
      </p:sp>
    </p:spTree>
    <p:extLst>
      <p:ext uri="{BB962C8B-B14F-4D97-AF65-F5344CB8AC3E}">
        <p14:creationId xmlns:p14="http://schemas.microsoft.com/office/powerpoint/2010/main" val="1842714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3BFE0-46F4-4485-876F-CE67DEF88E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6F6EBE-0491-4D03-9EE3-9641102679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7F5787-38AC-4413-90A0-0E9AAC1F57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D08514-0909-4647-99B1-1288F7DBC0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891D01-41B2-4545-9FCE-5CD9E2482B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A14EC1-3402-4061-80FC-C6D7C2214030}"/>
              </a:ext>
            </a:extLst>
          </p:cNvPr>
          <p:cNvSpPr>
            <a:spLocks noGrp="1"/>
          </p:cNvSpPr>
          <p:nvPr>
            <p:ph type="dt" sz="half" idx="10"/>
          </p:nvPr>
        </p:nvSpPr>
        <p:spPr/>
        <p:txBody>
          <a:bodyPr/>
          <a:lstStyle/>
          <a:p>
            <a:fld id="{661778F6-229B-4822-9600-E034EF3DEC63}" type="datetimeFigureOut">
              <a:rPr lang="en-IN" smtClean="0"/>
              <a:t>14-12-2021</a:t>
            </a:fld>
            <a:endParaRPr lang="en-IN"/>
          </a:p>
        </p:txBody>
      </p:sp>
      <p:sp>
        <p:nvSpPr>
          <p:cNvPr id="8" name="Footer Placeholder 7">
            <a:extLst>
              <a:ext uri="{FF2B5EF4-FFF2-40B4-BE49-F238E27FC236}">
                <a16:creationId xmlns:a16="http://schemas.microsoft.com/office/drawing/2014/main" id="{27A04BC5-A007-4B43-AF06-841B6D9102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88613A-136F-4FD9-8A3E-3670ECF4726C}"/>
              </a:ext>
            </a:extLst>
          </p:cNvPr>
          <p:cNvSpPr>
            <a:spLocks noGrp="1"/>
          </p:cNvSpPr>
          <p:nvPr>
            <p:ph type="sldNum" sz="quarter" idx="12"/>
          </p:nvPr>
        </p:nvSpPr>
        <p:spPr/>
        <p:txBody>
          <a:bodyPr/>
          <a:lstStyle/>
          <a:p>
            <a:fld id="{E3977EFB-7324-4D47-8031-579060F06807}" type="slidenum">
              <a:rPr lang="en-IN" smtClean="0"/>
              <a:t>‹#›</a:t>
            </a:fld>
            <a:endParaRPr lang="en-IN"/>
          </a:p>
        </p:txBody>
      </p:sp>
    </p:spTree>
    <p:extLst>
      <p:ext uri="{BB962C8B-B14F-4D97-AF65-F5344CB8AC3E}">
        <p14:creationId xmlns:p14="http://schemas.microsoft.com/office/powerpoint/2010/main" val="1634413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849A-0DF1-4A2D-9B67-290C9615F8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C15078-5085-45AA-A0FC-1E807560244C}"/>
              </a:ext>
            </a:extLst>
          </p:cNvPr>
          <p:cNvSpPr>
            <a:spLocks noGrp="1"/>
          </p:cNvSpPr>
          <p:nvPr>
            <p:ph type="dt" sz="half" idx="10"/>
          </p:nvPr>
        </p:nvSpPr>
        <p:spPr/>
        <p:txBody>
          <a:bodyPr/>
          <a:lstStyle/>
          <a:p>
            <a:fld id="{661778F6-229B-4822-9600-E034EF3DEC63}" type="datetimeFigureOut">
              <a:rPr lang="en-IN" smtClean="0"/>
              <a:t>14-12-2021</a:t>
            </a:fld>
            <a:endParaRPr lang="en-IN"/>
          </a:p>
        </p:txBody>
      </p:sp>
      <p:sp>
        <p:nvSpPr>
          <p:cNvPr id="4" name="Footer Placeholder 3">
            <a:extLst>
              <a:ext uri="{FF2B5EF4-FFF2-40B4-BE49-F238E27FC236}">
                <a16:creationId xmlns:a16="http://schemas.microsoft.com/office/drawing/2014/main" id="{DCC50C51-B356-41AE-A96F-DBC644D97B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32D38F-25DE-4402-921A-85B647CDD669}"/>
              </a:ext>
            </a:extLst>
          </p:cNvPr>
          <p:cNvSpPr>
            <a:spLocks noGrp="1"/>
          </p:cNvSpPr>
          <p:nvPr>
            <p:ph type="sldNum" sz="quarter" idx="12"/>
          </p:nvPr>
        </p:nvSpPr>
        <p:spPr/>
        <p:txBody>
          <a:bodyPr/>
          <a:lstStyle/>
          <a:p>
            <a:fld id="{E3977EFB-7324-4D47-8031-579060F06807}" type="slidenum">
              <a:rPr lang="en-IN" smtClean="0"/>
              <a:t>‹#›</a:t>
            </a:fld>
            <a:endParaRPr lang="en-IN"/>
          </a:p>
        </p:txBody>
      </p:sp>
    </p:spTree>
    <p:extLst>
      <p:ext uri="{BB962C8B-B14F-4D97-AF65-F5344CB8AC3E}">
        <p14:creationId xmlns:p14="http://schemas.microsoft.com/office/powerpoint/2010/main" val="2455630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AE6745-A9BE-4B17-9723-613A6C6376A3}"/>
              </a:ext>
            </a:extLst>
          </p:cNvPr>
          <p:cNvSpPr>
            <a:spLocks noGrp="1"/>
          </p:cNvSpPr>
          <p:nvPr>
            <p:ph type="dt" sz="half" idx="10"/>
          </p:nvPr>
        </p:nvSpPr>
        <p:spPr/>
        <p:txBody>
          <a:bodyPr/>
          <a:lstStyle/>
          <a:p>
            <a:fld id="{661778F6-229B-4822-9600-E034EF3DEC63}" type="datetimeFigureOut">
              <a:rPr lang="en-IN" smtClean="0"/>
              <a:t>14-12-2021</a:t>
            </a:fld>
            <a:endParaRPr lang="en-IN"/>
          </a:p>
        </p:txBody>
      </p:sp>
      <p:sp>
        <p:nvSpPr>
          <p:cNvPr id="3" name="Footer Placeholder 2">
            <a:extLst>
              <a:ext uri="{FF2B5EF4-FFF2-40B4-BE49-F238E27FC236}">
                <a16:creationId xmlns:a16="http://schemas.microsoft.com/office/drawing/2014/main" id="{75F59E67-553D-4721-A815-885B12FCED5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B404C2B-6641-4463-9603-6424FD8EB19F}"/>
              </a:ext>
            </a:extLst>
          </p:cNvPr>
          <p:cNvSpPr>
            <a:spLocks noGrp="1"/>
          </p:cNvSpPr>
          <p:nvPr>
            <p:ph type="sldNum" sz="quarter" idx="12"/>
          </p:nvPr>
        </p:nvSpPr>
        <p:spPr/>
        <p:txBody>
          <a:bodyPr/>
          <a:lstStyle/>
          <a:p>
            <a:fld id="{E3977EFB-7324-4D47-8031-579060F06807}" type="slidenum">
              <a:rPr lang="en-IN" smtClean="0"/>
              <a:t>‹#›</a:t>
            </a:fld>
            <a:endParaRPr lang="en-IN"/>
          </a:p>
        </p:txBody>
      </p:sp>
    </p:spTree>
    <p:extLst>
      <p:ext uri="{BB962C8B-B14F-4D97-AF65-F5344CB8AC3E}">
        <p14:creationId xmlns:p14="http://schemas.microsoft.com/office/powerpoint/2010/main" val="2177777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3D97D-075D-4CB8-923E-80C4F33F5E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01BCF7-0FC8-4C06-8EC1-A48A0C963A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7E7666-ECC3-42A9-BF1C-7ECEC6C56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EC7F7B-D819-424E-86C4-938A221D6751}"/>
              </a:ext>
            </a:extLst>
          </p:cNvPr>
          <p:cNvSpPr>
            <a:spLocks noGrp="1"/>
          </p:cNvSpPr>
          <p:nvPr>
            <p:ph type="dt" sz="half" idx="10"/>
          </p:nvPr>
        </p:nvSpPr>
        <p:spPr/>
        <p:txBody>
          <a:bodyPr/>
          <a:lstStyle/>
          <a:p>
            <a:fld id="{661778F6-229B-4822-9600-E034EF3DEC63}" type="datetimeFigureOut">
              <a:rPr lang="en-IN" smtClean="0"/>
              <a:t>14-12-2021</a:t>
            </a:fld>
            <a:endParaRPr lang="en-IN"/>
          </a:p>
        </p:txBody>
      </p:sp>
      <p:sp>
        <p:nvSpPr>
          <p:cNvPr id="6" name="Footer Placeholder 5">
            <a:extLst>
              <a:ext uri="{FF2B5EF4-FFF2-40B4-BE49-F238E27FC236}">
                <a16:creationId xmlns:a16="http://schemas.microsoft.com/office/drawing/2014/main" id="{7F584A9F-54AB-4B96-A7E9-05D5213A5E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0D4700-1846-406A-9A00-8C5A70F6973F}"/>
              </a:ext>
            </a:extLst>
          </p:cNvPr>
          <p:cNvSpPr>
            <a:spLocks noGrp="1"/>
          </p:cNvSpPr>
          <p:nvPr>
            <p:ph type="sldNum" sz="quarter" idx="12"/>
          </p:nvPr>
        </p:nvSpPr>
        <p:spPr/>
        <p:txBody>
          <a:bodyPr/>
          <a:lstStyle/>
          <a:p>
            <a:fld id="{E3977EFB-7324-4D47-8031-579060F06807}" type="slidenum">
              <a:rPr lang="en-IN" smtClean="0"/>
              <a:t>‹#›</a:t>
            </a:fld>
            <a:endParaRPr lang="en-IN"/>
          </a:p>
        </p:txBody>
      </p:sp>
    </p:spTree>
    <p:extLst>
      <p:ext uri="{BB962C8B-B14F-4D97-AF65-F5344CB8AC3E}">
        <p14:creationId xmlns:p14="http://schemas.microsoft.com/office/powerpoint/2010/main" val="2865933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01245-5516-46DB-A69E-4BEB690C45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55D30C-C4EC-4EC1-8346-61145DB226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2ED2B3D-3081-4C98-A0B1-0E525C1966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352027-09D9-42A8-A130-C69E47319E77}"/>
              </a:ext>
            </a:extLst>
          </p:cNvPr>
          <p:cNvSpPr>
            <a:spLocks noGrp="1"/>
          </p:cNvSpPr>
          <p:nvPr>
            <p:ph type="dt" sz="half" idx="10"/>
          </p:nvPr>
        </p:nvSpPr>
        <p:spPr/>
        <p:txBody>
          <a:bodyPr/>
          <a:lstStyle/>
          <a:p>
            <a:fld id="{661778F6-229B-4822-9600-E034EF3DEC63}" type="datetimeFigureOut">
              <a:rPr lang="en-IN" smtClean="0"/>
              <a:t>14-12-2021</a:t>
            </a:fld>
            <a:endParaRPr lang="en-IN"/>
          </a:p>
        </p:txBody>
      </p:sp>
      <p:sp>
        <p:nvSpPr>
          <p:cNvPr id="6" name="Footer Placeholder 5">
            <a:extLst>
              <a:ext uri="{FF2B5EF4-FFF2-40B4-BE49-F238E27FC236}">
                <a16:creationId xmlns:a16="http://schemas.microsoft.com/office/drawing/2014/main" id="{F12F28AD-8D2E-4E71-B9F1-D3DCE6326F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15A3B9-F8E1-4777-B435-FB73DB8F361E}"/>
              </a:ext>
            </a:extLst>
          </p:cNvPr>
          <p:cNvSpPr>
            <a:spLocks noGrp="1"/>
          </p:cNvSpPr>
          <p:nvPr>
            <p:ph type="sldNum" sz="quarter" idx="12"/>
          </p:nvPr>
        </p:nvSpPr>
        <p:spPr/>
        <p:txBody>
          <a:bodyPr/>
          <a:lstStyle/>
          <a:p>
            <a:fld id="{E3977EFB-7324-4D47-8031-579060F06807}" type="slidenum">
              <a:rPr lang="en-IN" smtClean="0"/>
              <a:t>‹#›</a:t>
            </a:fld>
            <a:endParaRPr lang="en-IN"/>
          </a:p>
        </p:txBody>
      </p:sp>
    </p:spTree>
    <p:extLst>
      <p:ext uri="{BB962C8B-B14F-4D97-AF65-F5344CB8AC3E}">
        <p14:creationId xmlns:p14="http://schemas.microsoft.com/office/powerpoint/2010/main" val="2141401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CF8D7B-85F4-447B-B257-CAF4157DB8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DE5F6E-10DA-4906-991D-99ED9EAC6F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D20B85-270F-4D78-A039-4264485E4A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1778F6-229B-4822-9600-E034EF3DEC63}" type="datetimeFigureOut">
              <a:rPr lang="en-IN" smtClean="0"/>
              <a:t>14-12-2021</a:t>
            </a:fld>
            <a:endParaRPr lang="en-IN"/>
          </a:p>
        </p:txBody>
      </p:sp>
      <p:sp>
        <p:nvSpPr>
          <p:cNvPr id="5" name="Footer Placeholder 4">
            <a:extLst>
              <a:ext uri="{FF2B5EF4-FFF2-40B4-BE49-F238E27FC236}">
                <a16:creationId xmlns:a16="http://schemas.microsoft.com/office/drawing/2014/main" id="{A6EAF561-82FC-4793-9F48-6E7D08749A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81F2FD-E99C-4AB3-BA6C-5161FBAA1A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977EFB-7324-4D47-8031-579060F06807}" type="slidenum">
              <a:rPr lang="en-IN" smtClean="0"/>
              <a:t>‹#›</a:t>
            </a:fld>
            <a:endParaRPr lang="en-IN"/>
          </a:p>
        </p:txBody>
      </p:sp>
    </p:spTree>
    <p:extLst>
      <p:ext uri="{BB962C8B-B14F-4D97-AF65-F5344CB8AC3E}">
        <p14:creationId xmlns:p14="http://schemas.microsoft.com/office/powerpoint/2010/main" val="861949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BE0F9C-CA45-4D3D-849A-7AE5B6821D52}"/>
              </a:ext>
            </a:extLst>
          </p:cNvPr>
          <p:cNvSpPr/>
          <p:nvPr/>
        </p:nvSpPr>
        <p:spPr>
          <a:xfrm>
            <a:off x="1160867" y="181273"/>
            <a:ext cx="9870266" cy="830997"/>
          </a:xfrm>
          <a:prstGeom prst="rect">
            <a:avLst/>
          </a:prstGeom>
          <a:noFill/>
        </p:spPr>
        <p:txBody>
          <a:bodyPr wrap="none" lIns="91440" tIns="45720" rIns="91440" bIns="45720">
            <a:spAutoFit/>
          </a:bodyPr>
          <a:lstStyle/>
          <a:p>
            <a:pPr algn="ctr"/>
            <a:r>
              <a:rPr lang="en-IN" sz="4800" b="1" dirty="0">
                <a:effectLst/>
                <a:latin typeface="Times New Roman" panose="02020603050405020304" pitchFamily="18" charset="0"/>
                <a:ea typeface="Calibri" panose="020F0502020204030204" pitchFamily="34" charset="0"/>
                <a:cs typeface="Times New Roman" panose="02020603050405020304" pitchFamily="18" charset="0"/>
              </a:rPr>
              <a:t>Credit Card Fraud Detection project</a:t>
            </a:r>
            <a:endParaRPr lang="en-US" sz="138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F2E05ACB-4588-4F1F-8567-3EB2DF5F91A9}"/>
              </a:ext>
            </a:extLst>
          </p:cNvPr>
          <p:cNvSpPr/>
          <p:nvPr/>
        </p:nvSpPr>
        <p:spPr>
          <a:xfrm>
            <a:off x="204865" y="3695998"/>
            <a:ext cx="2395459" cy="523220"/>
          </a:xfrm>
          <a:prstGeom prst="rect">
            <a:avLst/>
          </a:prstGeom>
          <a:noFill/>
        </p:spPr>
        <p:txBody>
          <a:bodyPr wrap="square" lIns="91440" tIns="45720" rIns="91440" bIns="45720">
            <a:spAutoFit/>
          </a:bodyPr>
          <a:lstStyle/>
          <a:p>
            <a:pPr algn="ctr"/>
            <a:r>
              <a:rPr lang="en-IN" sz="2800" b="0" i="0" u="none" strike="noStrike" baseline="0" dirty="0">
                <a:latin typeface="Times New Roman" panose="02020603050405020304" pitchFamily="18" charset="0"/>
                <a:cs typeface="Times New Roman" panose="02020603050405020304" pitchFamily="18" charset="0"/>
              </a:rPr>
              <a:t>Presented by:-</a:t>
            </a:r>
            <a:endParaRPr lang="en-US" sz="7200"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21F4427-A200-4AA6-A0B0-6829A613CD67}"/>
              </a:ext>
            </a:extLst>
          </p:cNvPr>
          <p:cNvSpPr/>
          <p:nvPr/>
        </p:nvSpPr>
        <p:spPr>
          <a:xfrm>
            <a:off x="852303" y="4091404"/>
            <a:ext cx="4305486" cy="2585323"/>
          </a:xfrm>
          <a:prstGeom prst="rect">
            <a:avLst/>
          </a:prstGeom>
          <a:noFill/>
        </p:spPr>
        <p:txBody>
          <a:bodyPr wrap="square" lIns="91440" tIns="45720" rIns="91440" bIns="45720">
            <a:spAutoFit/>
          </a:bodyPr>
          <a:lstStyle/>
          <a:p>
            <a:pPr>
              <a:lnSpc>
                <a:spcPct val="20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Valiveti Manikanta Bhuvanesh-19BCD7088</a:t>
            </a:r>
          </a:p>
          <a:p>
            <a:pPr>
              <a:lnSpc>
                <a:spcPct val="200000"/>
              </a:lnSpc>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Tarini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Guttula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-19BCE7758</a:t>
            </a:r>
          </a:p>
          <a:p>
            <a:pPr>
              <a:lnSpc>
                <a:spcPct val="200000"/>
              </a:lnSpc>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Popuri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Harsha Vardhan -19BCI7039  </a:t>
            </a:r>
          </a:p>
          <a:p>
            <a:pPr>
              <a:lnSpc>
                <a:spcPct val="200000"/>
              </a:lnSpc>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G.Balasubramanyam</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-19BCE7681 </a:t>
            </a:r>
          </a:p>
          <a:p>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Rokkam</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Anirudh -19BCD7081</a:t>
            </a:r>
            <a:endParaRPr lang="en-US" sz="5400"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252BEF8D-5C1F-4CE1-9068-4FF7539F6C46}"/>
              </a:ext>
            </a:extLst>
          </p:cNvPr>
          <p:cNvSpPr/>
          <p:nvPr/>
        </p:nvSpPr>
        <p:spPr>
          <a:xfrm>
            <a:off x="7441540" y="3757553"/>
            <a:ext cx="1909498" cy="523220"/>
          </a:xfrm>
          <a:prstGeom prst="rect">
            <a:avLst/>
          </a:prstGeom>
          <a:noFill/>
        </p:spPr>
        <p:txBody>
          <a:bodyPr wrap="none" lIns="91440" tIns="45720" rIns="91440" bIns="45720">
            <a:spAutoFit/>
          </a:bodyPr>
          <a:lstStyle/>
          <a:p>
            <a:pPr algn="ctr"/>
            <a:r>
              <a:rPr lang="en-IN" sz="2800" b="0" i="0" u="none" strike="noStrike" baseline="0" dirty="0">
                <a:latin typeface="Times New Roman" panose="02020603050405020304" pitchFamily="18" charset="0"/>
                <a:cs typeface="Times New Roman" panose="02020603050405020304" pitchFamily="18" charset="0"/>
              </a:rPr>
              <a:t>Guided by:-</a:t>
            </a:r>
            <a:endParaRPr lang="en-US" sz="7200"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C2EED6A8-3196-44E8-A921-6A3624AE18EE}"/>
              </a:ext>
            </a:extLst>
          </p:cNvPr>
          <p:cNvSpPr/>
          <p:nvPr/>
        </p:nvSpPr>
        <p:spPr>
          <a:xfrm>
            <a:off x="9162178" y="4280773"/>
            <a:ext cx="2668744" cy="523220"/>
          </a:xfrm>
          <a:prstGeom prst="rect">
            <a:avLst/>
          </a:prstGeom>
          <a:noFill/>
        </p:spPr>
        <p:txBody>
          <a:bodyPr wrap="none" lIns="91440" tIns="45720" rIns="91440" bIns="45720">
            <a:spAutoFit/>
          </a:bodyPr>
          <a:lstStyle/>
          <a:p>
            <a:pPr algn="ct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Dr.GopiKrishnan</a:t>
            </a:r>
            <a:endParaRPr lang="en-US" sz="7200"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1026" name="Picture 2" descr="VIT.AP - Home | Facebook">
            <a:extLst>
              <a:ext uri="{FF2B5EF4-FFF2-40B4-BE49-F238E27FC236}">
                <a16:creationId xmlns:a16="http://schemas.microsoft.com/office/drawing/2014/main" id="{67B0A6AE-2A2E-4445-917A-AC391DBA4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3349" y="4803993"/>
            <a:ext cx="1846401" cy="1846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000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A66384-E9C7-4258-B70E-AE18E0B6ED56}"/>
              </a:ext>
            </a:extLst>
          </p:cNvPr>
          <p:cNvPicPr>
            <a:picLocks noChangeAspect="1"/>
          </p:cNvPicPr>
          <p:nvPr/>
        </p:nvPicPr>
        <p:blipFill>
          <a:blip r:embed="rId2"/>
          <a:stretch>
            <a:fillRect/>
          </a:stretch>
        </p:blipFill>
        <p:spPr>
          <a:xfrm>
            <a:off x="199855" y="898129"/>
            <a:ext cx="5304854" cy="5061741"/>
          </a:xfrm>
          <a:prstGeom prst="rect">
            <a:avLst/>
          </a:prstGeom>
        </p:spPr>
      </p:pic>
      <p:pic>
        <p:nvPicPr>
          <p:cNvPr id="5" name="Picture 4">
            <a:extLst>
              <a:ext uri="{FF2B5EF4-FFF2-40B4-BE49-F238E27FC236}">
                <a16:creationId xmlns:a16="http://schemas.microsoft.com/office/drawing/2014/main" id="{D34FF121-9D41-43FC-B536-0977F0E3BB00}"/>
              </a:ext>
            </a:extLst>
          </p:cNvPr>
          <p:cNvPicPr>
            <a:picLocks noChangeAspect="1"/>
          </p:cNvPicPr>
          <p:nvPr/>
        </p:nvPicPr>
        <p:blipFill>
          <a:blip r:embed="rId3"/>
          <a:stretch>
            <a:fillRect/>
          </a:stretch>
        </p:blipFill>
        <p:spPr>
          <a:xfrm>
            <a:off x="5504709" y="898129"/>
            <a:ext cx="3056585" cy="1943384"/>
          </a:xfrm>
          <a:prstGeom prst="rect">
            <a:avLst/>
          </a:prstGeom>
        </p:spPr>
      </p:pic>
      <p:pic>
        <p:nvPicPr>
          <p:cNvPr id="7" name="Picture 6">
            <a:extLst>
              <a:ext uri="{FF2B5EF4-FFF2-40B4-BE49-F238E27FC236}">
                <a16:creationId xmlns:a16="http://schemas.microsoft.com/office/drawing/2014/main" id="{29758B7B-A634-46B5-A196-FB12959F714C}"/>
              </a:ext>
            </a:extLst>
          </p:cNvPr>
          <p:cNvPicPr>
            <a:picLocks noChangeAspect="1"/>
          </p:cNvPicPr>
          <p:nvPr/>
        </p:nvPicPr>
        <p:blipFill>
          <a:blip r:embed="rId4"/>
          <a:stretch>
            <a:fillRect/>
          </a:stretch>
        </p:blipFill>
        <p:spPr>
          <a:xfrm>
            <a:off x="8866024" y="898130"/>
            <a:ext cx="3126121" cy="1946598"/>
          </a:xfrm>
          <a:prstGeom prst="rect">
            <a:avLst/>
          </a:prstGeom>
        </p:spPr>
      </p:pic>
      <p:pic>
        <p:nvPicPr>
          <p:cNvPr id="9" name="Picture 8">
            <a:extLst>
              <a:ext uri="{FF2B5EF4-FFF2-40B4-BE49-F238E27FC236}">
                <a16:creationId xmlns:a16="http://schemas.microsoft.com/office/drawing/2014/main" id="{CC5D12FD-DD74-4B0F-AE0F-F2C620DF6AC2}"/>
              </a:ext>
            </a:extLst>
          </p:cNvPr>
          <p:cNvPicPr>
            <a:picLocks noChangeAspect="1"/>
          </p:cNvPicPr>
          <p:nvPr/>
        </p:nvPicPr>
        <p:blipFill>
          <a:blip r:embed="rId5"/>
          <a:stretch>
            <a:fillRect/>
          </a:stretch>
        </p:blipFill>
        <p:spPr>
          <a:xfrm>
            <a:off x="5504708" y="3444813"/>
            <a:ext cx="3056586" cy="1911756"/>
          </a:xfrm>
          <a:prstGeom prst="rect">
            <a:avLst/>
          </a:prstGeom>
        </p:spPr>
      </p:pic>
      <p:pic>
        <p:nvPicPr>
          <p:cNvPr id="11" name="Picture 10">
            <a:extLst>
              <a:ext uri="{FF2B5EF4-FFF2-40B4-BE49-F238E27FC236}">
                <a16:creationId xmlns:a16="http://schemas.microsoft.com/office/drawing/2014/main" id="{A06D90AA-2DCF-4547-80B7-CB6217E1BFCC}"/>
              </a:ext>
            </a:extLst>
          </p:cNvPr>
          <p:cNvPicPr>
            <a:picLocks noChangeAspect="1"/>
          </p:cNvPicPr>
          <p:nvPr/>
        </p:nvPicPr>
        <p:blipFill>
          <a:blip r:embed="rId6"/>
          <a:stretch>
            <a:fillRect/>
          </a:stretch>
        </p:blipFill>
        <p:spPr>
          <a:xfrm>
            <a:off x="8725747" y="3428999"/>
            <a:ext cx="3056585" cy="1911755"/>
          </a:xfrm>
          <a:prstGeom prst="rect">
            <a:avLst/>
          </a:prstGeom>
        </p:spPr>
      </p:pic>
    </p:spTree>
    <p:extLst>
      <p:ext uri="{BB962C8B-B14F-4D97-AF65-F5344CB8AC3E}">
        <p14:creationId xmlns:p14="http://schemas.microsoft.com/office/powerpoint/2010/main" val="3226594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64E7F-94EA-4E48-8EDB-48161AC29FC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Step 3 :</a:t>
            </a:r>
            <a:r>
              <a:rPr lang="en-IN" i="0" dirty="0">
                <a:solidFill>
                  <a:srgbClr val="353535"/>
                </a:solidFill>
                <a:effectLst/>
                <a:latin typeface="Times New Roman" panose="02020603050405020304" pitchFamily="18" charset="0"/>
                <a:cs typeface="Times New Roman" panose="02020603050405020304" pitchFamily="18" charset="0"/>
              </a:rPr>
              <a:t>Data Manipulation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72DA34-6879-4C94-8FE5-16B46EDF6132}"/>
              </a:ext>
            </a:extLst>
          </p:cNvPr>
          <p:cNvSpPr>
            <a:spLocks noGrp="1"/>
          </p:cNvSpPr>
          <p:nvPr>
            <p:ph idx="1"/>
          </p:nvPr>
        </p:nvSpPr>
        <p:spPr/>
        <p:txBody>
          <a:bodyPr/>
          <a:lstStyle/>
          <a:p>
            <a:r>
              <a:rPr lang="en-US" dirty="0"/>
              <a:t>In this step, we'll scale our data using the scale () function. We will apply this to the amount component of the amount of our credit card information. Scaling is also known as feature normalization. Using scaling,  data is structured according to a specified range. Therefore, there are no extreme values ​​in our dataset that could interfere with the functioning of our model.</a:t>
            </a:r>
            <a:endParaRPr lang="en-IN" dirty="0"/>
          </a:p>
        </p:txBody>
      </p:sp>
    </p:spTree>
    <p:extLst>
      <p:ext uri="{BB962C8B-B14F-4D97-AF65-F5344CB8AC3E}">
        <p14:creationId xmlns:p14="http://schemas.microsoft.com/office/powerpoint/2010/main" val="417856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14D25A-683C-4E69-8831-67194175F2F4}"/>
              </a:ext>
            </a:extLst>
          </p:cNvPr>
          <p:cNvPicPr>
            <a:picLocks noChangeAspect="1"/>
          </p:cNvPicPr>
          <p:nvPr/>
        </p:nvPicPr>
        <p:blipFill>
          <a:blip r:embed="rId2"/>
          <a:stretch>
            <a:fillRect/>
          </a:stretch>
        </p:blipFill>
        <p:spPr>
          <a:xfrm>
            <a:off x="296677" y="1657196"/>
            <a:ext cx="11598645" cy="3543607"/>
          </a:xfrm>
          <a:prstGeom prst="rect">
            <a:avLst/>
          </a:prstGeom>
        </p:spPr>
      </p:pic>
    </p:spTree>
    <p:extLst>
      <p:ext uri="{BB962C8B-B14F-4D97-AF65-F5344CB8AC3E}">
        <p14:creationId xmlns:p14="http://schemas.microsoft.com/office/powerpoint/2010/main" val="1897709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C7212-0815-4D24-9C46-A70C18F3A41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Step 4 :</a:t>
            </a:r>
            <a:r>
              <a:rPr lang="en-IN" i="0" dirty="0">
                <a:solidFill>
                  <a:srgbClr val="353535"/>
                </a:solidFill>
                <a:effectLst/>
                <a:latin typeface="Times New Roman" panose="02020603050405020304" pitchFamily="18" charset="0"/>
                <a:cs typeface="Times New Roman" panose="02020603050405020304" pitchFamily="18" charset="0"/>
              </a:rPr>
              <a:t>Data </a:t>
            </a:r>
            <a:r>
              <a:rPr lang="en-IN" i="0" dirty="0" err="1">
                <a:solidFill>
                  <a:srgbClr val="353535"/>
                </a:solidFill>
                <a:effectLst/>
                <a:latin typeface="Times New Roman" panose="02020603050405020304" pitchFamily="18" charset="0"/>
                <a:cs typeface="Times New Roman" panose="02020603050405020304" pitchFamily="18" charset="0"/>
              </a:rPr>
              <a:t>Modeling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7FC24B-D878-432D-929D-1B8F3D9D9007}"/>
              </a:ext>
            </a:extLst>
          </p:cNvPr>
          <p:cNvSpPr>
            <a:spLocks noGrp="1"/>
          </p:cNvSpPr>
          <p:nvPr>
            <p:ph idx="1"/>
          </p:nvPr>
        </p:nvSpPr>
        <p:spPr/>
        <p:txBody>
          <a:bodyPr/>
          <a:lstStyle/>
          <a:p>
            <a:r>
              <a:rPr lang="en-US" dirty="0"/>
              <a:t>Once we have standardized the dataset, we will divide our dataset into training sets and test sets with a divide ratio of 0.80. This means that 80% of our data will be attributed to  train data while 20% will be attributed to  test data.</a:t>
            </a:r>
            <a:endParaRPr lang="en-IN" dirty="0"/>
          </a:p>
        </p:txBody>
      </p:sp>
      <p:pic>
        <p:nvPicPr>
          <p:cNvPr id="4" name="Picture 3">
            <a:extLst>
              <a:ext uri="{FF2B5EF4-FFF2-40B4-BE49-F238E27FC236}">
                <a16:creationId xmlns:a16="http://schemas.microsoft.com/office/drawing/2014/main" id="{888915F8-BDD3-4A15-B8A3-147833A015F5}"/>
              </a:ext>
            </a:extLst>
          </p:cNvPr>
          <p:cNvPicPr>
            <a:picLocks noChangeAspect="1"/>
          </p:cNvPicPr>
          <p:nvPr/>
        </p:nvPicPr>
        <p:blipFill>
          <a:blip r:embed="rId2"/>
          <a:stretch>
            <a:fillRect/>
          </a:stretch>
        </p:blipFill>
        <p:spPr>
          <a:xfrm>
            <a:off x="1281781" y="4001294"/>
            <a:ext cx="5640915" cy="1789906"/>
          </a:xfrm>
          <a:prstGeom prst="rect">
            <a:avLst/>
          </a:prstGeom>
        </p:spPr>
      </p:pic>
    </p:spTree>
    <p:extLst>
      <p:ext uri="{BB962C8B-B14F-4D97-AF65-F5344CB8AC3E}">
        <p14:creationId xmlns:p14="http://schemas.microsoft.com/office/powerpoint/2010/main" val="1946884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A3603-3759-450B-BE22-B30188F06E0A}"/>
              </a:ext>
            </a:extLst>
          </p:cNvPr>
          <p:cNvSpPr>
            <a:spLocks noGrp="1"/>
          </p:cNvSpPr>
          <p:nvPr>
            <p:ph type="title"/>
          </p:nvPr>
        </p:nvSpPr>
        <p:spPr/>
        <p:txBody>
          <a:bodyPr/>
          <a:lstStyle/>
          <a:p>
            <a:r>
              <a:rPr lang="en-IN" i="0" dirty="0">
                <a:solidFill>
                  <a:srgbClr val="353535"/>
                </a:solidFill>
                <a:effectLst/>
                <a:latin typeface="Times New Roman" panose="02020603050405020304" pitchFamily="18" charset="0"/>
                <a:cs typeface="Times New Roman" panose="02020603050405020304" pitchFamily="18" charset="0"/>
              </a:rPr>
              <a:t>Fitting Logistic Regression Model</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F319CA-9BB0-4849-9022-F6311AB3F66C}"/>
              </a:ext>
            </a:extLst>
          </p:cNvPr>
          <p:cNvSpPr>
            <a:spLocks noGrp="1"/>
          </p:cNvSpPr>
          <p:nvPr>
            <p:ph idx="1"/>
          </p:nvPr>
        </p:nvSpPr>
        <p:spPr/>
        <p:txBody>
          <a:bodyPr/>
          <a:lstStyle/>
          <a:p>
            <a:r>
              <a:rPr lang="en-US" dirty="0"/>
              <a:t>In this section , we will adapt our first model. We will start with the logistic regression. Logistic regression is used to model the  probability of a class outcome as pass / fail, pass / fail, and in our case - fraud / non-fraud. We are implementing this model on our test data.</a:t>
            </a:r>
            <a:endParaRPr lang="en-IN" dirty="0"/>
          </a:p>
        </p:txBody>
      </p:sp>
    </p:spTree>
    <p:extLst>
      <p:ext uri="{BB962C8B-B14F-4D97-AF65-F5344CB8AC3E}">
        <p14:creationId xmlns:p14="http://schemas.microsoft.com/office/powerpoint/2010/main" val="3411293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EB2970-6AA6-4C14-B482-E4A8967C9559}"/>
              </a:ext>
            </a:extLst>
          </p:cNvPr>
          <p:cNvPicPr>
            <a:picLocks noChangeAspect="1"/>
          </p:cNvPicPr>
          <p:nvPr/>
        </p:nvPicPr>
        <p:blipFill>
          <a:blip r:embed="rId2"/>
          <a:stretch>
            <a:fillRect/>
          </a:stretch>
        </p:blipFill>
        <p:spPr>
          <a:xfrm>
            <a:off x="3809802" y="315960"/>
            <a:ext cx="4572396" cy="6226080"/>
          </a:xfrm>
          <a:prstGeom prst="rect">
            <a:avLst/>
          </a:prstGeom>
        </p:spPr>
      </p:pic>
    </p:spTree>
    <p:extLst>
      <p:ext uri="{BB962C8B-B14F-4D97-AF65-F5344CB8AC3E}">
        <p14:creationId xmlns:p14="http://schemas.microsoft.com/office/powerpoint/2010/main" val="3122889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F4A071-676D-4AC0-8CA6-43A408DB7735}"/>
              </a:ext>
            </a:extLst>
          </p:cNvPr>
          <p:cNvPicPr>
            <a:picLocks noChangeAspect="1"/>
          </p:cNvPicPr>
          <p:nvPr/>
        </p:nvPicPr>
        <p:blipFill>
          <a:blip r:embed="rId2"/>
          <a:stretch>
            <a:fillRect/>
          </a:stretch>
        </p:blipFill>
        <p:spPr>
          <a:xfrm>
            <a:off x="155489" y="189882"/>
            <a:ext cx="4703382" cy="2941752"/>
          </a:xfrm>
          <a:prstGeom prst="rect">
            <a:avLst/>
          </a:prstGeom>
        </p:spPr>
      </p:pic>
      <p:pic>
        <p:nvPicPr>
          <p:cNvPr id="7" name="Picture 6">
            <a:extLst>
              <a:ext uri="{FF2B5EF4-FFF2-40B4-BE49-F238E27FC236}">
                <a16:creationId xmlns:a16="http://schemas.microsoft.com/office/drawing/2014/main" id="{82DE0D88-5692-4D52-923B-C98B1CE0179A}"/>
              </a:ext>
            </a:extLst>
          </p:cNvPr>
          <p:cNvPicPr>
            <a:picLocks noChangeAspect="1"/>
          </p:cNvPicPr>
          <p:nvPr/>
        </p:nvPicPr>
        <p:blipFill>
          <a:blip r:embed="rId3"/>
          <a:stretch>
            <a:fillRect/>
          </a:stretch>
        </p:blipFill>
        <p:spPr>
          <a:xfrm>
            <a:off x="6412854" y="487248"/>
            <a:ext cx="4703382" cy="2941752"/>
          </a:xfrm>
          <a:prstGeom prst="rect">
            <a:avLst/>
          </a:prstGeom>
        </p:spPr>
      </p:pic>
      <p:pic>
        <p:nvPicPr>
          <p:cNvPr id="9" name="Picture 8">
            <a:extLst>
              <a:ext uri="{FF2B5EF4-FFF2-40B4-BE49-F238E27FC236}">
                <a16:creationId xmlns:a16="http://schemas.microsoft.com/office/drawing/2014/main" id="{279A63F3-1CC3-44D2-8245-87D1B7E0753F}"/>
              </a:ext>
            </a:extLst>
          </p:cNvPr>
          <p:cNvPicPr>
            <a:picLocks noChangeAspect="1"/>
          </p:cNvPicPr>
          <p:nvPr/>
        </p:nvPicPr>
        <p:blipFill>
          <a:blip r:embed="rId4"/>
          <a:stretch>
            <a:fillRect/>
          </a:stretch>
        </p:blipFill>
        <p:spPr>
          <a:xfrm>
            <a:off x="155489" y="3309598"/>
            <a:ext cx="4703382" cy="2941752"/>
          </a:xfrm>
          <a:prstGeom prst="rect">
            <a:avLst/>
          </a:prstGeom>
        </p:spPr>
      </p:pic>
      <p:pic>
        <p:nvPicPr>
          <p:cNvPr id="11" name="Picture 10">
            <a:extLst>
              <a:ext uri="{FF2B5EF4-FFF2-40B4-BE49-F238E27FC236}">
                <a16:creationId xmlns:a16="http://schemas.microsoft.com/office/drawing/2014/main" id="{236AD6B8-3FBE-4B18-99B1-CBC3B2C6B5AF}"/>
              </a:ext>
            </a:extLst>
          </p:cNvPr>
          <p:cNvPicPr>
            <a:picLocks noChangeAspect="1"/>
          </p:cNvPicPr>
          <p:nvPr/>
        </p:nvPicPr>
        <p:blipFill>
          <a:blip r:embed="rId5"/>
          <a:stretch>
            <a:fillRect/>
          </a:stretch>
        </p:blipFill>
        <p:spPr>
          <a:xfrm>
            <a:off x="6188735" y="3303786"/>
            <a:ext cx="4703383" cy="2941752"/>
          </a:xfrm>
          <a:prstGeom prst="rect">
            <a:avLst/>
          </a:prstGeom>
        </p:spPr>
      </p:pic>
    </p:spTree>
    <p:extLst>
      <p:ext uri="{BB962C8B-B14F-4D97-AF65-F5344CB8AC3E}">
        <p14:creationId xmlns:p14="http://schemas.microsoft.com/office/powerpoint/2010/main" val="1866932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AF73CF-4EEB-4723-8811-EB9BFF616AC8}"/>
              </a:ext>
            </a:extLst>
          </p:cNvPr>
          <p:cNvPicPr>
            <a:picLocks noChangeAspect="1"/>
          </p:cNvPicPr>
          <p:nvPr/>
        </p:nvPicPr>
        <p:blipFill>
          <a:blip r:embed="rId2"/>
          <a:stretch>
            <a:fillRect/>
          </a:stretch>
        </p:blipFill>
        <p:spPr>
          <a:xfrm>
            <a:off x="2361876" y="807493"/>
            <a:ext cx="7468247" cy="5243014"/>
          </a:xfrm>
          <a:prstGeom prst="rect">
            <a:avLst/>
          </a:prstGeom>
        </p:spPr>
      </p:pic>
    </p:spTree>
    <p:extLst>
      <p:ext uri="{BB962C8B-B14F-4D97-AF65-F5344CB8AC3E}">
        <p14:creationId xmlns:p14="http://schemas.microsoft.com/office/powerpoint/2010/main" val="3899106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8E39B-C3C5-4C36-9418-E19842D0F2DF}"/>
              </a:ext>
            </a:extLst>
          </p:cNvPr>
          <p:cNvSpPr>
            <a:spLocks noGrp="1"/>
          </p:cNvSpPr>
          <p:nvPr>
            <p:ph type="title"/>
          </p:nvPr>
        </p:nvSpPr>
        <p:spPr/>
        <p:txBody>
          <a:bodyPr/>
          <a:lstStyle/>
          <a:p>
            <a:r>
              <a:rPr lang="en-IN" i="0" dirty="0">
                <a:solidFill>
                  <a:srgbClr val="353535"/>
                </a:solidFill>
                <a:effectLst/>
                <a:latin typeface="Times New Roman" panose="02020603050405020304" pitchFamily="18" charset="0"/>
                <a:cs typeface="Times New Roman" panose="02020603050405020304" pitchFamily="18" charset="0"/>
              </a:rPr>
              <a:t>Fitting a Decision Tree Model</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918466-E1BE-4E67-B99E-F1C01BC3FDB6}"/>
              </a:ext>
            </a:extLst>
          </p:cNvPr>
          <p:cNvSpPr>
            <a:spLocks noGrp="1"/>
          </p:cNvSpPr>
          <p:nvPr>
            <p:ph idx="1"/>
          </p:nvPr>
        </p:nvSpPr>
        <p:spPr/>
        <p:txBody>
          <a:bodyPr/>
          <a:lstStyle/>
          <a:p>
            <a:r>
              <a:rPr lang="en-US" dirty="0"/>
              <a:t>In this section, we will implement a decision tree algorithm. Decision trees to track the results of a decision. These results are essentially a consequence by which we can conclude  to which class the object belongs. We will now implement our decision tree model and  plot it using the </a:t>
            </a:r>
            <a:r>
              <a:rPr lang="en-US" dirty="0" err="1"/>
              <a:t>rpart.plot</a:t>
            </a:r>
            <a:r>
              <a:rPr lang="en-US" dirty="0"/>
              <a:t> () function. We will specifically use  recursive division to plot the decision tree.</a:t>
            </a:r>
            <a:endParaRPr lang="en-IN" dirty="0"/>
          </a:p>
        </p:txBody>
      </p:sp>
    </p:spTree>
    <p:extLst>
      <p:ext uri="{BB962C8B-B14F-4D97-AF65-F5344CB8AC3E}">
        <p14:creationId xmlns:p14="http://schemas.microsoft.com/office/powerpoint/2010/main" val="118742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080970-9335-4C44-9C65-3C2ADDFA136D}"/>
              </a:ext>
            </a:extLst>
          </p:cNvPr>
          <p:cNvPicPr>
            <a:picLocks noChangeAspect="1"/>
          </p:cNvPicPr>
          <p:nvPr/>
        </p:nvPicPr>
        <p:blipFill>
          <a:blip r:embed="rId2"/>
          <a:stretch>
            <a:fillRect/>
          </a:stretch>
        </p:blipFill>
        <p:spPr>
          <a:xfrm>
            <a:off x="1693053" y="1107981"/>
            <a:ext cx="8630085" cy="4642037"/>
          </a:xfrm>
          <a:prstGeom prst="rect">
            <a:avLst/>
          </a:prstGeom>
        </p:spPr>
      </p:pic>
    </p:spTree>
    <p:extLst>
      <p:ext uri="{BB962C8B-B14F-4D97-AF65-F5344CB8AC3E}">
        <p14:creationId xmlns:p14="http://schemas.microsoft.com/office/powerpoint/2010/main" val="1053594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59DF5-CF7A-4E80-86C8-9C224DAFC04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A4368F-BE7A-447F-A3AE-A2DA86E091EA}"/>
              </a:ext>
            </a:extLst>
          </p:cNvPr>
          <p:cNvSpPr>
            <a:spLocks noGrp="1"/>
          </p:cNvSpPr>
          <p:nvPr>
            <p:ph idx="1"/>
          </p:nvPr>
        </p:nvSpPr>
        <p:spPr/>
        <p:txBody>
          <a:bodyPr/>
          <a:lstStyle/>
          <a:p>
            <a:r>
              <a:rPr lang="en-US" dirty="0"/>
              <a:t>Credit card fraud has increased dramatically in recent months. It is, in fact, one of the most common threats facing the BFSI industry. The objective of this R project is to create a classifier capable of accurately detecting credit card fraud. The credit card transaction dataset with a mix of non-fraudulent and fraudulent transactions will be used for research. Decision trees, logistic regression, artificial neural networks and the gradient classifier will  be used in the project. a fraudulent and non-fraudulent call by applying these ML </a:t>
            </a:r>
            <a:r>
              <a:rPr lang="en-US" dirty="0" err="1"/>
              <a:t>algorithms.This</a:t>
            </a:r>
            <a:r>
              <a:rPr lang="en-US" dirty="0"/>
              <a:t> project will show you how to classify data using machine learning techniques in a real context.</a:t>
            </a:r>
            <a:endParaRPr lang="en-IN" dirty="0"/>
          </a:p>
        </p:txBody>
      </p:sp>
    </p:spTree>
    <p:extLst>
      <p:ext uri="{BB962C8B-B14F-4D97-AF65-F5344CB8AC3E}">
        <p14:creationId xmlns:p14="http://schemas.microsoft.com/office/powerpoint/2010/main" val="4282116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1EDF7-C483-4F2A-BCF0-FA707FF85A81}"/>
              </a:ext>
            </a:extLst>
          </p:cNvPr>
          <p:cNvSpPr>
            <a:spLocks noGrp="1"/>
          </p:cNvSpPr>
          <p:nvPr>
            <p:ph type="title"/>
          </p:nvPr>
        </p:nvSpPr>
        <p:spPr/>
        <p:txBody>
          <a:bodyPr/>
          <a:lstStyle/>
          <a:p>
            <a:r>
              <a:rPr lang="en-IN" i="0" dirty="0">
                <a:solidFill>
                  <a:srgbClr val="353535"/>
                </a:solidFill>
                <a:effectLst/>
                <a:latin typeface="Times New Roman" panose="02020603050405020304" pitchFamily="18" charset="0"/>
                <a:cs typeface="Times New Roman" panose="02020603050405020304" pitchFamily="18" charset="0"/>
              </a:rPr>
              <a:t>Fitting a Artificial Neural Network Model</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D18F09-4F29-4125-A207-596BEDEFFA29}"/>
              </a:ext>
            </a:extLst>
          </p:cNvPr>
          <p:cNvSpPr>
            <a:spLocks noGrp="1"/>
          </p:cNvSpPr>
          <p:nvPr>
            <p:ph idx="1"/>
          </p:nvPr>
        </p:nvSpPr>
        <p:spPr/>
        <p:txBody>
          <a:bodyPr/>
          <a:lstStyle/>
          <a:p>
            <a:r>
              <a:rPr lang="en-US" dirty="0"/>
              <a:t>We import the </a:t>
            </a:r>
            <a:r>
              <a:rPr lang="en-US" dirty="0" err="1"/>
              <a:t>neuralnet</a:t>
            </a:r>
            <a:r>
              <a:rPr lang="en-US" dirty="0"/>
              <a:t> package that would allow us to implement our ANNs. We therefore proceeded to plot it using the plot () function. Now, in the case of artificial neural networks, there is a range of values ​​between 1 and 0. We set a threshold at 0.5, that is, values ​​greater than 0.5 will correspond to 1 and the rest will be 0.</a:t>
            </a:r>
            <a:endParaRPr lang="en-IN" dirty="0"/>
          </a:p>
        </p:txBody>
      </p:sp>
    </p:spTree>
    <p:extLst>
      <p:ext uri="{BB962C8B-B14F-4D97-AF65-F5344CB8AC3E}">
        <p14:creationId xmlns:p14="http://schemas.microsoft.com/office/powerpoint/2010/main" val="1447772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EDA18A-845F-4B00-9454-89DE5FDF30F7}"/>
              </a:ext>
            </a:extLst>
          </p:cNvPr>
          <p:cNvPicPr>
            <a:picLocks noChangeAspect="1"/>
          </p:cNvPicPr>
          <p:nvPr/>
        </p:nvPicPr>
        <p:blipFill rotWithShape="1">
          <a:blip r:embed="rId2"/>
          <a:srcRect t="7471"/>
          <a:stretch/>
        </p:blipFill>
        <p:spPr>
          <a:xfrm>
            <a:off x="3028950" y="361950"/>
            <a:ext cx="6134100" cy="6134100"/>
          </a:xfrm>
          <a:prstGeom prst="rect">
            <a:avLst/>
          </a:prstGeom>
        </p:spPr>
      </p:pic>
    </p:spTree>
    <p:extLst>
      <p:ext uri="{BB962C8B-B14F-4D97-AF65-F5344CB8AC3E}">
        <p14:creationId xmlns:p14="http://schemas.microsoft.com/office/powerpoint/2010/main" val="1978396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8741-64D3-40D3-A412-E9CBB9786B2A}"/>
              </a:ext>
            </a:extLst>
          </p:cNvPr>
          <p:cNvSpPr>
            <a:spLocks noGrp="1"/>
          </p:cNvSpPr>
          <p:nvPr>
            <p:ph type="title"/>
          </p:nvPr>
        </p:nvSpPr>
        <p:spPr/>
        <p:txBody>
          <a:bodyPr/>
          <a:lstStyle/>
          <a:p>
            <a:r>
              <a:rPr lang="en-IN" i="0" dirty="0">
                <a:solidFill>
                  <a:srgbClr val="353535"/>
                </a:solidFill>
                <a:effectLst/>
                <a:latin typeface="Times New Roman" panose="02020603050405020304" pitchFamily="18" charset="0"/>
                <a:cs typeface="Times New Roman" panose="02020603050405020304" pitchFamily="18" charset="0"/>
              </a:rPr>
              <a:t>Fitting a Gradient Boosting Model</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24F1F6-E814-484C-8FAF-E72B3C6DE3A8}"/>
              </a:ext>
            </a:extLst>
          </p:cNvPr>
          <p:cNvSpPr>
            <a:spLocks noGrp="1"/>
          </p:cNvSpPr>
          <p:nvPr>
            <p:ph idx="1"/>
          </p:nvPr>
        </p:nvSpPr>
        <p:spPr/>
        <p:txBody>
          <a:bodyPr/>
          <a:lstStyle/>
          <a:p>
            <a:r>
              <a:rPr lang="en-US" dirty="0"/>
              <a:t>Gradient Boosting is a popular machine learning algorithm  used to perform classification and regression tasks. This model includes several underlying ensemble models such as weak decision trees. These decision trees combine  to form a strong  gradient augmentation model. We will implement the gradient descent algorithm in our model</a:t>
            </a:r>
            <a:endParaRPr lang="en-IN" dirty="0"/>
          </a:p>
        </p:txBody>
      </p:sp>
    </p:spTree>
    <p:extLst>
      <p:ext uri="{BB962C8B-B14F-4D97-AF65-F5344CB8AC3E}">
        <p14:creationId xmlns:p14="http://schemas.microsoft.com/office/powerpoint/2010/main" val="1704649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ABC7117-150C-477E-802F-AD2FB84BFC78}"/>
              </a:ext>
            </a:extLst>
          </p:cNvPr>
          <p:cNvPicPr>
            <a:picLocks noChangeAspect="1"/>
          </p:cNvPicPr>
          <p:nvPr/>
        </p:nvPicPr>
        <p:blipFill>
          <a:blip r:embed="rId2"/>
          <a:stretch>
            <a:fillRect/>
          </a:stretch>
        </p:blipFill>
        <p:spPr>
          <a:xfrm>
            <a:off x="155632" y="43973"/>
            <a:ext cx="5483168" cy="3692955"/>
          </a:xfrm>
          <a:prstGeom prst="rect">
            <a:avLst/>
          </a:prstGeom>
        </p:spPr>
      </p:pic>
      <p:pic>
        <p:nvPicPr>
          <p:cNvPr id="8" name="Picture 7">
            <a:extLst>
              <a:ext uri="{FF2B5EF4-FFF2-40B4-BE49-F238E27FC236}">
                <a16:creationId xmlns:a16="http://schemas.microsoft.com/office/drawing/2014/main" id="{75E058AC-5FD7-4BD5-8167-C7252BEB7988}"/>
              </a:ext>
            </a:extLst>
          </p:cNvPr>
          <p:cNvPicPr>
            <a:picLocks noChangeAspect="1"/>
          </p:cNvPicPr>
          <p:nvPr/>
        </p:nvPicPr>
        <p:blipFill>
          <a:blip r:embed="rId3"/>
          <a:stretch>
            <a:fillRect/>
          </a:stretch>
        </p:blipFill>
        <p:spPr>
          <a:xfrm>
            <a:off x="6033247" y="2969446"/>
            <a:ext cx="5866628" cy="3681239"/>
          </a:xfrm>
          <a:prstGeom prst="rect">
            <a:avLst/>
          </a:prstGeom>
        </p:spPr>
      </p:pic>
    </p:spTree>
    <p:extLst>
      <p:ext uri="{BB962C8B-B14F-4D97-AF65-F5344CB8AC3E}">
        <p14:creationId xmlns:p14="http://schemas.microsoft.com/office/powerpoint/2010/main" val="216508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B7B8F-6DA1-4AD9-825F-8CAD0ED7983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Summary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141221-182D-41C2-9C6E-D2C2FB884BBF}"/>
              </a:ext>
            </a:extLst>
          </p:cNvPr>
          <p:cNvSpPr>
            <a:spLocks noGrp="1"/>
          </p:cNvSpPr>
          <p:nvPr>
            <p:ph idx="1"/>
          </p:nvPr>
        </p:nvSpPr>
        <p:spPr/>
        <p:txBody>
          <a:bodyPr/>
          <a:lstStyle/>
          <a:p>
            <a:r>
              <a:rPr lang="en-US" dirty="0"/>
              <a:t>Finally, we learned how to use machine learning to develop our credit card fraud detection model. We implemented this model using a variety of ML algorithms and plotted the models' respective performance curves. We learned how to </a:t>
            </a:r>
            <a:r>
              <a:rPr lang="en-US" dirty="0" err="1"/>
              <a:t>analyse</a:t>
            </a:r>
            <a:r>
              <a:rPr lang="en-US" dirty="0"/>
              <a:t> and </a:t>
            </a:r>
            <a:r>
              <a:rPr lang="en-US" dirty="0" err="1"/>
              <a:t>visualise</a:t>
            </a:r>
            <a:r>
              <a:rPr lang="en-US" dirty="0"/>
              <a:t> data in order to distinguish fraudulent transactions from other types of data.</a:t>
            </a:r>
            <a:endParaRPr lang="en-IN" dirty="0"/>
          </a:p>
        </p:txBody>
      </p:sp>
    </p:spTree>
    <p:extLst>
      <p:ext uri="{BB962C8B-B14F-4D97-AF65-F5344CB8AC3E}">
        <p14:creationId xmlns:p14="http://schemas.microsoft.com/office/powerpoint/2010/main" val="1838088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8178E0-8631-43F5-9E2B-EFDF5462E52B}"/>
              </a:ext>
            </a:extLst>
          </p:cNvPr>
          <p:cNvSpPr/>
          <p:nvPr/>
        </p:nvSpPr>
        <p:spPr>
          <a:xfrm>
            <a:off x="3038784" y="2828835"/>
            <a:ext cx="6114431" cy="1200329"/>
          </a:xfrm>
          <a:prstGeom prst="rect">
            <a:avLst/>
          </a:prstGeom>
          <a:noFill/>
        </p:spPr>
        <p:txBody>
          <a:bodyPr wrap="none" lIns="91440" tIns="45720" rIns="91440" bIns="45720">
            <a:spAutoFit/>
          </a:bodyPr>
          <a:lstStyle/>
          <a:p>
            <a:pPr algn="ctr"/>
            <a:r>
              <a:rPr lang="en-US" sz="7200" cap="none" spc="0" dirty="0">
                <a:ln w="0"/>
                <a:solidFill>
                  <a:schemeClr val="tx1"/>
                </a:solidFill>
                <a:effectLst>
                  <a:outerShdw blurRad="38100" dist="19050" dir="2700000" algn="tl" rotWithShape="0">
                    <a:schemeClr val="dk1">
                      <a:alpha val="40000"/>
                    </a:schemeClr>
                  </a:outerShdw>
                </a:effectLst>
              </a:rPr>
              <a:t>INTRODUCTION</a:t>
            </a:r>
          </a:p>
        </p:txBody>
      </p:sp>
    </p:spTree>
    <p:extLst>
      <p:ext uri="{BB962C8B-B14F-4D97-AF65-F5344CB8AC3E}">
        <p14:creationId xmlns:p14="http://schemas.microsoft.com/office/powerpoint/2010/main" val="2407843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6AC4F-5737-4A85-899B-EB8EDED467E9}"/>
              </a:ext>
            </a:extLst>
          </p:cNvPr>
          <p:cNvSpPr>
            <a:spLocks noGrp="1"/>
          </p:cNvSpPr>
          <p:nvPr>
            <p:ph type="title"/>
          </p:nvPr>
        </p:nvSpPr>
        <p:spPr/>
        <p:txBody>
          <a:bodyPr>
            <a:normAutofit/>
          </a:bodyPr>
          <a:lstStyle/>
          <a:p>
            <a:r>
              <a:rPr lang="en-IN" b="1" i="0" u="none" strike="noStrike" baseline="0" dirty="0">
                <a:latin typeface="Times New Roman" panose="02020603050405020304" pitchFamily="18" charset="0"/>
              </a:rPr>
              <a:t>ABOUT DATASET</a:t>
            </a:r>
            <a:endParaRPr lang="en-IN" sz="8800" dirty="0"/>
          </a:p>
        </p:txBody>
      </p:sp>
      <p:sp>
        <p:nvSpPr>
          <p:cNvPr id="3" name="Content Placeholder 2">
            <a:extLst>
              <a:ext uri="{FF2B5EF4-FFF2-40B4-BE49-F238E27FC236}">
                <a16:creationId xmlns:a16="http://schemas.microsoft.com/office/drawing/2014/main" id="{FBD56CF2-D130-48F4-AAFD-B62F4C797713}"/>
              </a:ext>
            </a:extLst>
          </p:cNvPr>
          <p:cNvSpPr>
            <a:spLocks noGrp="1"/>
          </p:cNvSpPr>
          <p:nvPr>
            <p:ph idx="1"/>
          </p:nvPr>
        </p:nvSpPr>
        <p:spPr/>
        <p:txBody>
          <a:bodyPr/>
          <a:lstStyle/>
          <a:p>
            <a:r>
              <a:rPr lang="en-US" dirty="0"/>
              <a:t>Transactions by European cardholders in September 2013 are included in this dataset. There are 492 fraudulent transactions out of a total of 2.84.807. As there are fewer fraud cases than  transactions, the data is out of balance. The dataset has been transformed into a PCA transformation and includes only numeric values. For the sake of privacy and confidentiality, many basic details are hidden, simply leaving the converted PCA  </a:t>
            </a:r>
            <a:r>
              <a:rPr lang="en-US" dirty="0" err="1"/>
              <a:t>data.Only</a:t>
            </a:r>
            <a:r>
              <a:rPr lang="en-US" dirty="0"/>
              <a:t> time and money are not converted into PCA; all other  values ​​provided (v1, v2, v3, v4, v5, v6, v7, v8, etc.) are PCA transformed numeric values. The fraudulent entity class has a value of 1 and the regular transaction has a value of 0.</a:t>
            </a:r>
            <a:endParaRPr lang="en-IN" dirty="0"/>
          </a:p>
        </p:txBody>
      </p:sp>
    </p:spTree>
    <p:extLst>
      <p:ext uri="{BB962C8B-B14F-4D97-AF65-F5344CB8AC3E}">
        <p14:creationId xmlns:p14="http://schemas.microsoft.com/office/powerpoint/2010/main" val="4276508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575306-529A-4280-8210-B8712C358B01}"/>
              </a:ext>
            </a:extLst>
          </p:cNvPr>
          <p:cNvPicPr>
            <a:picLocks noChangeAspect="1"/>
          </p:cNvPicPr>
          <p:nvPr/>
        </p:nvPicPr>
        <p:blipFill>
          <a:blip r:embed="rId2"/>
          <a:stretch>
            <a:fillRect/>
          </a:stretch>
        </p:blipFill>
        <p:spPr>
          <a:xfrm>
            <a:off x="0" y="2140841"/>
            <a:ext cx="12192000" cy="4262244"/>
          </a:xfrm>
          <a:prstGeom prst="rect">
            <a:avLst/>
          </a:prstGeom>
        </p:spPr>
      </p:pic>
      <p:sp>
        <p:nvSpPr>
          <p:cNvPr id="6" name="Title 5">
            <a:extLst>
              <a:ext uri="{FF2B5EF4-FFF2-40B4-BE49-F238E27FC236}">
                <a16:creationId xmlns:a16="http://schemas.microsoft.com/office/drawing/2014/main" id="{6E3B1444-ED3E-4C35-9467-D04C2EB84207}"/>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DATASET</a:t>
            </a:r>
            <a:endParaRPr lang="en-I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1581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1A0C5D-3A38-4036-A84D-5E6A83E62634}"/>
              </a:ext>
            </a:extLst>
          </p:cNvPr>
          <p:cNvSpPr/>
          <p:nvPr/>
        </p:nvSpPr>
        <p:spPr>
          <a:xfrm>
            <a:off x="3079789" y="2828835"/>
            <a:ext cx="6032421" cy="1200329"/>
          </a:xfrm>
          <a:prstGeom prst="rect">
            <a:avLst/>
          </a:prstGeom>
          <a:noFill/>
        </p:spPr>
        <p:txBody>
          <a:bodyPr wrap="none" lIns="91440" tIns="45720" rIns="91440" bIns="45720">
            <a:spAutoFit/>
          </a:bodyPr>
          <a:lstStyle/>
          <a:p>
            <a:pPr algn="ctr"/>
            <a:r>
              <a:rPr lang="en-US" sz="72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PROCEDURE</a:t>
            </a:r>
          </a:p>
        </p:txBody>
      </p:sp>
    </p:spTree>
    <p:extLst>
      <p:ext uri="{BB962C8B-B14F-4D97-AF65-F5344CB8AC3E}">
        <p14:creationId xmlns:p14="http://schemas.microsoft.com/office/powerpoint/2010/main" val="1592619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8C29B-47E0-4151-8F6C-CC7782D670F1}"/>
              </a:ext>
            </a:extLst>
          </p:cNvPr>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Step1:Loading dataset</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E7B1FD-2D9E-445E-B52B-C98B4162FDC9}"/>
              </a:ext>
            </a:extLst>
          </p:cNvPr>
          <p:cNvSpPr>
            <a:spLocks noGrp="1"/>
          </p:cNvSpPr>
          <p:nvPr>
            <p:ph idx="1"/>
          </p:nvPr>
        </p:nvSpPr>
        <p:spPr/>
        <p:txBody>
          <a:bodyPr/>
          <a:lstStyle/>
          <a:p>
            <a:r>
              <a:rPr lang="en-US" i="0" dirty="0">
                <a:solidFill>
                  <a:srgbClr val="333333"/>
                </a:solidFill>
                <a:effectLst/>
                <a:latin typeface="roboto" panose="02000000000000000000" pitchFamily="2" charset="0"/>
              </a:rPr>
              <a:t>We import datasets containing credit card transactions</a:t>
            </a:r>
            <a:endParaRPr lang="en-IN" dirty="0"/>
          </a:p>
        </p:txBody>
      </p:sp>
      <p:pic>
        <p:nvPicPr>
          <p:cNvPr id="5" name="Picture 4">
            <a:extLst>
              <a:ext uri="{FF2B5EF4-FFF2-40B4-BE49-F238E27FC236}">
                <a16:creationId xmlns:a16="http://schemas.microsoft.com/office/drawing/2014/main" id="{4FDA726E-3E32-49AA-90B3-112107A58FDA}"/>
              </a:ext>
            </a:extLst>
          </p:cNvPr>
          <p:cNvPicPr>
            <a:picLocks noChangeAspect="1"/>
          </p:cNvPicPr>
          <p:nvPr/>
        </p:nvPicPr>
        <p:blipFill>
          <a:blip r:embed="rId2"/>
          <a:stretch>
            <a:fillRect/>
          </a:stretch>
        </p:blipFill>
        <p:spPr>
          <a:xfrm>
            <a:off x="982537" y="2685906"/>
            <a:ext cx="10226926" cy="3314987"/>
          </a:xfrm>
          <a:prstGeom prst="rect">
            <a:avLst/>
          </a:prstGeom>
        </p:spPr>
      </p:pic>
    </p:spTree>
    <p:extLst>
      <p:ext uri="{BB962C8B-B14F-4D97-AF65-F5344CB8AC3E}">
        <p14:creationId xmlns:p14="http://schemas.microsoft.com/office/powerpoint/2010/main" val="3016523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407F9-115A-4997-A06A-123D147ECD1B}"/>
              </a:ext>
            </a:extLst>
          </p:cNvPr>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Step 2:</a:t>
            </a:r>
            <a:r>
              <a:rPr lang="en-IN" sz="4800" i="0" dirty="0">
                <a:solidFill>
                  <a:srgbClr val="353535"/>
                </a:solidFill>
                <a:effectLst/>
                <a:latin typeface="Times New Roman" panose="02020603050405020304" pitchFamily="18" charset="0"/>
                <a:cs typeface="Times New Roman" panose="02020603050405020304" pitchFamily="18" charset="0"/>
              </a:rPr>
              <a:t>Data Exploration</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BCC499-6F3F-49B2-AACF-D0952A228F3F}"/>
              </a:ext>
            </a:extLst>
          </p:cNvPr>
          <p:cNvSpPr>
            <a:spLocks noGrp="1"/>
          </p:cNvSpPr>
          <p:nvPr>
            <p:ph idx="1"/>
          </p:nvPr>
        </p:nvSpPr>
        <p:spPr/>
        <p:txBody>
          <a:bodyPr/>
          <a:lstStyle/>
          <a:p>
            <a:r>
              <a:rPr lang="en-US" dirty="0"/>
              <a:t>In this step of the fraud detection ML project, we are able to discover the information this is contained withinside the credit score card information. We will continue through showing the credit score card information the usage of the head() feature in addition to the tail() feature. We will then continue to discover the opposite additives of this data frame.</a:t>
            </a:r>
            <a:endParaRPr lang="en-IN" dirty="0"/>
          </a:p>
        </p:txBody>
      </p:sp>
    </p:spTree>
    <p:extLst>
      <p:ext uri="{BB962C8B-B14F-4D97-AF65-F5344CB8AC3E}">
        <p14:creationId xmlns:p14="http://schemas.microsoft.com/office/powerpoint/2010/main" val="2409198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0E7F9D-B1E6-41C9-88E7-6D061F506F6E}"/>
              </a:ext>
            </a:extLst>
          </p:cNvPr>
          <p:cNvPicPr>
            <a:picLocks noChangeAspect="1"/>
          </p:cNvPicPr>
          <p:nvPr/>
        </p:nvPicPr>
        <p:blipFill>
          <a:blip r:embed="rId2"/>
          <a:stretch>
            <a:fillRect/>
          </a:stretch>
        </p:blipFill>
        <p:spPr>
          <a:xfrm>
            <a:off x="812745" y="142161"/>
            <a:ext cx="10566510" cy="3353875"/>
          </a:xfrm>
          <a:prstGeom prst="rect">
            <a:avLst/>
          </a:prstGeom>
        </p:spPr>
      </p:pic>
      <p:pic>
        <p:nvPicPr>
          <p:cNvPr id="7" name="Picture 6">
            <a:extLst>
              <a:ext uri="{FF2B5EF4-FFF2-40B4-BE49-F238E27FC236}">
                <a16:creationId xmlns:a16="http://schemas.microsoft.com/office/drawing/2014/main" id="{9A72451E-2FEC-4D2B-96CA-B58C0DC2B838}"/>
              </a:ext>
            </a:extLst>
          </p:cNvPr>
          <p:cNvPicPr>
            <a:picLocks noChangeAspect="1"/>
          </p:cNvPicPr>
          <p:nvPr/>
        </p:nvPicPr>
        <p:blipFill>
          <a:blip r:embed="rId3"/>
          <a:stretch>
            <a:fillRect/>
          </a:stretch>
        </p:blipFill>
        <p:spPr>
          <a:xfrm>
            <a:off x="812745" y="3496036"/>
            <a:ext cx="10016620" cy="3286683"/>
          </a:xfrm>
          <a:prstGeom prst="rect">
            <a:avLst/>
          </a:prstGeom>
        </p:spPr>
      </p:pic>
    </p:spTree>
    <p:extLst>
      <p:ext uri="{BB962C8B-B14F-4D97-AF65-F5344CB8AC3E}">
        <p14:creationId xmlns:p14="http://schemas.microsoft.com/office/powerpoint/2010/main" val="3485381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837</Words>
  <Application>Microsoft Office PowerPoint</Application>
  <PresentationFormat>Widescreen</PresentationFormat>
  <Paragraphs>34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roboto</vt:lpstr>
      <vt:lpstr>Times New Roman</vt:lpstr>
      <vt:lpstr>Office Theme</vt:lpstr>
      <vt:lpstr>PowerPoint Presentation</vt:lpstr>
      <vt:lpstr>ABSTRACT</vt:lpstr>
      <vt:lpstr>PowerPoint Presentation</vt:lpstr>
      <vt:lpstr>ABOUT DATASET</vt:lpstr>
      <vt:lpstr>DATASET</vt:lpstr>
      <vt:lpstr>PowerPoint Presentation</vt:lpstr>
      <vt:lpstr>Step1:Loading dataset</vt:lpstr>
      <vt:lpstr>Step 2:Data Exploration</vt:lpstr>
      <vt:lpstr>PowerPoint Presentation</vt:lpstr>
      <vt:lpstr>PowerPoint Presentation</vt:lpstr>
      <vt:lpstr>Step 3 :Data Manipulation</vt:lpstr>
      <vt:lpstr>PowerPoint Presentation</vt:lpstr>
      <vt:lpstr>Step 4 :Data Modeling</vt:lpstr>
      <vt:lpstr>Fitting Logistic Regression Model</vt:lpstr>
      <vt:lpstr>PowerPoint Presentation</vt:lpstr>
      <vt:lpstr>PowerPoint Presentation</vt:lpstr>
      <vt:lpstr>PowerPoint Presentation</vt:lpstr>
      <vt:lpstr>Fitting a Decision Tree Model</vt:lpstr>
      <vt:lpstr>PowerPoint Presentation</vt:lpstr>
      <vt:lpstr>Fitting a Artificial Neural Network Model</vt:lpstr>
      <vt:lpstr>PowerPoint Presentation</vt:lpstr>
      <vt:lpstr>Fitting a Gradient Boosting Model</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Manikanta Bhuvanesh Valiveti</dc:creator>
  <cp:lastModifiedBy>Manikanta Bhuvanesh Valiveti</cp:lastModifiedBy>
  <cp:revision>18</cp:revision>
  <cp:lastPrinted>2021-12-13T04:41:09Z</cp:lastPrinted>
  <dcterms:created xsi:type="dcterms:W3CDTF">2021-12-11T03:59:19Z</dcterms:created>
  <dcterms:modified xsi:type="dcterms:W3CDTF">2021-12-14T14:07:01Z</dcterms:modified>
</cp:coreProperties>
</file>