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80" r:id="rId10"/>
    <p:sldId id="264" r:id="rId11"/>
    <p:sldId id="272" r:id="rId12"/>
    <p:sldId id="281" r:id="rId13"/>
    <p:sldId id="282" r:id="rId14"/>
    <p:sldId id="273" r:id="rId15"/>
    <p:sldId id="266" r:id="rId16"/>
    <p:sldId id="283" r:id="rId17"/>
    <p:sldId id="284"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9597-1993-47A8-B398-BA2D09B34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35A105-8C8D-4CDD-B9F0-0CEA88F9F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AF233C-0DBF-4B11-A4CE-F8654C1D7A9D}"/>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5" name="Footer Placeholder 4">
            <a:extLst>
              <a:ext uri="{FF2B5EF4-FFF2-40B4-BE49-F238E27FC236}">
                <a16:creationId xmlns:a16="http://schemas.microsoft.com/office/drawing/2014/main" id="{516D65D7-5967-4CBB-9595-CF40E71B5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29DAD4-50DF-480F-8487-819EF6B7FCF1}"/>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63771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F0B9-CA43-413F-8268-BA1D9CC855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E69240-AB71-4A46-8314-B4AF9A19CD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2A6BF-8428-4BCC-9E36-BA2CB432CB1F}"/>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5" name="Footer Placeholder 4">
            <a:extLst>
              <a:ext uri="{FF2B5EF4-FFF2-40B4-BE49-F238E27FC236}">
                <a16:creationId xmlns:a16="http://schemas.microsoft.com/office/drawing/2014/main" id="{24BB6AA5-6ED6-416A-9FBF-F84C343390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21531-3111-4B1C-AF86-8D84BFCB1AF9}"/>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968407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175A6A-4FB6-476A-B4AB-DFD73A4338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8CC75B-0956-4EDB-A50A-F66CDAE4F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06E07B-CDAB-467F-A7DC-EC158E64184F}"/>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5" name="Footer Placeholder 4">
            <a:extLst>
              <a:ext uri="{FF2B5EF4-FFF2-40B4-BE49-F238E27FC236}">
                <a16:creationId xmlns:a16="http://schemas.microsoft.com/office/drawing/2014/main" id="{2A0B32D1-C672-425D-BF42-3F78C0E83F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4D6F3-2A80-4727-B38A-97FF053AA53B}"/>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359168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2883-AA10-4652-A920-ED42B30DF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D81935-89BA-42AE-B6EC-5F04450671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E98E2C-7365-44DE-94D3-44E6234C38C0}"/>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5" name="Footer Placeholder 4">
            <a:extLst>
              <a:ext uri="{FF2B5EF4-FFF2-40B4-BE49-F238E27FC236}">
                <a16:creationId xmlns:a16="http://schemas.microsoft.com/office/drawing/2014/main" id="{1F175F35-FBF8-4343-8131-E43AA9E07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BE4444-0F99-4E71-820D-61B58AB667AF}"/>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39472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8805-BE54-4761-80CB-5682D28150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3B7F9C-5F7A-4170-99D2-454FC3E5A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E139A-3F5D-47EF-BD92-7D7BB1DD87CA}"/>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5" name="Footer Placeholder 4">
            <a:extLst>
              <a:ext uri="{FF2B5EF4-FFF2-40B4-BE49-F238E27FC236}">
                <a16:creationId xmlns:a16="http://schemas.microsoft.com/office/drawing/2014/main" id="{F38E359D-703B-4147-97A1-8E6488058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40F818-96F1-4B73-B7BB-D65900BEE899}"/>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3462532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9452-4002-40A0-A861-FA7591AF90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8299D5-5418-4157-9C34-E03D46EB5B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184A3A-9EF1-435F-9DF3-9C1CAAD683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849EDA-C4BF-4BF2-984E-9254313730C2}"/>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6" name="Footer Placeholder 5">
            <a:extLst>
              <a:ext uri="{FF2B5EF4-FFF2-40B4-BE49-F238E27FC236}">
                <a16:creationId xmlns:a16="http://schemas.microsoft.com/office/drawing/2014/main" id="{DE5AB7BC-D788-4564-8FEC-7F63274732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9233A0-886A-499A-9D9B-4879BDEC5FFF}"/>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184271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BFE0-46F4-4485-876F-CE67DEF88E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F6EBE-0491-4D03-9EE3-964110267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F5787-38AC-4413-90A0-0E9AAC1F57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D08514-0909-4647-99B1-1288F7DBC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891D01-41B2-4545-9FCE-5CD9E2482B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A14EC1-3402-4061-80FC-C6D7C2214030}"/>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8" name="Footer Placeholder 7">
            <a:extLst>
              <a:ext uri="{FF2B5EF4-FFF2-40B4-BE49-F238E27FC236}">
                <a16:creationId xmlns:a16="http://schemas.microsoft.com/office/drawing/2014/main" id="{27A04BC5-A007-4B43-AF06-841B6D9102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88613A-136F-4FD9-8A3E-3670ECF4726C}"/>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163441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849A-0DF1-4A2D-9B67-290C9615F8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C15078-5085-45AA-A0FC-1E807560244C}"/>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4" name="Footer Placeholder 3">
            <a:extLst>
              <a:ext uri="{FF2B5EF4-FFF2-40B4-BE49-F238E27FC236}">
                <a16:creationId xmlns:a16="http://schemas.microsoft.com/office/drawing/2014/main" id="{DCC50C51-B356-41AE-A96F-DBC644D97B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32D38F-25DE-4402-921A-85B647CDD669}"/>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45563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E6745-A9BE-4B17-9723-613A6C6376A3}"/>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3" name="Footer Placeholder 2">
            <a:extLst>
              <a:ext uri="{FF2B5EF4-FFF2-40B4-BE49-F238E27FC236}">
                <a16:creationId xmlns:a16="http://schemas.microsoft.com/office/drawing/2014/main" id="{75F59E67-553D-4721-A815-885B12FCED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404C2B-6641-4463-9603-6424FD8EB19F}"/>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17777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D97D-075D-4CB8-923E-80C4F33F5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01BCF7-0FC8-4C06-8EC1-A48A0C963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E7666-ECC3-42A9-BF1C-7ECEC6C56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C7F7B-D819-424E-86C4-938A221D6751}"/>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6" name="Footer Placeholder 5">
            <a:extLst>
              <a:ext uri="{FF2B5EF4-FFF2-40B4-BE49-F238E27FC236}">
                <a16:creationId xmlns:a16="http://schemas.microsoft.com/office/drawing/2014/main" id="{7F584A9F-54AB-4B96-A7E9-05D5213A5E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0D4700-1846-406A-9A00-8C5A70F6973F}"/>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86593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1245-5516-46DB-A69E-4BEB690C4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55D30C-C4EC-4EC1-8346-61145DB22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ED2B3D-3081-4C98-A0B1-0E525C196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52027-09D9-42A8-A130-C69E47319E77}"/>
              </a:ext>
            </a:extLst>
          </p:cNvPr>
          <p:cNvSpPr>
            <a:spLocks noGrp="1"/>
          </p:cNvSpPr>
          <p:nvPr>
            <p:ph type="dt" sz="half" idx="10"/>
          </p:nvPr>
        </p:nvSpPr>
        <p:spPr/>
        <p:txBody>
          <a:bodyPr/>
          <a:lstStyle/>
          <a:p>
            <a:fld id="{661778F6-229B-4822-9600-E034EF3DEC63}" type="datetimeFigureOut">
              <a:rPr lang="en-IN" smtClean="0"/>
              <a:t>18-12-2021</a:t>
            </a:fld>
            <a:endParaRPr lang="en-IN"/>
          </a:p>
        </p:txBody>
      </p:sp>
      <p:sp>
        <p:nvSpPr>
          <p:cNvPr id="6" name="Footer Placeholder 5">
            <a:extLst>
              <a:ext uri="{FF2B5EF4-FFF2-40B4-BE49-F238E27FC236}">
                <a16:creationId xmlns:a16="http://schemas.microsoft.com/office/drawing/2014/main" id="{F12F28AD-8D2E-4E71-B9F1-D3DCE6326F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15A3B9-F8E1-4777-B435-FB73DB8F361E}"/>
              </a:ext>
            </a:extLst>
          </p:cNvPr>
          <p:cNvSpPr>
            <a:spLocks noGrp="1"/>
          </p:cNvSpPr>
          <p:nvPr>
            <p:ph type="sldNum" sz="quarter" idx="12"/>
          </p:nvPr>
        </p:nvSpPr>
        <p:spPr/>
        <p:txBody>
          <a:bodyPr/>
          <a:lstStyle/>
          <a:p>
            <a:fld id="{E3977EFB-7324-4D47-8031-579060F06807}" type="slidenum">
              <a:rPr lang="en-IN" smtClean="0"/>
              <a:t>‹#›</a:t>
            </a:fld>
            <a:endParaRPr lang="en-IN"/>
          </a:p>
        </p:txBody>
      </p:sp>
    </p:spTree>
    <p:extLst>
      <p:ext uri="{BB962C8B-B14F-4D97-AF65-F5344CB8AC3E}">
        <p14:creationId xmlns:p14="http://schemas.microsoft.com/office/powerpoint/2010/main" val="214140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CF8D7B-85F4-447B-B257-CAF4157DB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DE5F6E-10DA-4906-991D-99ED9EAC6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D20B85-270F-4D78-A039-4264485E4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778F6-229B-4822-9600-E034EF3DEC63}" type="datetimeFigureOut">
              <a:rPr lang="en-IN" smtClean="0"/>
              <a:t>18-12-2021</a:t>
            </a:fld>
            <a:endParaRPr lang="en-IN"/>
          </a:p>
        </p:txBody>
      </p:sp>
      <p:sp>
        <p:nvSpPr>
          <p:cNvPr id="5" name="Footer Placeholder 4">
            <a:extLst>
              <a:ext uri="{FF2B5EF4-FFF2-40B4-BE49-F238E27FC236}">
                <a16:creationId xmlns:a16="http://schemas.microsoft.com/office/drawing/2014/main" id="{A6EAF561-82FC-4793-9F48-6E7D08749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81F2FD-E99C-4AB3-BA6C-5161FBAA1A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77EFB-7324-4D47-8031-579060F06807}" type="slidenum">
              <a:rPr lang="en-IN" smtClean="0"/>
              <a:t>‹#›</a:t>
            </a:fld>
            <a:endParaRPr lang="en-IN"/>
          </a:p>
        </p:txBody>
      </p:sp>
    </p:spTree>
    <p:extLst>
      <p:ext uri="{BB962C8B-B14F-4D97-AF65-F5344CB8AC3E}">
        <p14:creationId xmlns:p14="http://schemas.microsoft.com/office/powerpoint/2010/main" val="86194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BE0F9C-CA45-4D3D-849A-7AE5B6821D52}"/>
              </a:ext>
            </a:extLst>
          </p:cNvPr>
          <p:cNvSpPr/>
          <p:nvPr/>
        </p:nvSpPr>
        <p:spPr>
          <a:xfrm>
            <a:off x="2139918" y="181273"/>
            <a:ext cx="7912166" cy="762966"/>
          </a:xfrm>
          <a:prstGeom prst="rect">
            <a:avLst/>
          </a:prstGeom>
          <a:noFill/>
        </p:spPr>
        <p:txBody>
          <a:bodyPr wrap="none" lIns="91440" tIns="45720" rIns="91440" bIns="45720">
            <a:spAutoFit/>
          </a:bodyPr>
          <a:lstStyle/>
          <a:p>
            <a:pPr algn="just">
              <a:lnSpc>
                <a:spcPct val="106000"/>
              </a:lnSpc>
              <a:spcAft>
                <a:spcPts val="800"/>
              </a:spcAft>
            </a:pPr>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Movie Recommendation project</a:t>
            </a:r>
            <a:endParaRPr lang="en-IN" sz="4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2E05ACB-4588-4F1F-8567-3EB2DF5F91A9}"/>
              </a:ext>
            </a:extLst>
          </p:cNvPr>
          <p:cNvSpPr/>
          <p:nvPr/>
        </p:nvSpPr>
        <p:spPr>
          <a:xfrm>
            <a:off x="204865" y="3695998"/>
            <a:ext cx="2395459" cy="523220"/>
          </a:xfrm>
          <a:prstGeom prst="rect">
            <a:avLst/>
          </a:prstGeom>
          <a:noFill/>
        </p:spPr>
        <p:txBody>
          <a:bodyPr wrap="square" lIns="91440" tIns="45720" rIns="91440" bIns="45720">
            <a:spAutoFit/>
          </a:bodyPr>
          <a:lstStyle/>
          <a:p>
            <a:pPr algn="ctr"/>
            <a:r>
              <a:rPr lang="en-IN" sz="2800" b="0" i="0" u="none" strike="noStrike" baseline="0" dirty="0">
                <a:latin typeface="Times New Roman" panose="02020603050405020304" pitchFamily="18" charset="0"/>
                <a:cs typeface="Times New Roman" panose="02020603050405020304" pitchFamily="18" charset="0"/>
              </a:rPr>
              <a:t>Presented by:-</a:t>
            </a:r>
            <a:endParaRPr lang="en-US" sz="72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21F4427-A200-4AA6-A0B0-6829A613CD67}"/>
              </a:ext>
            </a:extLst>
          </p:cNvPr>
          <p:cNvSpPr/>
          <p:nvPr/>
        </p:nvSpPr>
        <p:spPr>
          <a:xfrm>
            <a:off x="852303" y="4091404"/>
            <a:ext cx="4305486" cy="2585323"/>
          </a:xfrm>
          <a:prstGeom prst="rect">
            <a:avLst/>
          </a:prstGeom>
          <a:noFill/>
        </p:spPr>
        <p:txBody>
          <a:bodyPr wrap="square" lIns="91440" tIns="45720" rIns="91440" bIns="45720">
            <a:spAutoFit/>
          </a:bodyPr>
          <a:lstStyle/>
          <a:p>
            <a:pPr>
              <a:lnSpc>
                <a:spcPct val="20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Valiveti Manikanta Bhuvanesh-19BCD7088</a:t>
            </a:r>
          </a:p>
          <a:p>
            <a:pPr>
              <a:lnSpc>
                <a:spcPct val="200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Tarini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Guttula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-19BCE7758</a:t>
            </a:r>
          </a:p>
          <a:p>
            <a:pPr>
              <a:lnSpc>
                <a:spcPct val="200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Popuri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Harsha Vardhan -19BCI7039  </a:t>
            </a:r>
          </a:p>
          <a:p>
            <a:pPr>
              <a:lnSpc>
                <a:spcPct val="200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G.Balasubramanyam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-19BCE7681 </a:t>
            </a:r>
          </a:p>
          <a:p>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Rokkam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Anirudh -19BCD7081</a:t>
            </a:r>
            <a:endParaRPr lang="en-US" sz="54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52BEF8D-5C1F-4CE1-9068-4FF7539F6C46}"/>
              </a:ext>
            </a:extLst>
          </p:cNvPr>
          <p:cNvSpPr/>
          <p:nvPr/>
        </p:nvSpPr>
        <p:spPr>
          <a:xfrm>
            <a:off x="7441540" y="3757553"/>
            <a:ext cx="1909498" cy="523220"/>
          </a:xfrm>
          <a:prstGeom prst="rect">
            <a:avLst/>
          </a:prstGeom>
          <a:noFill/>
        </p:spPr>
        <p:txBody>
          <a:bodyPr wrap="none" lIns="91440" tIns="45720" rIns="91440" bIns="45720">
            <a:spAutoFit/>
          </a:bodyPr>
          <a:lstStyle/>
          <a:p>
            <a:pPr algn="ctr"/>
            <a:r>
              <a:rPr lang="en-IN" sz="2800" b="0" i="0" u="none" strike="noStrike" baseline="0" dirty="0">
                <a:latin typeface="Times New Roman" panose="02020603050405020304" pitchFamily="18" charset="0"/>
                <a:cs typeface="Times New Roman" panose="02020603050405020304" pitchFamily="18" charset="0"/>
              </a:rPr>
              <a:t>Guided by:-</a:t>
            </a:r>
            <a:endParaRPr lang="en-US" sz="72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2EED6A8-3196-44E8-A921-6A3624AE18EE}"/>
              </a:ext>
            </a:extLst>
          </p:cNvPr>
          <p:cNvSpPr/>
          <p:nvPr/>
        </p:nvSpPr>
        <p:spPr>
          <a:xfrm>
            <a:off x="9162178" y="4280773"/>
            <a:ext cx="2668744" cy="523220"/>
          </a:xfrm>
          <a:prstGeom prst="rect">
            <a:avLst/>
          </a:prstGeom>
          <a:noFill/>
        </p:spPr>
        <p:txBody>
          <a:bodyPr wrap="none" lIns="91440" tIns="45720" rIns="91440" bIns="45720">
            <a:spAutoFit/>
          </a:bodyPr>
          <a:lstStyle/>
          <a:p>
            <a:pPr algn="ct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Dr.GopiKrishnan</a:t>
            </a:r>
            <a:endParaRPr lang="en-US" sz="7200" b="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26" name="Picture 2" descr="VIT.AP - Home | Facebook">
            <a:extLst>
              <a:ext uri="{FF2B5EF4-FFF2-40B4-BE49-F238E27FC236}">
                <a16:creationId xmlns:a16="http://schemas.microsoft.com/office/drawing/2014/main" id="{67B0A6AE-2A2E-4445-917A-AC391DBA4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3349" y="4803993"/>
            <a:ext cx="1846401" cy="1846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00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07F9-115A-4997-A06A-123D147ECD1B}"/>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Step 3:</a:t>
            </a:r>
            <a:r>
              <a:rPr lang="en-IN" sz="4800" i="0" dirty="0">
                <a:solidFill>
                  <a:srgbClr val="353535"/>
                </a:solidFill>
                <a:effectLst/>
                <a:latin typeface="Times New Roman" panose="02020603050405020304" pitchFamily="18" charset="0"/>
                <a:cs typeface="Times New Roman" panose="02020603050405020304" pitchFamily="18" charset="0"/>
              </a:rPr>
              <a:t>Data Exploration</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BCC499-6F3F-49B2-AACF-D0952A228F3F}"/>
              </a:ext>
            </a:extLst>
          </p:cNvPr>
          <p:cNvSpPr>
            <a:spLocks noGrp="1"/>
          </p:cNvSpPr>
          <p:nvPr>
            <p:ph idx="1"/>
          </p:nvPr>
        </p:nvSpPr>
        <p:spPr/>
        <p:txBody>
          <a:bodyPr>
            <a:normAutofit/>
          </a:bodyPr>
          <a:lstStyle/>
          <a:p>
            <a:r>
              <a:rPr lang="en-US" sz="3200" dirty="0"/>
              <a:t>In this step, we are able to discover the information this is contained withinside the datasets. </a:t>
            </a:r>
            <a:r>
              <a:rPr lang="en-US" sz="3200" b="0" i="0" dirty="0">
                <a:solidFill>
                  <a:srgbClr val="444444"/>
                </a:solidFill>
                <a:effectLst/>
                <a:latin typeface="Georgia" panose="02040502050405020303" pitchFamily="18" charset="0"/>
              </a:rPr>
              <a:t>We will use the str() function to display information about the </a:t>
            </a:r>
            <a:r>
              <a:rPr lang="en-US" sz="3200" b="0" i="0" dirty="0" err="1">
                <a:solidFill>
                  <a:srgbClr val="444444"/>
                </a:solidFill>
                <a:effectLst/>
                <a:latin typeface="Georgia" panose="02040502050405020303" pitchFamily="18" charset="0"/>
              </a:rPr>
              <a:t>movie_data</a:t>
            </a:r>
            <a:r>
              <a:rPr lang="en-US" sz="3200" b="0" i="0" dirty="0">
                <a:solidFill>
                  <a:srgbClr val="444444"/>
                </a:solidFill>
                <a:effectLst/>
                <a:latin typeface="Georgia" panose="02040502050405020303" pitchFamily="18" charset="0"/>
              </a:rPr>
              <a:t> and </a:t>
            </a:r>
            <a:r>
              <a:rPr lang="en-US" sz="3200" b="0" i="0" dirty="0" err="1">
                <a:solidFill>
                  <a:srgbClr val="444444"/>
                </a:solidFill>
                <a:effectLst/>
                <a:latin typeface="Georgia" panose="02040502050405020303" pitchFamily="18" charset="0"/>
              </a:rPr>
              <a:t>rating_data</a:t>
            </a:r>
            <a:r>
              <a:rPr lang="en-US" sz="3200" b="0" i="0" dirty="0">
                <a:solidFill>
                  <a:srgbClr val="444444"/>
                </a:solidFill>
                <a:effectLst/>
                <a:latin typeface="Georgia" panose="02040502050405020303" pitchFamily="18" charset="0"/>
              </a:rPr>
              <a:t> </a:t>
            </a:r>
            <a:r>
              <a:rPr lang="en-US" sz="3200" b="0" i="0" dirty="0" err="1">
                <a:solidFill>
                  <a:srgbClr val="444444"/>
                </a:solidFill>
                <a:effectLst/>
                <a:latin typeface="Georgia" panose="02040502050405020303" pitchFamily="18" charset="0"/>
              </a:rPr>
              <a:t>dataframes</a:t>
            </a:r>
            <a:r>
              <a:rPr lang="en-US" sz="3200" b="0" i="0" dirty="0">
                <a:solidFill>
                  <a:srgbClr val="444444"/>
                </a:solidFill>
                <a:effectLst/>
                <a:latin typeface="Georgia" panose="02040502050405020303" pitchFamily="18" charset="0"/>
              </a:rPr>
              <a:t> . </a:t>
            </a:r>
            <a:r>
              <a:rPr lang="en-US" sz="3200" dirty="0">
                <a:solidFill>
                  <a:srgbClr val="444444"/>
                </a:solidFill>
                <a:latin typeface="Georgia" panose="02040502050405020303" pitchFamily="18" charset="0"/>
              </a:rPr>
              <a:t>We will use summary() function to summarize 2 datasets.</a:t>
            </a:r>
            <a:endParaRPr lang="en-IN" sz="3200"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240919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A16841-9905-461C-9874-A52D62AD4833}"/>
              </a:ext>
            </a:extLst>
          </p:cNvPr>
          <p:cNvPicPr>
            <a:picLocks noChangeAspect="1"/>
          </p:cNvPicPr>
          <p:nvPr/>
        </p:nvPicPr>
        <p:blipFill>
          <a:blip r:embed="rId2"/>
          <a:stretch>
            <a:fillRect/>
          </a:stretch>
        </p:blipFill>
        <p:spPr>
          <a:xfrm>
            <a:off x="2335204" y="1257112"/>
            <a:ext cx="7521592" cy="4343776"/>
          </a:xfrm>
          <a:prstGeom prst="rect">
            <a:avLst/>
          </a:prstGeom>
        </p:spPr>
      </p:pic>
    </p:spTree>
    <p:extLst>
      <p:ext uri="{BB962C8B-B14F-4D97-AF65-F5344CB8AC3E}">
        <p14:creationId xmlns:p14="http://schemas.microsoft.com/office/powerpoint/2010/main" val="348538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7558BE-81D9-4297-A4E2-F260D3C693A8}"/>
              </a:ext>
            </a:extLst>
          </p:cNvPr>
          <p:cNvPicPr>
            <a:picLocks noChangeAspect="1"/>
          </p:cNvPicPr>
          <p:nvPr/>
        </p:nvPicPr>
        <p:blipFill rotWithShape="1">
          <a:blip r:embed="rId2"/>
          <a:srcRect b="8260"/>
          <a:stretch/>
        </p:blipFill>
        <p:spPr>
          <a:xfrm>
            <a:off x="519702" y="266426"/>
            <a:ext cx="5791702" cy="5802680"/>
          </a:xfrm>
          <a:prstGeom prst="rect">
            <a:avLst/>
          </a:prstGeom>
        </p:spPr>
      </p:pic>
      <p:pic>
        <p:nvPicPr>
          <p:cNvPr id="5" name="Picture 4">
            <a:extLst>
              <a:ext uri="{FF2B5EF4-FFF2-40B4-BE49-F238E27FC236}">
                <a16:creationId xmlns:a16="http://schemas.microsoft.com/office/drawing/2014/main" id="{AC204B63-842F-43B7-9445-7D7FDF030AF0}"/>
              </a:ext>
            </a:extLst>
          </p:cNvPr>
          <p:cNvPicPr>
            <a:picLocks noChangeAspect="1"/>
          </p:cNvPicPr>
          <p:nvPr/>
        </p:nvPicPr>
        <p:blipFill>
          <a:blip r:embed="rId3"/>
          <a:stretch>
            <a:fillRect/>
          </a:stretch>
        </p:blipFill>
        <p:spPr>
          <a:xfrm>
            <a:off x="6096000" y="189882"/>
            <a:ext cx="2758603" cy="2087154"/>
          </a:xfrm>
          <a:prstGeom prst="rect">
            <a:avLst/>
          </a:prstGeom>
        </p:spPr>
      </p:pic>
      <p:pic>
        <p:nvPicPr>
          <p:cNvPr id="7" name="Picture 6">
            <a:extLst>
              <a:ext uri="{FF2B5EF4-FFF2-40B4-BE49-F238E27FC236}">
                <a16:creationId xmlns:a16="http://schemas.microsoft.com/office/drawing/2014/main" id="{0616DDC6-B9F3-483A-8DD3-914CD9F89A6A}"/>
              </a:ext>
            </a:extLst>
          </p:cNvPr>
          <p:cNvPicPr>
            <a:picLocks noChangeAspect="1"/>
          </p:cNvPicPr>
          <p:nvPr/>
        </p:nvPicPr>
        <p:blipFill>
          <a:blip r:embed="rId4"/>
          <a:stretch>
            <a:fillRect/>
          </a:stretch>
        </p:blipFill>
        <p:spPr>
          <a:xfrm>
            <a:off x="8955741" y="147931"/>
            <a:ext cx="2814049" cy="2129105"/>
          </a:xfrm>
          <a:prstGeom prst="rect">
            <a:avLst/>
          </a:prstGeom>
        </p:spPr>
      </p:pic>
      <p:pic>
        <p:nvPicPr>
          <p:cNvPr id="9" name="Picture 8">
            <a:extLst>
              <a:ext uri="{FF2B5EF4-FFF2-40B4-BE49-F238E27FC236}">
                <a16:creationId xmlns:a16="http://schemas.microsoft.com/office/drawing/2014/main" id="{6D0E3328-D32E-4814-8896-327C187DB247}"/>
              </a:ext>
            </a:extLst>
          </p:cNvPr>
          <p:cNvPicPr>
            <a:picLocks noChangeAspect="1"/>
          </p:cNvPicPr>
          <p:nvPr/>
        </p:nvPicPr>
        <p:blipFill>
          <a:blip r:embed="rId5"/>
          <a:stretch>
            <a:fillRect/>
          </a:stretch>
        </p:blipFill>
        <p:spPr>
          <a:xfrm>
            <a:off x="6203702" y="2385423"/>
            <a:ext cx="2758603" cy="2087154"/>
          </a:xfrm>
          <a:prstGeom prst="rect">
            <a:avLst/>
          </a:prstGeom>
        </p:spPr>
      </p:pic>
      <p:pic>
        <p:nvPicPr>
          <p:cNvPr id="11" name="Picture 10">
            <a:extLst>
              <a:ext uri="{FF2B5EF4-FFF2-40B4-BE49-F238E27FC236}">
                <a16:creationId xmlns:a16="http://schemas.microsoft.com/office/drawing/2014/main" id="{064AA9D7-621E-4009-8FBD-959D3BA597AD}"/>
              </a:ext>
            </a:extLst>
          </p:cNvPr>
          <p:cNvPicPr>
            <a:picLocks noChangeAspect="1"/>
          </p:cNvPicPr>
          <p:nvPr/>
        </p:nvPicPr>
        <p:blipFill>
          <a:blip r:embed="rId6"/>
          <a:stretch>
            <a:fillRect/>
          </a:stretch>
        </p:blipFill>
        <p:spPr>
          <a:xfrm>
            <a:off x="9114011" y="2385423"/>
            <a:ext cx="2497507" cy="1889610"/>
          </a:xfrm>
          <a:prstGeom prst="rect">
            <a:avLst/>
          </a:prstGeom>
        </p:spPr>
      </p:pic>
      <p:pic>
        <p:nvPicPr>
          <p:cNvPr id="15" name="Picture 14">
            <a:extLst>
              <a:ext uri="{FF2B5EF4-FFF2-40B4-BE49-F238E27FC236}">
                <a16:creationId xmlns:a16="http://schemas.microsoft.com/office/drawing/2014/main" id="{3E1D5890-920E-4219-99F0-33D7352E3EF2}"/>
              </a:ext>
            </a:extLst>
          </p:cNvPr>
          <p:cNvPicPr>
            <a:picLocks noChangeAspect="1"/>
          </p:cNvPicPr>
          <p:nvPr/>
        </p:nvPicPr>
        <p:blipFill>
          <a:blip r:embed="rId7"/>
          <a:stretch>
            <a:fillRect/>
          </a:stretch>
        </p:blipFill>
        <p:spPr>
          <a:xfrm>
            <a:off x="6305683" y="4539013"/>
            <a:ext cx="2814049" cy="2129105"/>
          </a:xfrm>
          <a:prstGeom prst="rect">
            <a:avLst/>
          </a:prstGeom>
        </p:spPr>
      </p:pic>
      <p:pic>
        <p:nvPicPr>
          <p:cNvPr id="17" name="Picture 16">
            <a:extLst>
              <a:ext uri="{FF2B5EF4-FFF2-40B4-BE49-F238E27FC236}">
                <a16:creationId xmlns:a16="http://schemas.microsoft.com/office/drawing/2014/main" id="{0FD3AE8D-2AA1-412C-B965-865DDD934810}"/>
              </a:ext>
            </a:extLst>
          </p:cNvPr>
          <p:cNvPicPr>
            <a:picLocks noChangeAspect="1"/>
          </p:cNvPicPr>
          <p:nvPr/>
        </p:nvPicPr>
        <p:blipFill>
          <a:blip r:embed="rId8"/>
          <a:stretch>
            <a:fillRect/>
          </a:stretch>
        </p:blipFill>
        <p:spPr>
          <a:xfrm>
            <a:off x="9114011" y="4580965"/>
            <a:ext cx="2808328" cy="2124776"/>
          </a:xfrm>
          <a:prstGeom prst="rect">
            <a:avLst/>
          </a:prstGeom>
        </p:spPr>
      </p:pic>
    </p:spTree>
    <p:extLst>
      <p:ext uri="{BB962C8B-B14F-4D97-AF65-F5344CB8AC3E}">
        <p14:creationId xmlns:p14="http://schemas.microsoft.com/office/powerpoint/2010/main" val="280137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E8540-777E-40A7-B7BB-BF9BB67A900C}"/>
              </a:ext>
            </a:extLst>
          </p:cNvPr>
          <p:cNvPicPr>
            <a:picLocks noChangeAspect="1"/>
          </p:cNvPicPr>
          <p:nvPr/>
        </p:nvPicPr>
        <p:blipFill>
          <a:blip r:embed="rId2"/>
          <a:stretch>
            <a:fillRect/>
          </a:stretch>
        </p:blipFill>
        <p:spPr>
          <a:xfrm>
            <a:off x="898710" y="1525622"/>
            <a:ext cx="5197290" cy="3932261"/>
          </a:xfrm>
          <a:prstGeom prst="rect">
            <a:avLst/>
          </a:prstGeom>
        </p:spPr>
      </p:pic>
      <p:pic>
        <p:nvPicPr>
          <p:cNvPr id="5" name="Picture 4">
            <a:extLst>
              <a:ext uri="{FF2B5EF4-FFF2-40B4-BE49-F238E27FC236}">
                <a16:creationId xmlns:a16="http://schemas.microsoft.com/office/drawing/2014/main" id="{8D12F679-6265-4AB8-9954-98CEC587B9DE}"/>
              </a:ext>
            </a:extLst>
          </p:cNvPr>
          <p:cNvPicPr>
            <a:picLocks noChangeAspect="1"/>
          </p:cNvPicPr>
          <p:nvPr/>
        </p:nvPicPr>
        <p:blipFill>
          <a:blip r:embed="rId3"/>
          <a:stretch>
            <a:fillRect/>
          </a:stretch>
        </p:blipFill>
        <p:spPr>
          <a:xfrm>
            <a:off x="6473638" y="1525622"/>
            <a:ext cx="5197290" cy="3932261"/>
          </a:xfrm>
          <a:prstGeom prst="rect">
            <a:avLst/>
          </a:prstGeom>
        </p:spPr>
      </p:pic>
    </p:spTree>
    <p:extLst>
      <p:ext uri="{BB962C8B-B14F-4D97-AF65-F5344CB8AC3E}">
        <p14:creationId xmlns:p14="http://schemas.microsoft.com/office/powerpoint/2010/main" val="1888009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4D25A-683C-4E69-8831-67194175F2F4}"/>
              </a:ext>
            </a:extLst>
          </p:cNvPr>
          <p:cNvPicPr>
            <a:picLocks noChangeAspect="1"/>
          </p:cNvPicPr>
          <p:nvPr/>
        </p:nvPicPr>
        <p:blipFill>
          <a:blip r:embed="rId2"/>
          <a:stretch>
            <a:fillRect/>
          </a:stretch>
        </p:blipFill>
        <p:spPr>
          <a:xfrm>
            <a:off x="296677" y="1657196"/>
            <a:ext cx="11598645" cy="3543607"/>
          </a:xfrm>
          <a:prstGeom prst="rect">
            <a:avLst/>
          </a:prstGeom>
        </p:spPr>
      </p:pic>
    </p:spTree>
    <p:extLst>
      <p:ext uri="{BB962C8B-B14F-4D97-AF65-F5344CB8AC3E}">
        <p14:creationId xmlns:p14="http://schemas.microsoft.com/office/powerpoint/2010/main" val="1897709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7212-0815-4D24-9C46-A70C18F3A4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4 :</a:t>
            </a:r>
            <a:r>
              <a:rPr lang="en-IN" i="0" dirty="0">
                <a:solidFill>
                  <a:srgbClr val="353535"/>
                </a:solidFill>
                <a:effectLst/>
                <a:latin typeface="Times New Roman" panose="02020603050405020304" pitchFamily="18" charset="0"/>
                <a:cs typeface="Times New Roman" panose="02020603050405020304" pitchFamily="18" charset="0"/>
              </a:rPr>
              <a:t>Data </a:t>
            </a:r>
            <a:r>
              <a:rPr lang="en-IN" i="0" dirty="0" err="1">
                <a:solidFill>
                  <a:srgbClr val="353535"/>
                </a:solidFill>
                <a:effectLst/>
                <a:latin typeface="Times New Roman" panose="02020603050405020304" pitchFamily="18" charset="0"/>
                <a:cs typeface="Times New Roman" panose="02020603050405020304" pitchFamily="18" charset="0"/>
              </a:rPr>
              <a:t>Modeling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7FC24B-D878-432D-929D-1B8F3D9D9007}"/>
              </a:ext>
            </a:extLst>
          </p:cNvPr>
          <p:cNvSpPr>
            <a:spLocks noGrp="1"/>
          </p:cNvSpPr>
          <p:nvPr>
            <p:ph idx="1"/>
          </p:nvPr>
        </p:nvSpPr>
        <p:spPr/>
        <p:txBody>
          <a:bodyPr/>
          <a:lstStyle/>
          <a:p>
            <a:r>
              <a:rPr lang="en-US" dirty="0"/>
              <a:t>Once we have standardized the dataset, we will divide our dataset into training sets and test sets with a divide ratio of 0.80. This means that 80% of our data will be attributed to  train data while 20% will be attributed to  test data.</a:t>
            </a:r>
            <a:endParaRPr lang="en-IN" dirty="0"/>
          </a:p>
        </p:txBody>
      </p:sp>
      <p:pic>
        <p:nvPicPr>
          <p:cNvPr id="6" name="Picture 5">
            <a:extLst>
              <a:ext uri="{FF2B5EF4-FFF2-40B4-BE49-F238E27FC236}">
                <a16:creationId xmlns:a16="http://schemas.microsoft.com/office/drawing/2014/main" id="{4A76FA3F-CE0D-4760-9B23-3B1C313A1F91}"/>
              </a:ext>
            </a:extLst>
          </p:cNvPr>
          <p:cNvPicPr>
            <a:picLocks noChangeAspect="1"/>
          </p:cNvPicPr>
          <p:nvPr/>
        </p:nvPicPr>
        <p:blipFill>
          <a:blip r:embed="rId2"/>
          <a:stretch>
            <a:fillRect/>
          </a:stretch>
        </p:blipFill>
        <p:spPr>
          <a:xfrm>
            <a:off x="766130" y="4445572"/>
            <a:ext cx="11231883" cy="762921"/>
          </a:xfrm>
          <a:prstGeom prst="rect">
            <a:avLst/>
          </a:prstGeom>
        </p:spPr>
      </p:pic>
    </p:spTree>
    <p:extLst>
      <p:ext uri="{BB962C8B-B14F-4D97-AF65-F5344CB8AC3E}">
        <p14:creationId xmlns:p14="http://schemas.microsoft.com/office/powerpoint/2010/main" val="194688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D4AFC-2C81-4E68-AC73-C569EAE926C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t>
            </a:r>
            <a:r>
              <a:rPr lang="en-IN" b="0" i="0" dirty="0">
                <a:effectLst/>
                <a:latin typeface="Times New Roman" panose="02020603050405020304" pitchFamily="18" charset="0"/>
                <a:cs typeface="Times New Roman" panose="02020603050405020304" pitchFamily="18" charset="0"/>
              </a:rPr>
              <a:t>uild Recommender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D1EAD4-E2C1-4685-BBB4-8AF2DBBEBA6D}"/>
              </a:ext>
            </a:extLst>
          </p:cNvPr>
          <p:cNvSpPr>
            <a:spLocks noGrp="1"/>
          </p:cNvSpPr>
          <p:nvPr>
            <p:ph idx="1"/>
          </p:nvPr>
        </p:nvSpPr>
        <p:spPr/>
        <p:txBody>
          <a:bodyPr>
            <a:normAutofit fontScale="92500" lnSpcReduction="10000"/>
          </a:bodyPr>
          <a:lstStyle/>
          <a:p>
            <a:r>
              <a:rPr lang="en-US" dirty="0"/>
              <a:t>We employ an Item Based Collaborative Filter. These parameters are of the default type. We </a:t>
            </a:r>
            <a:r>
              <a:rPr lang="en-US" dirty="0" err="1"/>
              <a:t>utilise</a:t>
            </a:r>
            <a:r>
              <a:rPr lang="en-US" dirty="0"/>
              <a:t> the cosine approach by default, but you can alternatively use the Pearson method. We will acquire the </a:t>
            </a:r>
            <a:r>
              <a:rPr lang="en-US" dirty="0" err="1"/>
              <a:t>recommen</a:t>
            </a:r>
            <a:r>
              <a:rPr lang="en-US" dirty="0"/>
              <a:t> model using the </a:t>
            </a:r>
            <a:r>
              <a:rPr lang="en-US" dirty="0" err="1"/>
              <a:t>getModel</a:t>
            </a:r>
            <a:r>
              <a:rPr lang="en-US" dirty="0"/>
              <a:t>() function. The class and dimensions of our similarity matrix, which are contained under model info, will then be determined. Finally, we will create a heatmap with the top 20 items and illustrate the similarity between them. We will compute the sum of rows and columns where the similarity of the objects is greater than 0. A distribution will be used to </a:t>
            </a:r>
            <a:r>
              <a:rPr lang="en-US" dirty="0" err="1"/>
              <a:t>visualise</a:t>
            </a:r>
            <a:r>
              <a:rPr lang="en-US" dirty="0"/>
              <a:t> the total of columns. We generated a top recommendations variable, which will be set to 10, indicating the amount of films recommended to each user. The predict() function will then be used to find comparable items and rank them appropriately. Each rating is treated as a weight in this case.</a:t>
            </a:r>
            <a:endParaRPr lang="en-IN" dirty="0"/>
          </a:p>
        </p:txBody>
      </p:sp>
    </p:spTree>
    <p:extLst>
      <p:ext uri="{BB962C8B-B14F-4D97-AF65-F5344CB8AC3E}">
        <p14:creationId xmlns:p14="http://schemas.microsoft.com/office/powerpoint/2010/main" val="125481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E1AE0-2B69-4291-96A5-15D055BE61B8}"/>
              </a:ext>
            </a:extLst>
          </p:cNvPr>
          <p:cNvPicPr>
            <a:picLocks noChangeAspect="1"/>
          </p:cNvPicPr>
          <p:nvPr/>
        </p:nvPicPr>
        <p:blipFill>
          <a:blip r:embed="rId2"/>
          <a:stretch>
            <a:fillRect/>
          </a:stretch>
        </p:blipFill>
        <p:spPr>
          <a:xfrm>
            <a:off x="574429" y="464563"/>
            <a:ext cx="4785775" cy="5928874"/>
          </a:xfrm>
          <a:prstGeom prst="rect">
            <a:avLst/>
          </a:prstGeom>
        </p:spPr>
      </p:pic>
      <p:pic>
        <p:nvPicPr>
          <p:cNvPr id="5" name="Picture 4">
            <a:extLst>
              <a:ext uri="{FF2B5EF4-FFF2-40B4-BE49-F238E27FC236}">
                <a16:creationId xmlns:a16="http://schemas.microsoft.com/office/drawing/2014/main" id="{8AE0FC9C-2412-4F66-B70D-3FE403019765}"/>
              </a:ext>
            </a:extLst>
          </p:cNvPr>
          <p:cNvPicPr>
            <a:picLocks noChangeAspect="1"/>
          </p:cNvPicPr>
          <p:nvPr/>
        </p:nvPicPr>
        <p:blipFill>
          <a:blip r:embed="rId3"/>
          <a:stretch>
            <a:fillRect/>
          </a:stretch>
        </p:blipFill>
        <p:spPr>
          <a:xfrm>
            <a:off x="7031826" y="464563"/>
            <a:ext cx="4066221" cy="3076496"/>
          </a:xfrm>
          <a:prstGeom prst="rect">
            <a:avLst/>
          </a:prstGeom>
        </p:spPr>
      </p:pic>
      <p:pic>
        <p:nvPicPr>
          <p:cNvPr id="7" name="Picture 6">
            <a:extLst>
              <a:ext uri="{FF2B5EF4-FFF2-40B4-BE49-F238E27FC236}">
                <a16:creationId xmlns:a16="http://schemas.microsoft.com/office/drawing/2014/main" id="{BC51643D-1B38-45E4-81F6-3A374B095B6C}"/>
              </a:ext>
            </a:extLst>
          </p:cNvPr>
          <p:cNvPicPr>
            <a:picLocks noChangeAspect="1"/>
          </p:cNvPicPr>
          <p:nvPr/>
        </p:nvPicPr>
        <p:blipFill>
          <a:blip r:embed="rId4"/>
          <a:stretch>
            <a:fillRect/>
          </a:stretch>
        </p:blipFill>
        <p:spPr>
          <a:xfrm>
            <a:off x="7101166" y="3759435"/>
            <a:ext cx="3871634" cy="2929272"/>
          </a:xfrm>
          <a:prstGeom prst="rect">
            <a:avLst/>
          </a:prstGeom>
        </p:spPr>
      </p:pic>
    </p:spTree>
    <p:extLst>
      <p:ext uri="{BB962C8B-B14F-4D97-AF65-F5344CB8AC3E}">
        <p14:creationId xmlns:p14="http://schemas.microsoft.com/office/powerpoint/2010/main" val="363382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7B8F-6DA1-4AD9-825F-8CAD0ED798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141221-182D-41C2-9C6E-D2C2FB884BBF}"/>
              </a:ext>
            </a:extLst>
          </p:cNvPr>
          <p:cNvSpPr>
            <a:spLocks noGrp="1"/>
          </p:cNvSpPr>
          <p:nvPr>
            <p:ph idx="1"/>
          </p:nvPr>
        </p:nvSpPr>
        <p:spPr/>
        <p:txBody>
          <a:bodyPr/>
          <a:lstStyle/>
          <a:p>
            <a:r>
              <a:rPr lang="en-US" dirty="0"/>
              <a:t>Finally, we learned how to use machine learning to develop our movie recommended model. We implemented this </a:t>
            </a:r>
            <a:r>
              <a:rPr lang="en-US"/>
              <a:t>model using </a:t>
            </a:r>
            <a:r>
              <a:rPr lang="en-US" dirty="0"/>
              <a:t>ML algorithm and plotted some visualizations of data and predictions. We learned how to </a:t>
            </a:r>
            <a:r>
              <a:rPr lang="en-US" dirty="0" err="1"/>
              <a:t>analyse</a:t>
            </a:r>
            <a:r>
              <a:rPr lang="en-US" dirty="0"/>
              <a:t> and </a:t>
            </a:r>
            <a:r>
              <a:rPr lang="en-US" dirty="0" err="1"/>
              <a:t>visualise</a:t>
            </a:r>
            <a:r>
              <a:rPr lang="en-US" dirty="0"/>
              <a:t> data in order to recommend movies to the users.</a:t>
            </a:r>
            <a:endParaRPr lang="en-IN" dirty="0"/>
          </a:p>
        </p:txBody>
      </p:sp>
    </p:spTree>
    <p:extLst>
      <p:ext uri="{BB962C8B-B14F-4D97-AF65-F5344CB8AC3E}">
        <p14:creationId xmlns:p14="http://schemas.microsoft.com/office/powerpoint/2010/main" val="183808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9DF5-CF7A-4E80-86C8-9C224DAFC0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A4368F-BE7A-447F-A3AE-A2DA86E091EA}"/>
              </a:ext>
            </a:extLst>
          </p:cNvPr>
          <p:cNvSpPr>
            <a:spLocks noGrp="1"/>
          </p:cNvSpPr>
          <p:nvPr>
            <p:ph idx="1"/>
          </p:nvPr>
        </p:nvSpPr>
        <p:spPr/>
        <p:txBody>
          <a:bodyPr/>
          <a:lstStyle/>
          <a:p>
            <a:r>
              <a:rPr lang="en-US" dirty="0"/>
              <a:t>If you're a fan of Amazon, Amazon Prime, or Netflix, you're presumably aware that these services use "recommendation engines." As the name implies, the main aim of a recommendation engine is to "propose" relevant things to customers — while Amazon recommends merchandise, Prime and Netflix recommend material to users based on their previous purchase or watch history. This R project's main purpose is to create a recommendation system that will recommend movies to users. We will develop an Item Based Collaborative Filter in this project.</a:t>
            </a:r>
            <a:endParaRPr lang="en-IN" dirty="0"/>
          </a:p>
        </p:txBody>
      </p:sp>
    </p:spTree>
    <p:extLst>
      <p:ext uri="{BB962C8B-B14F-4D97-AF65-F5344CB8AC3E}">
        <p14:creationId xmlns:p14="http://schemas.microsoft.com/office/powerpoint/2010/main" val="428211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8178E0-8631-43F5-9E2B-EFDF5462E52B}"/>
              </a:ext>
            </a:extLst>
          </p:cNvPr>
          <p:cNvSpPr/>
          <p:nvPr/>
        </p:nvSpPr>
        <p:spPr>
          <a:xfrm>
            <a:off x="3038784" y="2828835"/>
            <a:ext cx="6114431" cy="1200329"/>
          </a:xfrm>
          <a:prstGeom prst="rect">
            <a:avLst/>
          </a:prstGeom>
          <a:noFill/>
        </p:spPr>
        <p:txBody>
          <a:bodyPr wrap="none" lIns="91440" tIns="45720" rIns="91440" bIns="45720">
            <a:spAutoFit/>
          </a:bodyPr>
          <a:lstStyle/>
          <a:p>
            <a:pPr algn="ctr"/>
            <a:r>
              <a:rPr lang="en-US" sz="7200" cap="none" spc="0" dirty="0">
                <a:ln w="0"/>
                <a:solidFill>
                  <a:schemeClr val="tx1"/>
                </a:solidFill>
                <a:effectLst>
                  <a:outerShdw blurRad="38100" dist="19050" dir="2700000" algn="tl" rotWithShape="0">
                    <a:schemeClr val="dk1">
                      <a:alpha val="40000"/>
                    </a:schemeClr>
                  </a:outerShdw>
                </a:effectLst>
              </a:rPr>
              <a:t>INTRODUCTION</a:t>
            </a:r>
          </a:p>
        </p:txBody>
      </p:sp>
    </p:spTree>
    <p:extLst>
      <p:ext uri="{BB962C8B-B14F-4D97-AF65-F5344CB8AC3E}">
        <p14:creationId xmlns:p14="http://schemas.microsoft.com/office/powerpoint/2010/main" val="240784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AC4F-5737-4A85-899B-EB8EDED467E9}"/>
              </a:ext>
            </a:extLst>
          </p:cNvPr>
          <p:cNvSpPr>
            <a:spLocks noGrp="1"/>
          </p:cNvSpPr>
          <p:nvPr>
            <p:ph type="title"/>
          </p:nvPr>
        </p:nvSpPr>
        <p:spPr/>
        <p:txBody>
          <a:bodyPr>
            <a:normAutofit/>
          </a:bodyPr>
          <a:lstStyle/>
          <a:p>
            <a:r>
              <a:rPr lang="en-IN" b="1" i="0" u="none" strike="noStrike" baseline="0" dirty="0">
                <a:latin typeface="Times New Roman" panose="02020603050405020304" pitchFamily="18" charset="0"/>
              </a:rPr>
              <a:t>ABOUT DATASET</a:t>
            </a:r>
            <a:endParaRPr lang="en-IN" sz="8800" dirty="0"/>
          </a:p>
        </p:txBody>
      </p:sp>
      <p:sp>
        <p:nvSpPr>
          <p:cNvPr id="3" name="Content Placeholder 2">
            <a:extLst>
              <a:ext uri="{FF2B5EF4-FFF2-40B4-BE49-F238E27FC236}">
                <a16:creationId xmlns:a16="http://schemas.microsoft.com/office/drawing/2014/main" id="{FBD56CF2-D130-48F4-AAFD-B62F4C797713}"/>
              </a:ext>
            </a:extLst>
          </p:cNvPr>
          <p:cNvSpPr>
            <a:spLocks noGrp="1"/>
          </p:cNvSpPr>
          <p:nvPr>
            <p:ph idx="1"/>
          </p:nvPr>
        </p:nvSpPr>
        <p:spPr/>
        <p:txBody>
          <a:bodyPr>
            <a:normAutofit/>
          </a:bodyPr>
          <a:lstStyle/>
          <a:p>
            <a:r>
              <a:rPr lang="en-IN" sz="4000" dirty="0">
                <a:solidFill>
                  <a:srgbClr val="000000"/>
                </a:solidFill>
                <a:effectLst/>
                <a:latin typeface="Arial" panose="020B0604020202020204" pitchFamily="34" charset="0"/>
                <a:ea typeface="Calibri" panose="020F0502020204030204" pitchFamily="34" charset="0"/>
              </a:rPr>
              <a:t>The dataset used for this project is </a:t>
            </a:r>
            <a:r>
              <a:rPr lang="en-IN" sz="4000" dirty="0" err="1">
                <a:solidFill>
                  <a:srgbClr val="000000"/>
                </a:solidFill>
                <a:effectLst/>
                <a:latin typeface="Arial" panose="020B0604020202020204" pitchFamily="34" charset="0"/>
                <a:ea typeface="Calibri" panose="020F0502020204030204" pitchFamily="34" charset="0"/>
              </a:rPr>
              <a:t>MovieLens</a:t>
            </a:r>
            <a:r>
              <a:rPr lang="en-IN" sz="4000" dirty="0">
                <a:solidFill>
                  <a:srgbClr val="000000"/>
                </a:solidFill>
                <a:effectLst/>
                <a:latin typeface="Arial" panose="020B0604020202020204" pitchFamily="34" charset="0"/>
                <a:ea typeface="Calibri" panose="020F0502020204030204" pitchFamily="34" charset="0"/>
              </a:rPr>
              <a:t> dataset. This data includes 105339 ratings for over 10329 movies. </a:t>
            </a:r>
            <a:endParaRPr lang="en-IN" sz="5400" dirty="0"/>
          </a:p>
        </p:txBody>
      </p:sp>
    </p:spTree>
    <p:extLst>
      <p:ext uri="{BB962C8B-B14F-4D97-AF65-F5344CB8AC3E}">
        <p14:creationId xmlns:p14="http://schemas.microsoft.com/office/powerpoint/2010/main" val="427650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E3B1444-ED3E-4C35-9467-D04C2EB84207}"/>
              </a:ext>
            </a:extLst>
          </p:cNvPr>
          <p:cNvSpPr>
            <a:spLocks noGrp="1"/>
          </p:cNvSpPr>
          <p:nvPr>
            <p:ph type="title"/>
          </p:nvPr>
        </p:nvSpPr>
        <p:spPr/>
        <p:txBody>
          <a:bodyPr>
            <a:normAutofit/>
          </a:bodyPr>
          <a:lstStyle/>
          <a:p>
            <a:r>
              <a:rPr lang="en-US" sz="4800" b="1" dirty="0">
                <a:latin typeface="Times New Roman" panose="02020603050405020304" pitchFamily="18" charset="0"/>
                <a:cs typeface="Times New Roman" panose="02020603050405020304" pitchFamily="18" charset="0"/>
              </a:rPr>
              <a:t>DATASET</a:t>
            </a:r>
            <a:endParaRPr lang="en-IN" sz="4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547606-C50E-4956-A901-69DAD8856ADE}"/>
              </a:ext>
            </a:extLst>
          </p:cNvPr>
          <p:cNvPicPr>
            <a:picLocks noChangeAspect="1"/>
          </p:cNvPicPr>
          <p:nvPr/>
        </p:nvPicPr>
        <p:blipFill>
          <a:blip r:embed="rId2"/>
          <a:stretch>
            <a:fillRect/>
          </a:stretch>
        </p:blipFill>
        <p:spPr>
          <a:xfrm>
            <a:off x="669440" y="1950592"/>
            <a:ext cx="5151566" cy="2956816"/>
          </a:xfrm>
          <a:prstGeom prst="rect">
            <a:avLst/>
          </a:prstGeom>
        </p:spPr>
      </p:pic>
      <p:pic>
        <p:nvPicPr>
          <p:cNvPr id="7" name="Picture 6">
            <a:extLst>
              <a:ext uri="{FF2B5EF4-FFF2-40B4-BE49-F238E27FC236}">
                <a16:creationId xmlns:a16="http://schemas.microsoft.com/office/drawing/2014/main" id="{3109A60C-69BD-4A20-85DB-337B69CA27E3}"/>
              </a:ext>
            </a:extLst>
          </p:cNvPr>
          <p:cNvPicPr>
            <a:picLocks noChangeAspect="1"/>
          </p:cNvPicPr>
          <p:nvPr/>
        </p:nvPicPr>
        <p:blipFill>
          <a:blip r:embed="rId3"/>
          <a:stretch>
            <a:fillRect/>
          </a:stretch>
        </p:blipFill>
        <p:spPr>
          <a:xfrm>
            <a:off x="7731046" y="1577179"/>
            <a:ext cx="2682472" cy="3703641"/>
          </a:xfrm>
          <a:prstGeom prst="rect">
            <a:avLst/>
          </a:prstGeom>
        </p:spPr>
      </p:pic>
    </p:spTree>
    <p:extLst>
      <p:ext uri="{BB962C8B-B14F-4D97-AF65-F5344CB8AC3E}">
        <p14:creationId xmlns:p14="http://schemas.microsoft.com/office/powerpoint/2010/main" val="244158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1A0C5D-3A38-4036-A84D-5E6A83E62634}"/>
              </a:ext>
            </a:extLst>
          </p:cNvPr>
          <p:cNvSpPr/>
          <p:nvPr/>
        </p:nvSpPr>
        <p:spPr>
          <a:xfrm>
            <a:off x="3079789" y="2828835"/>
            <a:ext cx="6032421" cy="1200329"/>
          </a:xfrm>
          <a:prstGeom prst="rect">
            <a:avLst/>
          </a:prstGeom>
          <a:noFill/>
        </p:spPr>
        <p:txBody>
          <a:bodyPr wrap="none" lIns="91440" tIns="45720" rIns="91440" bIns="45720">
            <a:spAutoFit/>
          </a:bodyPr>
          <a:lstStyle/>
          <a:p>
            <a:pPr algn="ctr"/>
            <a:r>
              <a:rPr lang="en-US" sz="7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PROCEDURE</a:t>
            </a:r>
          </a:p>
        </p:txBody>
      </p:sp>
    </p:spTree>
    <p:extLst>
      <p:ext uri="{BB962C8B-B14F-4D97-AF65-F5344CB8AC3E}">
        <p14:creationId xmlns:p14="http://schemas.microsoft.com/office/powerpoint/2010/main" val="159261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C29B-47E0-4151-8F6C-CC7782D670F1}"/>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Step1:Loading dataset</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E7B1FD-2D9E-445E-B52B-C98B4162FDC9}"/>
              </a:ext>
            </a:extLst>
          </p:cNvPr>
          <p:cNvSpPr>
            <a:spLocks noGrp="1"/>
          </p:cNvSpPr>
          <p:nvPr>
            <p:ph idx="1"/>
          </p:nvPr>
        </p:nvSpPr>
        <p:spPr/>
        <p:txBody>
          <a:bodyPr/>
          <a:lstStyle/>
          <a:p>
            <a:r>
              <a:rPr lang="en-US" i="0" dirty="0">
                <a:solidFill>
                  <a:srgbClr val="333333"/>
                </a:solidFill>
                <a:effectLst/>
                <a:latin typeface="roboto" panose="02000000000000000000" pitchFamily="2" charset="0"/>
              </a:rPr>
              <a:t>We import datasets containing </a:t>
            </a:r>
            <a:r>
              <a:rPr lang="en-US" dirty="0">
                <a:solidFill>
                  <a:srgbClr val="333333"/>
                </a:solidFill>
                <a:latin typeface="roboto" panose="02000000000000000000" pitchFamily="2" charset="0"/>
              </a:rPr>
              <a:t>movies and ratings</a:t>
            </a:r>
            <a:endParaRPr lang="en-IN" dirty="0"/>
          </a:p>
        </p:txBody>
      </p:sp>
      <p:pic>
        <p:nvPicPr>
          <p:cNvPr id="6" name="Picture 5">
            <a:extLst>
              <a:ext uri="{FF2B5EF4-FFF2-40B4-BE49-F238E27FC236}">
                <a16:creationId xmlns:a16="http://schemas.microsoft.com/office/drawing/2014/main" id="{5999EDBD-DE0B-48D5-946F-0829A4EEC95E}"/>
              </a:ext>
            </a:extLst>
          </p:cNvPr>
          <p:cNvPicPr>
            <a:picLocks noChangeAspect="1"/>
          </p:cNvPicPr>
          <p:nvPr/>
        </p:nvPicPr>
        <p:blipFill>
          <a:blip r:embed="rId2"/>
          <a:stretch>
            <a:fillRect/>
          </a:stretch>
        </p:blipFill>
        <p:spPr>
          <a:xfrm>
            <a:off x="838199" y="2610625"/>
            <a:ext cx="10582835" cy="3701275"/>
          </a:xfrm>
          <a:prstGeom prst="rect">
            <a:avLst/>
          </a:prstGeom>
        </p:spPr>
      </p:pic>
    </p:spTree>
    <p:extLst>
      <p:ext uri="{BB962C8B-B14F-4D97-AF65-F5344CB8AC3E}">
        <p14:creationId xmlns:p14="http://schemas.microsoft.com/office/powerpoint/2010/main" val="301652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4E7F-94EA-4E48-8EDB-48161AC29FC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 2 :</a:t>
            </a:r>
            <a:r>
              <a:rPr lang="en-IN" i="0" dirty="0">
                <a:solidFill>
                  <a:srgbClr val="353535"/>
                </a:solidFill>
                <a:effectLst/>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72DA34-6879-4C94-8FE5-16B46EDF6132}"/>
              </a:ext>
            </a:extLst>
          </p:cNvPr>
          <p:cNvSpPr>
            <a:spLocks noGrp="1"/>
          </p:cNvSpPr>
          <p:nvPr>
            <p:ph idx="1"/>
          </p:nvPr>
        </p:nvSpPr>
        <p:spPr/>
        <p:txBody>
          <a:bodyPr/>
          <a:lstStyle/>
          <a:p>
            <a:r>
              <a:rPr lang="en-US" dirty="0"/>
              <a:t>We can see that the </a:t>
            </a:r>
            <a:r>
              <a:rPr lang="en-US" dirty="0" err="1"/>
              <a:t>userId</a:t>
            </a:r>
            <a:r>
              <a:rPr lang="en-US" dirty="0"/>
              <a:t> and </a:t>
            </a:r>
            <a:r>
              <a:rPr lang="en-US" dirty="0" err="1"/>
              <a:t>movieId</a:t>
            </a:r>
            <a:r>
              <a:rPr lang="en-US" dirty="0"/>
              <a:t> columns are both made up of numbers. Furthermore, we must change the genres included in the movie data </a:t>
            </a:r>
            <a:r>
              <a:rPr lang="en-US" dirty="0" err="1"/>
              <a:t>dataframe</a:t>
            </a:r>
            <a:r>
              <a:rPr lang="en-US" dirty="0"/>
              <a:t> into a more user-friendly format. To do so, we will first develop a one-hot encoding to generate a matrix of associated genres for each of the films. We constructed </a:t>
            </a:r>
            <a:r>
              <a:rPr lang="en-US" dirty="0" err="1"/>
              <a:t>a'search</a:t>
            </a:r>
            <a:r>
              <a:rPr lang="en-US" dirty="0"/>
              <a:t> matrix' that will allow us to easily search the films in our list by choosing the genre. We must turn our matrix into a sparse matrix in order to receive ratings from </a:t>
            </a:r>
            <a:r>
              <a:rPr lang="en-US" dirty="0" err="1"/>
              <a:t>recommenderlabs</a:t>
            </a:r>
            <a:r>
              <a:rPr lang="en-US" dirty="0"/>
              <a:t>. This new matrix belongs to </a:t>
            </a:r>
            <a:r>
              <a:rPr lang="en-US" dirty="0" err="1"/>
              <a:t>the'realRatingMatrix</a:t>
            </a:r>
            <a:r>
              <a:rPr lang="en-US" dirty="0"/>
              <a:t>' class. Item Based Collaborative Filtering was implemented.</a:t>
            </a:r>
            <a:endParaRPr lang="en-IN" dirty="0"/>
          </a:p>
        </p:txBody>
      </p:sp>
    </p:spTree>
    <p:extLst>
      <p:ext uri="{BB962C8B-B14F-4D97-AF65-F5344CB8AC3E}">
        <p14:creationId xmlns:p14="http://schemas.microsoft.com/office/powerpoint/2010/main" val="41785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E32E3-6CD6-4A45-8BC8-F7E7427FFF42}"/>
              </a:ext>
            </a:extLst>
          </p:cNvPr>
          <p:cNvPicPr>
            <a:picLocks noChangeAspect="1"/>
          </p:cNvPicPr>
          <p:nvPr/>
        </p:nvPicPr>
        <p:blipFill>
          <a:blip r:embed="rId2"/>
          <a:stretch>
            <a:fillRect/>
          </a:stretch>
        </p:blipFill>
        <p:spPr>
          <a:xfrm>
            <a:off x="428098" y="449322"/>
            <a:ext cx="4397121" cy="5959356"/>
          </a:xfrm>
          <a:prstGeom prst="rect">
            <a:avLst/>
          </a:prstGeom>
        </p:spPr>
      </p:pic>
      <p:pic>
        <p:nvPicPr>
          <p:cNvPr id="5" name="Picture 4">
            <a:extLst>
              <a:ext uri="{FF2B5EF4-FFF2-40B4-BE49-F238E27FC236}">
                <a16:creationId xmlns:a16="http://schemas.microsoft.com/office/drawing/2014/main" id="{CEC589AA-E4E6-4A12-8529-7B5770781F02}"/>
              </a:ext>
            </a:extLst>
          </p:cNvPr>
          <p:cNvPicPr>
            <a:picLocks noChangeAspect="1"/>
          </p:cNvPicPr>
          <p:nvPr/>
        </p:nvPicPr>
        <p:blipFill>
          <a:blip r:embed="rId3"/>
          <a:stretch>
            <a:fillRect/>
          </a:stretch>
        </p:blipFill>
        <p:spPr>
          <a:xfrm>
            <a:off x="5125324" y="449322"/>
            <a:ext cx="6638578" cy="5791249"/>
          </a:xfrm>
          <a:prstGeom prst="rect">
            <a:avLst/>
          </a:prstGeom>
        </p:spPr>
      </p:pic>
    </p:spTree>
    <p:extLst>
      <p:ext uri="{BB962C8B-B14F-4D97-AF65-F5344CB8AC3E}">
        <p14:creationId xmlns:p14="http://schemas.microsoft.com/office/powerpoint/2010/main" val="301291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617</Words>
  <Application>Microsoft Office PowerPoint</Application>
  <PresentationFormat>Widescreen</PresentationFormat>
  <Paragraphs>28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Georgia</vt:lpstr>
      <vt:lpstr>roboto</vt:lpstr>
      <vt:lpstr>Times New Roman</vt:lpstr>
      <vt:lpstr>Office Theme</vt:lpstr>
      <vt:lpstr>PowerPoint Presentation</vt:lpstr>
      <vt:lpstr>ABSTRACT</vt:lpstr>
      <vt:lpstr>PowerPoint Presentation</vt:lpstr>
      <vt:lpstr>ABOUT DATASET</vt:lpstr>
      <vt:lpstr>DATASET</vt:lpstr>
      <vt:lpstr>PowerPoint Presentation</vt:lpstr>
      <vt:lpstr>Step1:Loading dataset</vt:lpstr>
      <vt:lpstr>Step 2 :Data Pre-Processing</vt:lpstr>
      <vt:lpstr>PowerPoint Presentation</vt:lpstr>
      <vt:lpstr>Step 3:Data Exploration</vt:lpstr>
      <vt:lpstr>PowerPoint Presentation</vt:lpstr>
      <vt:lpstr>PowerPoint Presentation</vt:lpstr>
      <vt:lpstr>PowerPoint Presentation</vt:lpstr>
      <vt:lpstr>PowerPoint Presentation</vt:lpstr>
      <vt:lpstr>Step 4 :Data Modeling</vt:lpstr>
      <vt:lpstr>Build Recommender System</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Manikanta Bhuvanesh Valiveti</dc:creator>
  <cp:lastModifiedBy>Manikanta Bhuvanesh Valiveti</cp:lastModifiedBy>
  <cp:revision>26</cp:revision>
  <cp:lastPrinted>2021-12-13T04:41:09Z</cp:lastPrinted>
  <dcterms:created xsi:type="dcterms:W3CDTF">2021-12-11T03:59:19Z</dcterms:created>
  <dcterms:modified xsi:type="dcterms:W3CDTF">2021-12-18T06:22:38Z</dcterms:modified>
</cp:coreProperties>
</file>