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7" r:id="rId4"/>
    <p:sldId id="280" r:id="rId5"/>
    <p:sldId id="286" r:id="rId6"/>
    <p:sldId id="281" r:id="rId7"/>
    <p:sldId id="282" r:id="rId8"/>
    <p:sldId id="283" r:id="rId9"/>
    <p:sldId id="284" r:id="rId10"/>
    <p:sldId id="285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224G1A3252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MANIKANTA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224G1A3252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90525" marR="619125" algn="ctr">
              <a:spcBef>
                <a:spcPts val="45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3200" b="1" kern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en-US" sz="3200" b="1" kern="0" spc="-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3200" b="1" kern="0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090"/>
            <a:ext cx="12192000" cy="714892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" y="1343684"/>
            <a:ext cx="11992495" cy="44516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Understand the core concepts of process mining and how to implement it using Celonis.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Gain hands-on experience in extracting, preparing, and analyzing data for process improvement.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Develop skills in identifying process inefficiencies and implementing AI-driven optimizations.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Learn how to apply process mining to real-world scenarios and drive business outcomes.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Gain a solid understanding of process mining principles and how they apply to real-world scenarios.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Be able to interpret process mining models and derive actionable insights.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Develop the ability to use Celonis to identify inefficiencies and opportunities for improvement in business processes.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Learn how to apply automation and AI to optimize processes.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Enhance their analytical and problem-solving skills with hands-on experience using Celonis tools.</a:t>
            </a:r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7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2C992-A47C-7811-5E40-1069F873E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001" y="856357"/>
            <a:ext cx="1157799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the basics of process mining and its role in analyzing business processes.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to automatically discover process models and perform conformance checking.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process performance to identify inefficiencies and suggest improvements.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practical experience with tools like Celonis and Disco for process visualization.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process mining to monitor and enhance business processes continuously.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353986-187A-28AD-FECF-466AB74FC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3" r="4167" b="23431"/>
          <a:stretch/>
        </p:blipFill>
        <p:spPr>
          <a:xfrm>
            <a:off x="1923142" y="5230484"/>
            <a:ext cx="8200572" cy="135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925603-A1B5-DE0E-BEF3-BA944991E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47651"/>
            <a:ext cx="12046857" cy="46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/>
              <a:t>Process Mining</a:t>
            </a:r>
            <a:r>
              <a:rPr lang="en-US" sz="2400" dirty="0"/>
              <a:t> is a technique that helps analyze business processes using event logs from systems like ERP, CRM, and EHR.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/>
              <a:t>It uncovers how processes are truly performed by discovering variations, inefficiencies, and areas for improvement.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Key Techniques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Discovery</a:t>
            </a:r>
            <a:r>
              <a:rPr lang="en-US" dirty="0"/>
              <a:t>: Creating models from event logs without prior knowledge of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Conformance Checking</a:t>
            </a:r>
            <a:r>
              <a:rPr lang="en-US" dirty="0"/>
              <a:t>: Comparing the actual process with the intended model to identify deviations.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Enhancement</a:t>
            </a:r>
            <a:r>
              <a:rPr lang="en-US" dirty="0"/>
              <a:t>: Improving existing models with new data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052860"/>
            <a:ext cx="8055431" cy="557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Why Process Mining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Insights</a:t>
            </a:r>
            <a:r>
              <a:rPr lang="en-US" sz="2400" dirty="0"/>
              <a:t>: Provides a clear, data-driven view of how business processes actually function, not just how they are supposed to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Optimization</a:t>
            </a:r>
            <a:r>
              <a:rPr lang="en-US" sz="2400" dirty="0"/>
              <a:t>: Identifies inefficiencies and suggests ways to streamline processes, improving performance and reducing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Decisions</a:t>
            </a:r>
            <a:r>
              <a:rPr lang="en-US" sz="2400" dirty="0"/>
              <a:t>: Helps organizations make informed decisions by uncovering hidden patterns and trends within their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Scalability</a:t>
            </a:r>
            <a:r>
              <a:rPr lang="en-US" sz="2400" dirty="0"/>
              <a:t>: Easily applies to various industries such as finance, healthcare, and manufacturing, allowing businesses to continuously improve and adapt.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3" name="Picture 2" descr="technologies.png">
            <a:extLst>
              <a:ext uri="{FF2B5EF4-FFF2-40B4-BE49-F238E27FC236}">
                <a16:creationId xmlns:a16="http://schemas.microsoft.com/office/drawing/2014/main" id="{0274C921-A913-5A0D-92C7-8A5C859B88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7489" y="1897448"/>
            <a:ext cx="3427744" cy="34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78A1C5-C540-F5DF-83D2-C81C3F8D3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011" y="1063765"/>
            <a:ext cx="7207703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Key Technologies in Process Mining: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Process Discovery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Algorithms</a:t>
            </a:r>
            <a:r>
              <a:rPr lang="en-US" sz="1800" dirty="0"/>
              <a:t> (Alpha Miner, Heuristic Miner)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Petri Nets</a:t>
            </a:r>
            <a:r>
              <a:rPr lang="en-US" sz="1800" dirty="0"/>
              <a:t>: Visualize and model processes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Enhancement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Machine Learning</a:t>
            </a:r>
            <a:r>
              <a:rPr lang="en-US" sz="1800" dirty="0"/>
              <a:t>: Predict outcomes and optimize processes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AI</a:t>
            </a:r>
            <a:r>
              <a:rPr lang="en-US" sz="1800" dirty="0"/>
              <a:t>: Anomaly detection and process improvement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Integration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Big Data</a:t>
            </a:r>
            <a:r>
              <a:rPr lang="en-US" sz="1800" dirty="0"/>
              <a:t>: Handle large-scale event logs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Cloud Platforms</a:t>
            </a:r>
            <a:r>
              <a:rPr lang="en-US" sz="1800" dirty="0"/>
              <a:t>: Store and process data (AWS, Google Cloud)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Process Mining Tools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</a:t>
            </a:r>
            <a:r>
              <a:rPr lang="en-US" sz="1800" dirty="0"/>
              <a:t> (Open-source), </a:t>
            </a:r>
            <a:r>
              <a:rPr lang="en-US" sz="1800" b="1" dirty="0"/>
              <a:t>Celonis</a:t>
            </a:r>
            <a:r>
              <a:rPr lang="en-US" sz="1800" dirty="0"/>
              <a:t> (Commercial)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Visualization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Dashboards</a:t>
            </a:r>
            <a:r>
              <a:rPr lang="en-US" sz="1800" dirty="0"/>
              <a:t>: Power BI, Tableau for real-time insights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28F747-153E-8B22-7D13-F2CC9889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0071" y="1735978"/>
            <a:ext cx="5159918" cy="37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9" y="1053735"/>
            <a:ext cx="11683998" cy="441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Process Mining Applications: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Healthcare: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Optimizes the care treatment by releasing the delay in the waiting time by performing process analysis on patient care.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Finance: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Fraud detection as well as compliance could be improved through the ability to analyze real-time transaction processes through process mining.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Telecommunications: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application helps improve customer service processes by facilitating process analysis on call handling and service delivery.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Retail: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improves the customer's journey through enhancement in sales and inventory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Supply Chain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Streamlines logistics and inventory management to reduce costs and improve delivery times.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cess Mining Models and How to Use Them in Your Business">
            <a:extLst>
              <a:ext uri="{FF2B5EF4-FFF2-40B4-BE49-F238E27FC236}">
                <a16:creationId xmlns:a16="http://schemas.microsoft.com/office/drawing/2014/main" id="{771FB2BD-8B31-2F59-8B66-39F077E1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1046076"/>
            <a:ext cx="4499428" cy="48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7651"/>
            <a:ext cx="7416802" cy="5085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of Process Mining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Planning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Define research questions and establish a theoretical overview to guide the process mining initiative.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Extraction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Gather data from event logs to ensure a comprehensive dataset for analysis.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Processing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Collaborate with business experts and process analysts to preprocess and refine the data for mining.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Mining &amp; Analysis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Perform process discovery, conformance checking, and enhance process models to identify inefficiencies.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Evaluation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Engage business experts and analysts to evaluate findings and assess process performance against standards.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Improvement &amp; Support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Implement new research ideas and feedback mechanisms to support ongoing enhancements in process mining efforts.</a:t>
            </a:r>
          </a:p>
        </p:txBody>
      </p:sp>
    </p:spTree>
    <p:extLst>
      <p:ext uri="{BB962C8B-B14F-4D97-AF65-F5344CB8AC3E}">
        <p14:creationId xmlns:p14="http://schemas.microsoft.com/office/powerpoint/2010/main" val="64304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8" y="232759"/>
            <a:ext cx="12192000" cy="714892"/>
          </a:xfrm>
        </p:spPr>
        <p:txBody>
          <a:bodyPr/>
          <a:lstStyle/>
          <a:p>
            <a:r>
              <a:rPr lang="en-IN" dirty="0"/>
              <a:t>Real Time Applications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39" y="1208908"/>
            <a:ext cx="11310325" cy="57897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Retail Industry:</a:t>
            </a:r>
            <a:r>
              <a:rPr lang="en-US" sz="2000" dirty="0"/>
              <a:t> </a:t>
            </a:r>
            <a:r>
              <a:rPr lang="en-US" sz="1600" dirty="0"/>
              <a:t>Monitoring stock levels, delivery times, and sales processes to enhance customer satisfaction.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Financial Services:</a:t>
            </a:r>
            <a:r>
              <a:rPr lang="en-US" sz="2000" dirty="0"/>
              <a:t> </a:t>
            </a:r>
            <a:r>
              <a:rPr lang="en-US" sz="1600" dirty="0"/>
              <a:t>Managing compliance, risk, and fraud detection in banking and insurance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Telecommunications:</a:t>
            </a:r>
            <a:r>
              <a:rPr lang="en-US" sz="2000" dirty="0"/>
              <a:t> </a:t>
            </a:r>
            <a:r>
              <a:rPr lang="en-US" sz="1600" dirty="0"/>
              <a:t>Optimizing service delivery, billing systems, and customer support processes.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/>
              <a:t>Agile Decision-Making</a:t>
            </a:r>
            <a:r>
              <a:rPr lang="en-US" sz="2000" dirty="0"/>
              <a:t>: </a:t>
            </a:r>
            <a:r>
              <a:rPr lang="en-US" sz="1600" dirty="0"/>
              <a:t>Allows organizations to adapt their processes rapidly based on real-time insights, ensuring they                                           remain competitive and responsive to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Predictive Analytics</a:t>
            </a:r>
            <a:r>
              <a:rPr lang="en-US" sz="2000" dirty="0"/>
              <a:t>: </a:t>
            </a:r>
            <a:r>
              <a:rPr lang="en-US" sz="1600" dirty="0"/>
              <a:t>Predict bottlenecks before they occur in real-time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Process Automation</a:t>
            </a:r>
            <a:r>
              <a:rPr lang="en-US" sz="1600" dirty="0"/>
              <a:t>: Automate mundane tasks like order processing or invoice approvals.</a:t>
            </a: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6F143-C53A-4028-D5FD-5562D71D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02" y="3909525"/>
            <a:ext cx="9326795" cy="26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87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852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Introduction</vt:lpstr>
      <vt:lpstr>Technology</vt:lpstr>
      <vt:lpstr>Applications</vt:lpstr>
      <vt:lpstr>Modules</vt:lpstr>
      <vt:lpstr>Real Time Applications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Mani Kanta</cp:lastModifiedBy>
  <cp:revision>118</cp:revision>
  <dcterms:created xsi:type="dcterms:W3CDTF">2019-06-11T05:35:51Z</dcterms:created>
  <dcterms:modified xsi:type="dcterms:W3CDTF">2024-10-30T04:19:19Z</dcterms:modified>
</cp:coreProperties>
</file>