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0" r:id="rId3"/>
    <p:sldId id="271" r:id="rId4"/>
    <p:sldId id="273" r:id="rId5"/>
    <p:sldId id="261" r:id="rId6"/>
    <p:sldId id="272" r:id="rId7"/>
    <p:sldId id="262" r:id="rId8"/>
    <p:sldId id="280" r:id="rId9"/>
    <p:sldId id="274" r:id="rId10"/>
    <p:sldId id="275" r:id="rId11"/>
    <p:sldId id="281" r:id="rId12"/>
    <p:sldId id="276" r:id="rId13"/>
    <p:sldId id="267" r:id="rId14"/>
    <p:sldId id="277"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4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0"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FD020-5A65-462A-8CD6-71A1C6D31028}" type="datetimeFigureOut">
              <a:rPr lang="en-IN" smtClean="0"/>
              <a:t>22-03-2025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508046-A229-4357-A76D-E3EF1377FC5D}" type="slidenum">
              <a:rPr lang="en-IN" smtClean="0"/>
              <a:t>‹#›</a:t>
            </a:fld>
            <a:endParaRPr lang="en-IN"/>
          </a:p>
        </p:txBody>
      </p:sp>
    </p:spTree>
    <p:extLst>
      <p:ext uri="{BB962C8B-B14F-4D97-AF65-F5344CB8AC3E}">
        <p14:creationId xmlns:p14="http://schemas.microsoft.com/office/powerpoint/2010/main" val="179331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Breast cancer remains one of the most prevalent and life-threatening diseases among women worldwide. Early detection is crucial, as it significantly improves survival rates and treatment effectiveness. However, traditional screening methods, such as mammography, often come with limitations, including false positives, false negatives, and long processing times. This is where Artificial Intelligence (AI) comes into play.</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Through this research, we explore how AI-based models can support radiologists, minimize diagnostic errors, and ultimately contribute to better patient outcomes. Our study evaluates an AI-powered system that can predict breast cancer stages with high accuracy and efficiency. The findings from this research could pave the way for real-world AI applications in the medical field, offering a promising future for early cancer detection.</a:t>
            </a:r>
          </a:p>
        </p:txBody>
      </p:sp>
      <p:sp>
        <p:nvSpPr>
          <p:cNvPr id="4" name="Slide Number Placeholder 3"/>
          <p:cNvSpPr>
            <a:spLocks noGrp="1"/>
          </p:cNvSpPr>
          <p:nvPr>
            <p:ph type="sldNum" sz="quarter" idx="5"/>
          </p:nvPr>
        </p:nvSpPr>
        <p:spPr/>
        <p:txBody>
          <a:bodyPr/>
          <a:lstStyle/>
          <a:p>
            <a:fld id="{10508046-A229-4357-A76D-E3EF1377FC5D}" type="slidenum">
              <a:rPr lang="en-IN" smtClean="0"/>
              <a:t>3</a:t>
            </a:fld>
            <a:endParaRPr lang="en-IN"/>
          </a:p>
        </p:txBody>
      </p:sp>
    </p:spTree>
    <p:extLst>
      <p:ext uri="{BB962C8B-B14F-4D97-AF65-F5344CB8AC3E}">
        <p14:creationId xmlns:p14="http://schemas.microsoft.com/office/powerpoint/2010/main" val="860466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Detecting breast cancer at an earlier stage often translates into </a:t>
            </a:r>
            <a:r>
              <a:rPr lang="en-US" b="1" dirty="0"/>
              <a:t>better treatment options and higher survival rates</a:t>
            </a:r>
          </a:p>
          <a:p>
            <a:r>
              <a:rPr lang="en-US" dirty="0"/>
              <a:t>The developed AI model has shown strong performance in recognizing cancerous patterns, achieving </a:t>
            </a:r>
            <a:r>
              <a:rPr lang="en-US" b="1" dirty="0"/>
              <a:t>high levels of accuracy</a:t>
            </a:r>
            <a:r>
              <a:rPr lang="en-US" dirty="0"/>
              <a:t> in distinguishing between benign and malignant cases</a:t>
            </a:r>
            <a:endParaRPr lang="en-US" b="1" dirty="0"/>
          </a:p>
          <a:p>
            <a:r>
              <a:rPr lang="en-US" dirty="0"/>
              <a:t>Future enhancements could involve integrating more diverse datasets, refining algorithms for even greater precision.</a:t>
            </a:r>
          </a:p>
          <a:p>
            <a:r>
              <a:rPr lang="en-US" b="0" i="0" dirty="0">
                <a:solidFill>
                  <a:srgbClr val="000000"/>
                </a:solidFill>
                <a:effectLst/>
                <a:latin typeface="__GeistSans_3a0388"/>
              </a:rPr>
              <a:t>AI applications in medical diagnostics have received a major advancement through this research project. </a:t>
            </a:r>
          </a:p>
          <a:p>
            <a:r>
              <a:rPr lang="en-US" b="0" i="0" dirty="0">
                <a:solidFill>
                  <a:srgbClr val="000000"/>
                </a:solidFill>
                <a:effectLst/>
                <a:latin typeface="__GeistSans_3a0388"/>
              </a:rPr>
              <a:t>The study confirms how artificial intelligence algorithms can reshape conventional screening strategies while boosting the delivery of medical care to patients.</a:t>
            </a:r>
            <a:endParaRPr lang="en-IN" dirty="0"/>
          </a:p>
        </p:txBody>
      </p:sp>
      <p:sp>
        <p:nvSpPr>
          <p:cNvPr id="4" name="Slide Number Placeholder 3"/>
          <p:cNvSpPr>
            <a:spLocks noGrp="1"/>
          </p:cNvSpPr>
          <p:nvPr>
            <p:ph type="sldNum" sz="quarter" idx="5"/>
          </p:nvPr>
        </p:nvSpPr>
        <p:spPr/>
        <p:txBody>
          <a:bodyPr/>
          <a:lstStyle/>
          <a:p>
            <a:fld id="{10508046-A229-4357-A76D-E3EF1377FC5D}" type="slidenum">
              <a:rPr lang="en-IN" smtClean="0"/>
              <a:t>14</a:t>
            </a:fld>
            <a:endParaRPr lang="en-IN"/>
          </a:p>
        </p:txBody>
      </p:sp>
    </p:spTree>
    <p:extLst>
      <p:ext uri="{BB962C8B-B14F-4D97-AF65-F5344CB8AC3E}">
        <p14:creationId xmlns:p14="http://schemas.microsoft.com/office/powerpoint/2010/main" val="1987464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healthcare industry is undergoing a major transformation with AI-driven diagnostics. AI technology is not just an emerging trend but a rapidly evolving necessity in medical imaging and disease detection. Traditional diagnostic methods often rely heavily on human expertise, which can lead to delays, inconsistencies, and errors in early cancer detection. AI-powered solutions, especially deep learning models, are being widely adopted to enhance diagnostic accuracy and efficiency.</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global demand for early detection solutions</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Companies like Google Health and IBM Watson are actively developing AI-driven diagnostic tools</a:t>
            </a:r>
            <a:endParaRPr lang="en-IN" dirty="0"/>
          </a:p>
          <a:p>
            <a:endParaRPr lang="en-IN" dirty="0"/>
          </a:p>
        </p:txBody>
      </p:sp>
      <p:sp>
        <p:nvSpPr>
          <p:cNvPr id="4" name="Slide Number Placeholder 3"/>
          <p:cNvSpPr>
            <a:spLocks noGrp="1"/>
          </p:cNvSpPr>
          <p:nvPr>
            <p:ph type="sldNum" sz="quarter" idx="5"/>
          </p:nvPr>
        </p:nvSpPr>
        <p:spPr/>
        <p:txBody>
          <a:bodyPr/>
          <a:lstStyle/>
          <a:p>
            <a:fld id="{10508046-A229-4357-A76D-E3EF1377FC5D}" type="slidenum">
              <a:rPr lang="en-IN" smtClean="0"/>
              <a:t>5</a:t>
            </a:fld>
            <a:endParaRPr lang="en-IN"/>
          </a:p>
        </p:txBody>
      </p:sp>
    </p:spTree>
    <p:extLst>
      <p:ext uri="{BB962C8B-B14F-4D97-AF65-F5344CB8AC3E}">
        <p14:creationId xmlns:p14="http://schemas.microsoft.com/office/powerpoint/2010/main" val="337601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Early detection of breast cancer is critical because it dramatically improves survival rates and reduces the intensity of treatment required. When breast cancer is detected at an early stage, the chances of successful treatment increase significantly. According to research, patients diagnosed at Stage 1 have a survival rate of over 90%, whereas later-stage detections reduce the survival chances dramatically.</a:t>
            </a:r>
          </a:p>
          <a:p>
            <a:endParaRPr lang="en-IN" dirty="0"/>
          </a:p>
        </p:txBody>
      </p:sp>
      <p:sp>
        <p:nvSpPr>
          <p:cNvPr id="4" name="Slide Number Placeholder 3"/>
          <p:cNvSpPr>
            <a:spLocks noGrp="1"/>
          </p:cNvSpPr>
          <p:nvPr>
            <p:ph type="sldNum" sz="quarter" idx="5"/>
          </p:nvPr>
        </p:nvSpPr>
        <p:spPr/>
        <p:txBody>
          <a:bodyPr/>
          <a:lstStyle/>
          <a:p>
            <a:fld id="{10508046-A229-4357-A76D-E3EF1377FC5D}" type="slidenum">
              <a:rPr lang="en-IN" smtClean="0"/>
              <a:t>6</a:t>
            </a:fld>
            <a:endParaRPr lang="en-IN"/>
          </a:p>
        </p:txBody>
      </p:sp>
    </p:spTree>
    <p:extLst>
      <p:ext uri="{BB962C8B-B14F-4D97-AF65-F5344CB8AC3E}">
        <p14:creationId xmlns:p14="http://schemas.microsoft.com/office/powerpoint/2010/main" val="957794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DC: The data was preprocessed to remove noise, standardize image resolution, and enhance image contrast for better feature extraction.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CNNs help extract important features from mammograms, such as microcalcifications and tissue density differences.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used a pre-trained model (such as </a:t>
            </a:r>
            <a:r>
              <a:rPr lang="en-US" dirty="0" err="1"/>
              <a:t>ResNet</a:t>
            </a:r>
            <a:r>
              <a:rPr lang="en-US" dirty="0"/>
              <a:t> or VGG) and fine-tuned it using our labeled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training involved feeding the model thousands of mammogram images with labels indicating benign or malignant tumors.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Key metrics such as accuracy, precision, recall, and F1-score were used to measure the model’s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IN" dirty="0"/>
          </a:p>
        </p:txBody>
      </p:sp>
      <p:sp>
        <p:nvSpPr>
          <p:cNvPr id="4" name="Slide Number Placeholder 3"/>
          <p:cNvSpPr>
            <a:spLocks noGrp="1"/>
          </p:cNvSpPr>
          <p:nvPr>
            <p:ph type="sldNum" sz="quarter" idx="5"/>
          </p:nvPr>
        </p:nvSpPr>
        <p:spPr/>
        <p:txBody>
          <a:bodyPr/>
          <a:lstStyle/>
          <a:p>
            <a:fld id="{10508046-A229-4357-A76D-E3EF1377FC5D}" type="slidenum">
              <a:rPr lang="en-IN" smtClean="0"/>
              <a:t>7</a:t>
            </a:fld>
            <a:endParaRPr lang="en-IN"/>
          </a:p>
        </p:txBody>
      </p:sp>
    </p:spTree>
    <p:extLst>
      <p:ext uri="{BB962C8B-B14F-4D97-AF65-F5344CB8AC3E}">
        <p14:creationId xmlns:p14="http://schemas.microsoft.com/office/powerpoint/2010/main" val="275173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Ref: https://www.nature.com/articles/sdata2017177</a:t>
            </a:r>
          </a:p>
          <a:p>
            <a:endParaRPr lang="en-IN" dirty="0"/>
          </a:p>
          <a:p>
            <a:endParaRPr lang="en-IN" dirty="0"/>
          </a:p>
          <a:p>
            <a:endParaRPr lang="en-IN" dirty="0"/>
          </a:p>
          <a:p>
            <a:r>
              <a:rPr lang="en-US" b="0" i="0" dirty="0">
                <a:solidFill>
                  <a:srgbClr val="222222"/>
                </a:solidFill>
                <a:effectLst/>
                <a:latin typeface="-apple-system"/>
              </a:rPr>
              <a:t>DDSM provides metadata in the form of.ics files. These files include the patient age, the date of the study, as well as the date of digitization, the dense tissue category, the scanner used to digitize, and the resolution of each image. </a:t>
            </a:r>
          </a:p>
          <a:p>
            <a:r>
              <a:rPr lang="en-US" b="0" i="0" dirty="0">
                <a:solidFill>
                  <a:srgbClr val="222222"/>
                </a:solidFill>
                <a:effectLst/>
                <a:latin typeface="-apple-system"/>
              </a:rPr>
              <a:t>OVERLAY files that contain information about each abnormality, including type of abnormality (mass or calcification) and the BI-RADS descriptors mentioned above.</a:t>
            </a:r>
          </a:p>
          <a:p>
            <a:r>
              <a:rPr lang="en-US" b="0" i="0" dirty="0">
                <a:solidFill>
                  <a:srgbClr val="222222"/>
                </a:solidFill>
                <a:effectLst/>
                <a:latin typeface="-apple-system"/>
              </a:rPr>
              <a:t>These metadata have been extracted and compiled into a single comma-separated values (CSV) file.</a:t>
            </a:r>
          </a:p>
          <a:p>
            <a:endParaRPr lang="en-IN" dirty="0"/>
          </a:p>
        </p:txBody>
      </p:sp>
      <p:sp>
        <p:nvSpPr>
          <p:cNvPr id="4" name="Slide Number Placeholder 3"/>
          <p:cNvSpPr>
            <a:spLocks noGrp="1"/>
          </p:cNvSpPr>
          <p:nvPr>
            <p:ph type="sldNum" sz="quarter" idx="5"/>
          </p:nvPr>
        </p:nvSpPr>
        <p:spPr/>
        <p:txBody>
          <a:bodyPr/>
          <a:lstStyle/>
          <a:p>
            <a:fld id="{10508046-A229-4357-A76D-E3EF1377FC5D}" type="slidenum">
              <a:rPr lang="en-IN" smtClean="0"/>
              <a:t>8</a:t>
            </a:fld>
            <a:endParaRPr lang="en-IN"/>
          </a:p>
        </p:txBody>
      </p:sp>
    </p:spTree>
    <p:extLst>
      <p:ext uri="{BB962C8B-B14F-4D97-AF65-F5344CB8AC3E}">
        <p14:creationId xmlns:p14="http://schemas.microsoft.com/office/powerpoint/2010/main" val="2328026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508046-A229-4357-A76D-E3EF1377FC5D}" type="slidenum">
              <a:rPr lang="en-IN" smtClean="0"/>
              <a:t>9</a:t>
            </a:fld>
            <a:endParaRPr lang="en-IN"/>
          </a:p>
        </p:txBody>
      </p:sp>
    </p:spTree>
    <p:extLst>
      <p:ext uri="{BB962C8B-B14F-4D97-AF65-F5344CB8AC3E}">
        <p14:creationId xmlns:p14="http://schemas.microsoft.com/office/powerpoint/2010/main" val="2813557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With the assistance of AI, radiologists can prioritize high risk cases and increase diagnostic precision, reduce false positives and enhance the workflow efficiency of the role.</a:t>
            </a:r>
          </a:p>
          <a:p>
            <a:endParaRPr lang="en-IN" dirty="0"/>
          </a:p>
        </p:txBody>
      </p:sp>
      <p:sp>
        <p:nvSpPr>
          <p:cNvPr id="4" name="Slide Number Placeholder 3"/>
          <p:cNvSpPr>
            <a:spLocks noGrp="1"/>
          </p:cNvSpPr>
          <p:nvPr>
            <p:ph type="sldNum" sz="quarter" idx="5"/>
          </p:nvPr>
        </p:nvSpPr>
        <p:spPr/>
        <p:txBody>
          <a:bodyPr/>
          <a:lstStyle/>
          <a:p>
            <a:fld id="{10508046-A229-4357-A76D-E3EF1377FC5D}" type="slidenum">
              <a:rPr lang="en-IN" smtClean="0"/>
              <a:t>11</a:t>
            </a:fld>
            <a:endParaRPr lang="en-IN"/>
          </a:p>
        </p:txBody>
      </p:sp>
    </p:spTree>
    <p:extLst>
      <p:ext uri="{BB962C8B-B14F-4D97-AF65-F5344CB8AC3E}">
        <p14:creationId xmlns:p14="http://schemas.microsoft.com/office/powerpoint/2010/main" val="1150129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training data is not diverse, the model may not perform well across different demographics. This raises ethical concerns regarding fairness and reliability in medical diagnosis.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major limitation of AI in healthcare is its "black-box" nature, where it provides predictions without explaining the reasoning. This lack of transparency makes it difficult for doctors and patients to fully trust AI-based decisions.</a:t>
            </a:r>
          </a:p>
          <a:p>
            <a:endParaRPr lang="en-IN" dirty="0"/>
          </a:p>
        </p:txBody>
      </p:sp>
      <p:sp>
        <p:nvSpPr>
          <p:cNvPr id="4" name="Slide Number Placeholder 3"/>
          <p:cNvSpPr>
            <a:spLocks noGrp="1"/>
          </p:cNvSpPr>
          <p:nvPr>
            <p:ph type="sldNum" sz="quarter" idx="5"/>
          </p:nvPr>
        </p:nvSpPr>
        <p:spPr/>
        <p:txBody>
          <a:bodyPr/>
          <a:lstStyle/>
          <a:p>
            <a:fld id="{10508046-A229-4357-A76D-E3EF1377FC5D}" type="slidenum">
              <a:rPr lang="en-IN" smtClean="0"/>
              <a:t>12</a:t>
            </a:fld>
            <a:endParaRPr lang="en-IN"/>
          </a:p>
        </p:txBody>
      </p:sp>
    </p:spTree>
    <p:extLst>
      <p:ext uri="{BB962C8B-B14F-4D97-AF65-F5344CB8AC3E}">
        <p14:creationId xmlns:p14="http://schemas.microsoft.com/office/powerpoint/2010/main" val="1861523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IN" b="1" dirty="0"/>
              <a:t>Multi-Modal Data Analysis</a:t>
            </a:r>
          </a:p>
          <a:p>
            <a:pPr>
              <a:buFont typeface="Arial" panose="020B0604020202020204" pitchFamily="34" charset="0"/>
              <a:buChar char="•"/>
            </a:pPr>
            <a:r>
              <a:rPr lang="en-IN" dirty="0"/>
              <a:t>AI can </a:t>
            </a:r>
            <a:r>
              <a:rPr lang="en-IN" dirty="0" err="1"/>
              <a:t>analyze</a:t>
            </a:r>
            <a:r>
              <a:rPr lang="en-IN" dirty="0"/>
              <a:t> different types of medical data, including images, lab reports, genomic data, and patient history.</a:t>
            </a:r>
          </a:p>
          <a:p>
            <a:pPr>
              <a:buFont typeface="Arial" panose="020B0604020202020204" pitchFamily="34" charset="0"/>
              <a:buChar char="•"/>
            </a:pPr>
            <a:r>
              <a:rPr lang="en-IN" dirty="0"/>
              <a:t>By integrating these diverse datasets, AI enhances </a:t>
            </a:r>
            <a:r>
              <a:rPr lang="en-IN" b="1" dirty="0"/>
              <a:t>diagnosis accuracy and treatment planning</a:t>
            </a:r>
            <a:r>
              <a:rPr lang="en-IN" dirty="0"/>
              <a:t>.</a:t>
            </a:r>
          </a:p>
          <a:p>
            <a:pPr>
              <a:buNone/>
            </a:pPr>
            <a:r>
              <a:rPr lang="en-US" b="1" dirty="0"/>
              <a:t>Cloud-Based Deployment</a:t>
            </a:r>
          </a:p>
          <a:p>
            <a:pPr>
              <a:buFont typeface="Arial" panose="020B0604020202020204" pitchFamily="34" charset="0"/>
              <a:buChar char="•"/>
            </a:pPr>
            <a:r>
              <a:rPr lang="en-US" dirty="0"/>
              <a:t>AI-powered solutions are being implemented via cloud platforms to enable </a:t>
            </a:r>
            <a:r>
              <a:rPr lang="en-US" b="1" dirty="0"/>
              <a:t>real-time hospital screenings</a:t>
            </a:r>
            <a:r>
              <a:rPr lang="en-US" dirty="0"/>
              <a:t> and patient monitoring.</a:t>
            </a:r>
          </a:p>
          <a:p>
            <a:pPr>
              <a:buFont typeface="Arial" panose="020B0604020202020204" pitchFamily="34" charset="0"/>
              <a:buChar char="•"/>
            </a:pPr>
            <a:r>
              <a:rPr lang="en-US" dirty="0"/>
              <a:t>Hospitals and clinics can access </a:t>
            </a:r>
            <a:r>
              <a:rPr lang="en-US" b="1" dirty="0"/>
              <a:t>AI-driven insights remotely</a:t>
            </a:r>
            <a:r>
              <a:rPr lang="en-US" dirty="0"/>
              <a:t>, leading to </a:t>
            </a:r>
            <a:r>
              <a:rPr lang="en-US" b="1" dirty="0"/>
              <a:t>faster decision-making and better resource management</a:t>
            </a:r>
            <a:r>
              <a:rPr lang="en-US" dirty="0"/>
              <a:t>.</a:t>
            </a:r>
          </a:p>
          <a:p>
            <a:endParaRPr lang="en-IN" dirty="0"/>
          </a:p>
          <a:p>
            <a:pPr>
              <a:buNone/>
            </a:pPr>
            <a:r>
              <a:rPr lang="en-US" b="1" dirty="0"/>
              <a:t>Expansion to Other Cancer Types</a:t>
            </a:r>
          </a:p>
          <a:p>
            <a:pPr>
              <a:buFont typeface="Arial" panose="020B0604020202020204" pitchFamily="34" charset="0"/>
              <a:buChar char="•"/>
            </a:pPr>
            <a:r>
              <a:rPr lang="en-US" dirty="0"/>
              <a:t>AI is already making significant progress in detecting breast, lung, and skin cancer.</a:t>
            </a:r>
          </a:p>
          <a:p>
            <a:pPr>
              <a:buFont typeface="Arial" panose="020B0604020202020204" pitchFamily="34" charset="0"/>
              <a:buChar char="•"/>
            </a:pPr>
            <a:r>
              <a:rPr lang="en-US" dirty="0"/>
              <a:t>Research is now expanding to </a:t>
            </a:r>
            <a:r>
              <a:rPr lang="en-US" b="1" dirty="0"/>
              <a:t>other cancer types</a:t>
            </a:r>
            <a:r>
              <a:rPr lang="en-US" dirty="0"/>
              <a:t> by leveraging AI to identify patterns in large datasets.</a:t>
            </a:r>
          </a:p>
          <a:p>
            <a:endParaRPr lang="en-IN" dirty="0"/>
          </a:p>
          <a:p>
            <a:pPr>
              <a:buNone/>
            </a:pPr>
            <a:r>
              <a:rPr lang="en-US" b="1" dirty="0"/>
              <a:t>Collaboration for Validation</a:t>
            </a:r>
          </a:p>
          <a:p>
            <a:pPr>
              <a:buFont typeface="Arial" panose="020B0604020202020204" pitchFamily="34" charset="0"/>
              <a:buChar char="•"/>
            </a:pPr>
            <a:r>
              <a:rPr lang="en-US" dirty="0"/>
              <a:t>AI solutions in healthcare require validation through partnerships with </a:t>
            </a:r>
            <a:r>
              <a:rPr lang="en-US" b="1" dirty="0"/>
              <a:t>medical institutions, research centers, and hospitals</a:t>
            </a:r>
            <a:r>
              <a:rPr lang="en-US" dirty="0"/>
              <a:t>.</a:t>
            </a:r>
          </a:p>
          <a:p>
            <a:pPr>
              <a:buFont typeface="Arial" panose="020B0604020202020204" pitchFamily="34" charset="0"/>
              <a:buChar char="•"/>
            </a:pPr>
            <a:r>
              <a:rPr lang="en-US" dirty="0"/>
              <a:t>These collaborations help in </a:t>
            </a:r>
            <a:r>
              <a:rPr lang="en-US" b="1" dirty="0"/>
              <a:t>testing AI models on real-world data</a:t>
            </a:r>
            <a:r>
              <a:rPr lang="en-US" dirty="0"/>
              <a:t>, ensuring their reliability and effectiveness.</a:t>
            </a:r>
          </a:p>
          <a:p>
            <a:endParaRPr lang="en-IN" dirty="0"/>
          </a:p>
        </p:txBody>
      </p:sp>
      <p:sp>
        <p:nvSpPr>
          <p:cNvPr id="4" name="Slide Number Placeholder 3"/>
          <p:cNvSpPr>
            <a:spLocks noGrp="1"/>
          </p:cNvSpPr>
          <p:nvPr>
            <p:ph type="sldNum" sz="quarter" idx="5"/>
          </p:nvPr>
        </p:nvSpPr>
        <p:spPr/>
        <p:txBody>
          <a:bodyPr/>
          <a:lstStyle/>
          <a:p>
            <a:fld id="{10508046-A229-4357-A76D-E3EF1377FC5D}" type="slidenum">
              <a:rPr lang="en-IN" smtClean="0"/>
              <a:t>13</a:t>
            </a:fld>
            <a:endParaRPr lang="en-IN"/>
          </a:p>
        </p:txBody>
      </p:sp>
    </p:spTree>
    <p:extLst>
      <p:ext uri="{BB962C8B-B14F-4D97-AF65-F5344CB8AC3E}">
        <p14:creationId xmlns:p14="http://schemas.microsoft.com/office/powerpoint/2010/main" val="355945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623C-8F18-1C5A-1737-042215A4A9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40AB4A-4205-F70B-6F9B-1DB80BD9CB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976909-3990-D8A5-9296-2FDBAE9EE78D}"/>
              </a:ext>
            </a:extLst>
          </p:cNvPr>
          <p:cNvSpPr>
            <a:spLocks noGrp="1"/>
          </p:cNvSpPr>
          <p:nvPr>
            <p:ph type="dt" sz="half" idx="10"/>
          </p:nvPr>
        </p:nvSpPr>
        <p:spPr/>
        <p:txBody>
          <a:bodyPr/>
          <a:lstStyle/>
          <a:p>
            <a:fld id="{6A9604B8-FFCC-4630-BD67-F206BC4CAAF9}" type="datetimeFigureOut">
              <a:rPr lang="en-IN" smtClean="0"/>
              <a:t>21-03-2025</a:t>
            </a:fld>
            <a:endParaRPr lang="en-IN"/>
          </a:p>
        </p:txBody>
      </p:sp>
      <p:sp>
        <p:nvSpPr>
          <p:cNvPr id="5" name="Footer Placeholder 4">
            <a:extLst>
              <a:ext uri="{FF2B5EF4-FFF2-40B4-BE49-F238E27FC236}">
                <a16:creationId xmlns:a16="http://schemas.microsoft.com/office/drawing/2014/main" id="{D50B1479-9CD2-8658-6BD8-15B3440C1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98AF5A-5F17-D1E7-D14A-682ABE7A4C6C}"/>
              </a:ext>
            </a:extLst>
          </p:cNvPr>
          <p:cNvSpPr>
            <a:spLocks noGrp="1"/>
          </p:cNvSpPr>
          <p:nvPr>
            <p:ph type="sldNum" sz="quarter" idx="12"/>
          </p:nvPr>
        </p:nvSpPr>
        <p:spPr/>
        <p:txBody>
          <a:bodyPr/>
          <a:lstStyle/>
          <a:p>
            <a:fld id="{8F76CF27-199D-4B69-9E35-F919290E6A0F}" type="slidenum">
              <a:rPr lang="en-IN" smtClean="0"/>
              <a:t>‹#›</a:t>
            </a:fld>
            <a:endParaRPr lang="en-IN"/>
          </a:p>
        </p:txBody>
      </p:sp>
    </p:spTree>
    <p:extLst>
      <p:ext uri="{BB962C8B-B14F-4D97-AF65-F5344CB8AC3E}">
        <p14:creationId xmlns:p14="http://schemas.microsoft.com/office/powerpoint/2010/main" val="547682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9E91-8591-3955-0F7B-3A0BFC04FD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CB4C52-5BED-1D4F-E197-965FCA865A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67E6E2-B5B3-85FF-88DC-E457549B4B9C}"/>
              </a:ext>
            </a:extLst>
          </p:cNvPr>
          <p:cNvSpPr>
            <a:spLocks noGrp="1"/>
          </p:cNvSpPr>
          <p:nvPr>
            <p:ph type="dt" sz="half" idx="10"/>
          </p:nvPr>
        </p:nvSpPr>
        <p:spPr/>
        <p:txBody>
          <a:bodyPr/>
          <a:lstStyle/>
          <a:p>
            <a:fld id="{6A9604B8-FFCC-4630-BD67-F206BC4CAAF9}" type="datetimeFigureOut">
              <a:rPr lang="en-IN" smtClean="0"/>
              <a:t>21-03-2025</a:t>
            </a:fld>
            <a:endParaRPr lang="en-IN"/>
          </a:p>
        </p:txBody>
      </p:sp>
      <p:sp>
        <p:nvSpPr>
          <p:cNvPr id="5" name="Footer Placeholder 4">
            <a:extLst>
              <a:ext uri="{FF2B5EF4-FFF2-40B4-BE49-F238E27FC236}">
                <a16:creationId xmlns:a16="http://schemas.microsoft.com/office/drawing/2014/main" id="{9F3676EA-6822-AFDB-F41E-A45CD32D60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683832-90B2-C3C0-89E0-11710058091A}"/>
              </a:ext>
            </a:extLst>
          </p:cNvPr>
          <p:cNvSpPr>
            <a:spLocks noGrp="1"/>
          </p:cNvSpPr>
          <p:nvPr>
            <p:ph type="sldNum" sz="quarter" idx="12"/>
          </p:nvPr>
        </p:nvSpPr>
        <p:spPr/>
        <p:txBody>
          <a:bodyPr/>
          <a:lstStyle/>
          <a:p>
            <a:fld id="{8F76CF27-199D-4B69-9E35-F919290E6A0F}" type="slidenum">
              <a:rPr lang="en-IN" smtClean="0"/>
              <a:t>‹#›</a:t>
            </a:fld>
            <a:endParaRPr lang="en-IN"/>
          </a:p>
        </p:txBody>
      </p:sp>
    </p:spTree>
    <p:extLst>
      <p:ext uri="{BB962C8B-B14F-4D97-AF65-F5344CB8AC3E}">
        <p14:creationId xmlns:p14="http://schemas.microsoft.com/office/powerpoint/2010/main" val="1490669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A2EB80-FD2C-CF2C-4EED-9BFAF88DFF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63A6BB-1369-069E-C5DD-9519ABB913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0506AA-EE60-6F4F-A3EC-7F03D249ED3B}"/>
              </a:ext>
            </a:extLst>
          </p:cNvPr>
          <p:cNvSpPr>
            <a:spLocks noGrp="1"/>
          </p:cNvSpPr>
          <p:nvPr>
            <p:ph type="dt" sz="half" idx="10"/>
          </p:nvPr>
        </p:nvSpPr>
        <p:spPr/>
        <p:txBody>
          <a:bodyPr/>
          <a:lstStyle/>
          <a:p>
            <a:fld id="{6A9604B8-FFCC-4630-BD67-F206BC4CAAF9}" type="datetimeFigureOut">
              <a:rPr lang="en-IN" smtClean="0"/>
              <a:t>21-03-2025</a:t>
            </a:fld>
            <a:endParaRPr lang="en-IN"/>
          </a:p>
        </p:txBody>
      </p:sp>
      <p:sp>
        <p:nvSpPr>
          <p:cNvPr id="5" name="Footer Placeholder 4">
            <a:extLst>
              <a:ext uri="{FF2B5EF4-FFF2-40B4-BE49-F238E27FC236}">
                <a16:creationId xmlns:a16="http://schemas.microsoft.com/office/drawing/2014/main" id="{A3891F8B-1F14-D653-2E18-DFE1B576C9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1DA652-A212-A0E2-1EB5-C35B938BF1A9}"/>
              </a:ext>
            </a:extLst>
          </p:cNvPr>
          <p:cNvSpPr>
            <a:spLocks noGrp="1"/>
          </p:cNvSpPr>
          <p:nvPr>
            <p:ph type="sldNum" sz="quarter" idx="12"/>
          </p:nvPr>
        </p:nvSpPr>
        <p:spPr/>
        <p:txBody>
          <a:bodyPr/>
          <a:lstStyle/>
          <a:p>
            <a:fld id="{8F76CF27-199D-4B69-9E35-F919290E6A0F}" type="slidenum">
              <a:rPr lang="en-IN" smtClean="0"/>
              <a:t>‹#›</a:t>
            </a:fld>
            <a:endParaRPr lang="en-IN"/>
          </a:p>
        </p:txBody>
      </p:sp>
    </p:spTree>
    <p:extLst>
      <p:ext uri="{BB962C8B-B14F-4D97-AF65-F5344CB8AC3E}">
        <p14:creationId xmlns:p14="http://schemas.microsoft.com/office/powerpoint/2010/main" val="196118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4F52-5514-1CC0-25D5-3D60E549A8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637ACC-3CFC-6931-74E9-2408E3DBC9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6A9047-DB91-F5DF-72B6-3E5A5BF36EC1}"/>
              </a:ext>
            </a:extLst>
          </p:cNvPr>
          <p:cNvSpPr>
            <a:spLocks noGrp="1"/>
          </p:cNvSpPr>
          <p:nvPr>
            <p:ph type="dt" sz="half" idx="10"/>
          </p:nvPr>
        </p:nvSpPr>
        <p:spPr/>
        <p:txBody>
          <a:bodyPr/>
          <a:lstStyle/>
          <a:p>
            <a:fld id="{6A9604B8-FFCC-4630-BD67-F206BC4CAAF9}" type="datetimeFigureOut">
              <a:rPr lang="en-IN" smtClean="0"/>
              <a:t>21-03-2025</a:t>
            </a:fld>
            <a:endParaRPr lang="en-IN"/>
          </a:p>
        </p:txBody>
      </p:sp>
      <p:sp>
        <p:nvSpPr>
          <p:cNvPr id="5" name="Footer Placeholder 4">
            <a:extLst>
              <a:ext uri="{FF2B5EF4-FFF2-40B4-BE49-F238E27FC236}">
                <a16:creationId xmlns:a16="http://schemas.microsoft.com/office/drawing/2014/main" id="{42796E66-E1DF-1FDD-491F-6C23D8FA65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6A1EBE-7CFC-2EBB-0F26-35F4959FEC5D}"/>
              </a:ext>
            </a:extLst>
          </p:cNvPr>
          <p:cNvSpPr>
            <a:spLocks noGrp="1"/>
          </p:cNvSpPr>
          <p:nvPr>
            <p:ph type="sldNum" sz="quarter" idx="12"/>
          </p:nvPr>
        </p:nvSpPr>
        <p:spPr/>
        <p:txBody>
          <a:bodyPr/>
          <a:lstStyle/>
          <a:p>
            <a:fld id="{8F76CF27-199D-4B69-9E35-F919290E6A0F}" type="slidenum">
              <a:rPr lang="en-IN" smtClean="0"/>
              <a:t>‹#›</a:t>
            </a:fld>
            <a:endParaRPr lang="en-IN"/>
          </a:p>
        </p:txBody>
      </p:sp>
    </p:spTree>
    <p:extLst>
      <p:ext uri="{BB962C8B-B14F-4D97-AF65-F5344CB8AC3E}">
        <p14:creationId xmlns:p14="http://schemas.microsoft.com/office/powerpoint/2010/main" val="331588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F6F6-D6B4-E4F8-C9B7-40F4616901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B80907-43FF-77BD-B77D-ACA0E2A47D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18D77A-B42C-C44A-41DD-745040FE77E9}"/>
              </a:ext>
            </a:extLst>
          </p:cNvPr>
          <p:cNvSpPr>
            <a:spLocks noGrp="1"/>
          </p:cNvSpPr>
          <p:nvPr>
            <p:ph type="dt" sz="half" idx="10"/>
          </p:nvPr>
        </p:nvSpPr>
        <p:spPr/>
        <p:txBody>
          <a:bodyPr/>
          <a:lstStyle/>
          <a:p>
            <a:fld id="{6A9604B8-FFCC-4630-BD67-F206BC4CAAF9}" type="datetimeFigureOut">
              <a:rPr lang="en-IN" smtClean="0"/>
              <a:t>21-03-2025</a:t>
            </a:fld>
            <a:endParaRPr lang="en-IN"/>
          </a:p>
        </p:txBody>
      </p:sp>
      <p:sp>
        <p:nvSpPr>
          <p:cNvPr id="5" name="Footer Placeholder 4">
            <a:extLst>
              <a:ext uri="{FF2B5EF4-FFF2-40B4-BE49-F238E27FC236}">
                <a16:creationId xmlns:a16="http://schemas.microsoft.com/office/drawing/2014/main" id="{50FC2FFD-07AE-A8B4-77AA-740D17D261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1BBEA3-BEF5-B7DD-7849-420184C6CAFB}"/>
              </a:ext>
            </a:extLst>
          </p:cNvPr>
          <p:cNvSpPr>
            <a:spLocks noGrp="1"/>
          </p:cNvSpPr>
          <p:nvPr>
            <p:ph type="sldNum" sz="quarter" idx="12"/>
          </p:nvPr>
        </p:nvSpPr>
        <p:spPr/>
        <p:txBody>
          <a:bodyPr/>
          <a:lstStyle/>
          <a:p>
            <a:fld id="{8F76CF27-199D-4B69-9E35-F919290E6A0F}" type="slidenum">
              <a:rPr lang="en-IN" smtClean="0"/>
              <a:t>‹#›</a:t>
            </a:fld>
            <a:endParaRPr lang="en-IN"/>
          </a:p>
        </p:txBody>
      </p:sp>
    </p:spTree>
    <p:extLst>
      <p:ext uri="{BB962C8B-B14F-4D97-AF65-F5344CB8AC3E}">
        <p14:creationId xmlns:p14="http://schemas.microsoft.com/office/powerpoint/2010/main" val="106373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90B9-5761-F193-9559-A41C8DC04C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122415-A8F9-E609-431E-5C4FDDF5C1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B03619-E7F1-05B6-4BB7-1368951EC5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4E8554-EDD1-306C-BDD1-067360255D0A}"/>
              </a:ext>
            </a:extLst>
          </p:cNvPr>
          <p:cNvSpPr>
            <a:spLocks noGrp="1"/>
          </p:cNvSpPr>
          <p:nvPr>
            <p:ph type="dt" sz="half" idx="10"/>
          </p:nvPr>
        </p:nvSpPr>
        <p:spPr/>
        <p:txBody>
          <a:bodyPr/>
          <a:lstStyle/>
          <a:p>
            <a:fld id="{6A9604B8-FFCC-4630-BD67-F206BC4CAAF9}" type="datetimeFigureOut">
              <a:rPr lang="en-IN" smtClean="0"/>
              <a:t>21-03-2025</a:t>
            </a:fld>
            <a:endParaRPr lang="en-IN"/>
          </a:p>
        </p:txBody>
      </p:sp>
      <p:sp>
        <p:nvSpPr>
          <p:cNvPr id="6" name="Footer Placeholder 5">
            <a:extLst>
              <a:ext uri="{FF2B5EF4-FFF2-40B4-BE49-F238E27FC236}">
                <a16:creationId xmlns:a16="http://schemas.microsoft.com/office/drawing/2014/main" id="{A1DA00A5-2D42-4310-DF71-F52491501B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94D012-845E-F9F4-219E-2D321F3B08E0}"/>
              </a:ext>
            </a:extLst>
          </p:cNvPr>
          <p:cNvSpPr>
            <a:spLocks noGrp="1"/>
          </p:cNvSpPr>
          <p:nvPr>
            <p:ph type="sldNum" sz="quarter" idx="12"/>
          </p:nvPr>
        </p:nvSpPr>
        <p:spPr/>
        <p:txBody>
          <a:bodyPr/>
          <a:lstStyle/>
          <a:p>
            <a:fld id="{8F76CF27-199D-4B69-9E35-F919290E6A0F}" type="slidenum">
              <a:rPr lang="en-IN" smtClean="0"/>
              <a:t>‹#›</a:t>
            </a:fld>
            <a:endParaRPr lang="en-IN"/>
          </a:p>
        </p:txBody>
      </p:sp>
    </p:spTree>
    <p:extLst>
      <p:ext uri="{BB962C8B-B14F-4D97-AF65-F5344CB8AC3E}">
        <p14:creationId xmlns:p14="http://schemas.microsoft.com/office/powerpoint/2010/main" val="404059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920F-B654-CCF9-1681-6C737F6BAA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759514-575C-981B-4DCE-93108A50C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82E610-B979-F59F-91E5-91E2873131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619EFE-6CFF-A484-28A0-8A4D90ED38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C2A344-A6D4-2691-1206-60178AAA2D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1BE26B-517A-61C2-DBE8-0732C110DA62}"/>
              </a:ext>
            </a:extLst>
          </p:cNvPr>
          <p:cNvSpPr>
            <a:spLocks noGrp="1"/>
          </p:cNvSpPr>
          <p:nvPr>
            <p:ph type="dt" sz="half" idx="10"/>
          </p:nvPr>
        </p:nvSpPr>
        <p:spPr/>
        <p:txBody>
          <a:bodyPr/>
          <a:lstStyle/>
          <a:p>
            <a:fld id="{6A9604B8-FFCC-4630-BD67-F206BC4CAAF9}" type="datetimeFigureOut">
              <a:rPr lang="en-IN" smtClean="0"/>
              <a:t>21-03-2025</a:t>
            </a:fld>
            <a:endParaRPr lang="en-IN"/>
          </a:p>
        </p:txBody>
      </p:sp>
      <p:sp>
        <p:nvSpPr>
          <p:cNvPr id="8" name="Footer Placeholder 7">
            <a:extLst>
              <a:ext uri="{FF2B5EF4-FFF2-40B4-BE49-F238E27FC236}">
                <a16:creationId xmlns:a16="http://schemas.microsoft.com/office/drawing/2014/main" id="{B75EFB3B-D92C-C606-D340-2EBB417B08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44959F-53CF-0A06-D5C5-AC6ECCC7231B}"/>
              </a:ext>
            </a:extLst>
          </p:cNvPr>
          <p:cNvSpPr>
            <a:spLocks noGrp="1"/>
          </p:cNvSpPr>
          <p:nvPr>
            <p:ph type="sldNum" sz="quarter" idx="12"/>
          </p:nvPr>
        </p:nvSpPr>
        <p:spPr/>
        <p:txBody>
          <a:bodyPr/>
          <a:lstStyle/>
          <a:p>
            <a:fld id="{8F76CF27-199D-4B69-9E35-F919290E6A0F}" type="slidenum">
              <a:rPr lang="en-IN" smtClean="0"/>
              <a:t>‹#›</a:t>
            </a:fld>
            <a:endParaRPr lang="en-IN"/>
          </a:p>
        </p:txBody>
      </p:sp>
    </p:spTree>
    <p:extLst>
      <p:ext uri="{BB962C8B-B14F-4D97-AF65-F5344CB8AC3E}">
        <p14:creationId xmlns:p14="http://schemas.microsoft.com/office/powerpoint/2010/main" val="959343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387C-26E9-4F6D-F414-1AD8323538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9BDF8A-B920-52A9-695C-F2689C1EA062}"/>
              </a:ext>
            </a:extLst>
          </p:cNvPr>
          <p:cNvSpPr>
            <a:spLocks noGrp="1"/>
          </p:cNvSpPr>
          <p:nvPr>
            <p:ph type="dt" sz="half" idx="10"/>
          </p:nvPr>
        </p:nvSpPr>
        <p:spPr/>
        <p:txBody>
          <a:bodyPr/>
          <a:lstStyle/>
          <a:p>
            <a:fld id="{6A9604B8-FFCC-4630-BD67-F206BC4CAAF9}" type="datetimeFigureOut">
              <a:rPr lang="en-IN" smtClean="0"/>
              <a:t>21-03-2025</a:t>
            </a:fld>
            <a:endParaRPr lang="en-IN"/>
          </a:p>
        </p:txBody>
      </p:sp>
      <p:sp>
        <p:nvSpPr>
          <p:cNvPr id="4" name="Footer Placeholder 3">
            <a:extLst>
              <a:ext uri="{FF2B5EF4-FFF2-40B4-BE49-F238E27FC236}">
                <a16:creationId xmlns:a16="http://schemas.microsoft.com/office/drawing/2014/main" id="{7AC9FF8F-7848-029F-E830-A6CF81C72E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8C8D48-79F4-75C0-A1C6-89EAE509B1AA}"/>
              </a:ext>
            </a:extLst>
          </p:cNvPr>
          <p:cNvSpPr>
            <a:spLocks noGrp="1"/>
          </p:cNvSpPr>
          <p:nvPr>
            <p:ph type="sldNum" sz="quarter" idx="12"/>
          </p:nvPr>
        </p:nvSpPr>
        <p:spPr/>
        <p:txBody>
          <a:bodyPr/>
          <a:lstStyle/>
          <a:p>
            <a:fld id="{8F76CF27-199D-4B69-9E35-F919290E6A0F}" type="slidenum">
              <a:rPr lang="en-IN" smtClean="0"/>
              <a:t>‹#›</a:t>
            </a:fld>
            <a:endParaRPr lang="en-IN"/>
          </a:p>
        </p:txBody>
      </p:sp>
    </p:spTree>
    <p:extLst>
      <p:ext uri="{BB962C8B-B14F-4D97-AF65-F5344CB8AC3E}">
        <p14:creationId xmlns:p14="http://schemas.microsoft.com/office/powerpoint/2010/main" val="227998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8A350A-5645-A83D-40FE-B8E0D287804B}"/>
              </a:ext>
            </a:extLst>
          </p:cNvPr>
          <p:cNvSpPr>
            <a:spLocks noGrp="1"/>
          </p:cNvSpPr>
          <p:nvPr>
            <p:ph type="dt" sz="half" idx="10"/>
          </p:nvPr>
        </p:nvSpPr>
        <p:spPr/>
        <p:txBody>
          <a:bodyPr/>
          <a:lstStyle/>
          <a:p>
            <a:fld id="{6A9604B8-FFCC-4630-BD67-F206BC4CAAF9}" type="datetimeFigureOut">
              <a:rPr lang="en-IN" smtClean="0"/>
              <a:t>21-03-2025</a:t>
            </a:fld>
            <a:endParaRPr lang="en-IN"/>
          </a:p>
        </p:txBody>
      </p:sp>
      <p:sp>
        <p:nvSpPr>
          <p:cNvPr id="3" name="Footer Placeholder 2">
            <a:extLst>
              <a:ext uri="{FF2B5EF4-FFF2-40B4-BE49-F238E27FC236}">
                <a16:creationId xmlns:a16="http://schemas.microsoft.com/office/drawing/2014/main" id="{2C4EBDB5-D29F-3F6D-47E0-83CAED8774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5AD055-ED94-82CB-D8F7-8F4E90E425FC}"/>
              </a:ext>
            </a:extLst>
          </p:cNvPr>
          <p:cNvSpPr>
            <a:spLocks noGrp="1"/>
          </p:cNvSpPr>
          <p:nvPr>
            <p:ph type="sldNum" sz="quarter" idx="12"/>
          </p:nvPr>
        </p:nvSpPr>
        <p:spPr/>
        <p:txBody>
          <a:bodyPr/>
          <a:lstStyle/>
          <a:p>
            <a:fld id="{8F76CF27-199D-4B69-9E35-F919290E6A0F}" type="slidenum">
              <a:rPr lang="en-IN" smtClean="0"/>
              <a:t>‹#›</a:t>
            </a:fld>
            <a:endParaRPr lang="en-IN"/>
          </a:p>
        </p:txBody>
      </p:sp>
    </p:spTree>
    <p:extLst>
      <p:ext uri="{BB962C8B-B14F-4D97-AF65-F5344CB8AC3E}">
        <p14:creationId xmlns:p14="http://schemas.microsoft.com/office/powerpoint/2010/main" val="219766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6FFD-54BA-0445-AAB3-4422150F1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113FE0-68F4-6D33-B938-2FE8096FF5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AAB6AE-9EC5-460E-CBE8-160D88627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83A1C1-6EE5-5453-E397-9AE98F925741}"/>
              </a:ext>
            </a:extLst>
          </p:cNvPr>
          <p:cNvSpPr>
            <a:spLocks noGrp="1"/>
          </p:cNvSpPr>
          <p:nvPr>
            <p:ph type="dt" sz="half" idx="10"/>
          </p:nvPr>
        </p:nvSpPr>
        <p:spPr/>
        <p:txBody>
          <a:bodyPr/>
          <a:lstStyle/>
          <a:p>
            <a:fld id="{6A9604B8-FFCC-4630-BD67-F206BC4CAAF9}" type="datetimeFigureOut">
              <a:rPr lang="en-IN" smtClean="0"/>
              <a:t>21-03-2025</a:t>
            </a:fld>
            <a:endParaRPr lang="en-IN"/>
          </a:p>
        </p:txBody>
      </p:sp>
      <p:sp>
        <p:nvSpPr>
          <p:cNvPr id="6" name="Footer Placeholder 5">
            <a:extLst>
              <a:ext uri="{FF2B5EF4-FFF2-40B4-BE49-F238E27FC236}">
                <a16:creationId xmlns:a16="http://schemas.microsoft.com/office/drawing/2014/main" id="{2CAB4780-F691-9FF2-143D-3341346559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F0252D-4D35-3FF2-7566-0EBFE69E5644}"/>
              </a:ext>
            </a:extLst>
          </p:cNvPr>
          <p:cNvSpPr>
            <a:spLocks noGrp="1"/>
          </p:cNvSpPr>
          <p:nvPr>
            <p:ph type="sldNum" sz="quarter" idx="12"/>
          </p:nvPr>
        </p:nvSpPr>
        <p:spPr/>
        <p:txBody>
          <a:bodyPr/>
          <a:lstStyle/>
          <a:p>
            <a:fld id="{8F76CF27-199D-4B69-9E35-F919290E6A0F}" type="slidenum">
              <a:rPr lang="en-IN" smtClean="0"/>
              <a:t>‹#›</a:t>
            </a:fld>
            <a:endParaRPr lang="en-IN"/>
          </a:p>
        </p:txBody>
      </p:sp>
    </p:spTree>
    <p:extLst>
      <p:ext uri="{BB962C8B-B14F-4D97-AF65-F5344CB8AC3E}">
        <p14:creationId xmlns:p14="http://schemas.microsoft.com/office/powerpoint/2010/main" val="4042968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653A-DCFD-BD95-CD29-336E29974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9D1AEA-FA1B-8C19-6C6D-1C04AB361D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712E38-0639-B146-091C-0CD8A08B0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DD5A3-B928-00A0-99CF-FC97A9A8A4A7}"/>
              </a:ext>
            </a:extLst>
          </p:cNvPr>
          <p:cNvSpPr>
            <a:spLocks noGrp="1"/>
          </p:cNvSpPr>
          <p:nvPr>
            <p:ph type="dt" sz="half" idx="10"/>
          </p:nvPr>
        </p:nvSpPr>
        <p:spPr/>
        <p:txBody>
          <a:bodyPr/>
          <a:lstStyle/>
          <a:p>
            <a:fld id="{6A9604B8-FFCC-4630-BD67-F206BC4CAAF9}" type="datetimeFigureOut">
              <a:rPr lang="en-IN" smtClean="0"/>
              <a:t>21-03-2025</a:t>
            </a:fld>
            <a:endParaRPr lang="en-IN"/>
          </a:p>
        </p:txBody>
      </p:sp>
      <p:sp>
        <p:nvSpPr>
          <p:cNvPr id="6" name="Footer Placeholder 5">
            <a:extLst>
              <a:ext uri="{FF2B5EF4-FFF2-40B4-BE49-F238E27FC236}">
                <a16:creationId xmlns:a16="http://schemas.microsoft.com/office/drawing/2014/main" id="{11FBBA5D-7922-08D2-597E-60712F3740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2B3067-D71D-CF97-7D7A-730453DDBA25}"/>
              </a:ext>
            </a:extLst>
          </p:cNvPr>
          <p:cNvSpPr>
            <a:spLocks noGrp="1"/>
          </p:cNvSpPr>
          <p:nvPr>
            <p:ph type="sldNum" sz="quarter" idx="12"/>
          </p:nvPr>
        </p:nvSpPr>
        <p:spPr/>
        <p:txBody>
          <a:bodyPr/>
          <a:lstStyle/>
          <a:p>
            <a:fld id="{8F76CF27-199D-4B69-9E35-F919290E6A0F}" type="slidenum">
              <a:rPr lang="en-IN" smtClean="0"/>
              <a:t>‹#›</a:t>
            </a:fld>
            <a:endParaRPr lang="en-IN"/>
          </a:p>
        </p:txBody>
      </p:sp>
    </p:spTree>
    <p:extLst>
      <p:ext uri="{BB962C8B-B14F-4D97-AF65-F5344CB8AC3E}">
        <p14:creationId xmlns:p14="http://schemas.microsoft.com/office/powerpoint/2010/main" val="161005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443D4B-B1DC-3F59-FEB6-1CAF4DD24E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D525F0-B4EB-8D58-EA15-CD57D4917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3490FF-0A40-C728-647C-DDC745E171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604B8-FFCC-4630-BD67-F206BC4CAAF9}" type="datetimeFigureOut">
              <a:rPr lang="en-IN" smtClean="0"/>
              <a:t>21-03-2025</a:t>
            </a:fld>
            <a:endParaRPr lang="en-IN"/>
          </a:p>
        </p:txBody>
      </p:sp>
      <p:sp>
        <p:nvSpPr>
          <p:cNvPr id="5" name="Footer Placeholder 4">
            <a:extLst>
              <a:ext uri="{FF2B5EF4-FFF2-40B4-BE49-F238E27FC236}">
                <a16:creationId xmlns:a16="http://schemas.microsoft.com/office/drawing/2014/main" id="{F190EA27-AF75-DBEC-3683-2C44A7D79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F197CB-32D5-480B-31D8-5989652F93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6CF27-199D-4B69-9E35-F919290E6A0F}" type="slidenum">
              <a:rPr lang="en-IN" smtClean="0"/>
              <a:t>‹#›</a:t>
            </a:fld>
            <a:endParaRPr lang="en-IN"/>
          </a:p>
        </p:txBody>
      </p:sp>
    </p:spTree>
    <p:extLst>
      <p:ext uri="{BB962C8B-B14F-4D97-AF65-F5344CB8AC3E}">
        <p14:creationId xmlns:p14="http://schemas.microsoft.com/office/powerpoint/2010/main" val="302307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pie.org/Publications/Proceedings/Paper/10.1117/12.2043872" TargetMode="External"/><Relationship Id="rId7" Type="http://schemas.openxmlformats.org/officeDocument/2006/relationships/hyperlink" Target="https://www.kaggle.com/datasets/paultimothymooney/breast-histopathology-images" TargetMode="External"/><Relationship Id="rId2" Type="http://schemas.openxmlformats.org/officeDocument/2006/relationships/hyperlink" Target="https://www.ncbi.nlm.nih.gov/pubmed/27563488" TargetMode="External"/><Relationship Id="rId1" Type="http://schemas.openxmlformats.org/officeDocument/2006/relationships/slideLayout" Target="../slideLayouts/slideLayout7.xml"/><Relationship Id="rId6" Type="http://schemas.openxmlformats.org/officeDocument/2006/relationships/hyperlink" Target="https://www.kaggle.com/datasets/cheddad/miniddsm2" TargetMode="External"/><Relationship Id="rId5" Type="http://schemas.openxmlformats.org/officeDocument/2006/relationships/hyperlink" Target="https://www.kaggle.com/datasets/awsaf49/cbis-ddsm-breast-cancer-image-dataset" TargetMode="External"/><Relationship Id="rId10" Type="http://schemas.openxmlformats.org/officeDocument/2006/relationships/image" Target="../media/image6.svg"/><Relationship Id="rId4" Type="http://schemas.openxmlformats.org/officeDocument/2006/relationships/hyperlink" Target="https://www.nature.com/articles/sdata2017177" TargetMode="External"/><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webp"/><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a:spLocks noGrp="1" noRot="1" noMove="1" noResize="1" noEditPoints="1" noAdjustHandles="1" noChangeArrowheads="1" noChangeShapeType="1"/>
          </p:cNvSpPr>
          <p:nvPr/>
        </p:nvSpPr>
        <p:spPr>
          <a:xfrm>
            <a:off x="8804884" y="-6350"/>
            <a:ext cx="2256816" cy="2256816"/>
          </a:xfrm>
          <a:custGeom>
            <a:avLst/>
            <a:gdLst/>
            <a:ahLst/>
            <a:cxnLst/>
            <a:rect l="l" t="t" r="r" b="b"/>
            <a:pathLst>
              <a:path w="3385224" h="3385224">
                <a:moveTo>
                  <a:pt x="0" y="0"/>
                </a:moveTo>
                <a:lnTo>
                  <a:pt x="3385224" y="0"/>
                </a:lnTo>
                <a:lnTo>
                  <a:pt x="3385224" y="3385224"/>
                </a:lnTo>
                <a:lnTo>
                  <a:pt x="0" y="3385224"/>
                </a:lnTo>
                <a:lnTo>
                  <a:pt x="0" y="0"/>
                </a:lnTo>
                <a:close/>
              </a:path>
            </a:pathLst>
          </a:custGeom>
          <a:blipFill>
            <a:blip r:embed="rId2"/>
            <a:stretch>
              <a:fillRect/>
            </a:stretch>
          </a:blipFill>
        </p:spPr>
        <p:txBody>
          <a:bodyPr/>
          <a:lstStyle/>
          <a:p>
            <a:endParaRPr lang="en-US" sz="1200"/>
          </a:p>
        </p:txBody>
      </p:sp>
      <p:sp>
        <p:nvSpPr>
          <p:cNvPr id="6" name="TextBox 6"/>
          <p:cNvSpPr txBox="1"/>
          <p:nvPr/>
        </p:nvSpPr>
        <p:spPr>
          <a:xfrm>
            <a:off x="1818007" y="2925736"/>
            <a:ext cx="8555987" cy="1231106"/>
          </a:xfrm>
          <a:prstGeom prst="rect">
            <a:avLst/>
          </a:prstGeom>
        </p:spPr>
        <p:txBody>
          <a:bodyPr wrap="square" lIns="0" tIns="0" rIns="0" bIns="0" rtlCol="0" anchor="t">
            <a:spAutoFit/>
          </a:bodyPr>
          <a:lstStyle/>
          <a:p>
            <a:pPr>
              <a:lnSpc>
                <a:spcPts val="4750"/>
              </a:lnSpc>
            </a:pPr>
            <a:r>
              <a:rPr lang="en-US" sz="4358" dirty="0">
                <a:solidFill>
                  <a:srgbClr val="003468"/>
                </a:solidFill>
                <a:latin typeface="Open Sans Extra Bold"/>
              </a:rPr>
              <a:t>Advancing Breast Cancer Prediction Using AI</a:t>
            </a:r>
          </a:p>
        </p:txBody>
      </p:sp>
      <p:sp>
        <p:nvSpPr>
          <p:cNvPr id="7" name="TextBox 7"/>
          <p:cNvSpPr txBox="1"/>
          <p:nvPr/>
        </p:nvSpPr>
        <p:spPr>
          <a:xfrm>
            <a:off x="1818007" y="4771240"/>
            <a:ext cx="3596174" cy="1025922"/>
          </a:xfrm>
          <a:prstGeom prst="rect">
            <a:avLst/>
          </a:prstGeom>
        </p:spPr>
        <p:txBody>
          <a:bodyPr lIns="0" tIns="0" rIns="0" bIns="0" rtlCol="0" anchor="t">
            <a:spAutoFit/>
          </a:bodyPr>
          <a:lstStyle/>
          <a:p>
            <a:pPr>
              <a:lnSpc>
                <a:spcPts val="1989"/>
              </a:lnSpc>
            </a:pPr>
            <a:r>
              <a:rPr lang="en-US" sz="1808" b="1" dirty="0">
                <a:solidFill>
                  <a:srgbClr val="003468"/>
                </a:solidFill>
                <a:latin typeface="Open Sans"/>
              </a:rPr>
              <a:t>BUS 396 Business Capstone</a:t>
            </a:r>
          </a:p>
          <a:p>
            <a:pPr>
              <a:lnSpc>
                <a:spcPts val="1989"/>
              </a:lnSpc>
            </a:pPr>
            <a:endParaRPr lang="en-US" sz="1808" b="1" dirty="0">
              <a:solidFill>
                <a:srgbClr val="003468"/>
              </a:solidFill>
              <a:latin typeface="Open Sans"/>
            </a:endParaRPr>
          </a:p>
          <a:p>
            <a:pPr>
              <a:lnSpc>
                <a:spcPts val="1989"/>
              </a:lnSpc>
            </a:pPr>
            <a:r>
              <a:rPr lang="en-US" sz="1808" b="1" dirty="0">
                <a:solidFill>
                  <a:srgbClr val="003468"/>
                </a:solidFill>
                <a:latin typeface="Open Sans"/>
              </a:rPr>
              <a:t>Manikanta Mamidi</a:t>
            </a:r>
          </a:p>
          <a:p>
            <a:pPr>
              <a:lnSpc>
                <a:spcPts val="1989"/>
              </a:lnSpc>
            </a:pPr>
            <a:r>
              <a:rPr lang="en-US" sz="1808" dirty="0">
                <a:solidFill>
                  <a:srgbClr val="003468"/>
                </a:solidFill>
                <a:latin typeface="Open Sans"/>
              </a:rPr>
              <a:t>0616233</a:t>
            </a:r>
          </a:p>
        </p:txBody>
      </p:sp>
      <p:grpSp>
        <p:nvGrpSpPr>
          <p:cNvPr id="8" name="Group 8"/>
          <p:cNvGrpSpPr/>
          <p:nvPr/>
        </p:nvGrpSpPr>
        <p:grpSpPr>
          <a:xfrm>
            <a:off x="1818007" y="4305705"/>
            <a:ext cx="1801181" cy="133613"/>
            <a:chOff x="0" y="0"/>
            <a:chExt cx="711578" cy="52785"/>
          </a:xfrm>
        </p:grpSpPr>
        <p:sp>
          <p:nvSpPr>
            <p:cNvPr id="9" name="Freeform 9"/>
            <p:cNvSpPr/>
            <p:nvPr/>
          </p:nvSpPr>
          <p:spPr>
            <a:xfrm>
              <a:off x="0" y="0"/>
              <a:ext cx="711578" cy="52785"/>
            </a:xfrm>
            <a:custGeom>
              <a:avLst/>
              <a:gdLst/>
              <a:ahLst/>
              <a:cxnLst/>
              <a:rect l="l" t="t" r="r" b="b"/>
              <a:pathLst>
                <a:path w="711578" h="52785">
                  <a:moveTo>
                    <a:pt x="0" y="0"/>
                  </a:moveTo>
                  <a:lnTo>
                    <a:pt x="711578" y="0"/>
                  </a:lnTo>
                  <a:lnTo>
                    <a:pt x="711578" y="52785"/>
                  </a:lnTo>
                  <a:lnTo>
                    <a:pt x="0" y="52785"/>
                  </a:lnTo>
                  <a:close/>
                </a:path>
              </a:pathLst>
            </a:custGeom>
            <a:solidFill>
              <a:srgbClr val="D7520A"/>
            </a:solidFill>
          </p:spPr>
          <p:txBody>
            <a:bodyPr/>
            <a:lstStyle/>
            <a:p>
              <a:endParaRPr lang="en-US" sz="1200"/>
            </a:p>
          </p:txBody>
        </p:sp>
        <p:sp>
          <p:nvSpPr>
            <p:cNvPr id="10" name="TextBox 10"/>
            <p:cNvSpPr txBox="1"/>
            <p:nvPr/>
          </p:nvSpPr>
          <p:spPr>
            <a:xfrm>
              <a:off x="0" y="19050"/>
              <a:ext cx="711578" cy="33735"/>
            </a:xfrm>
            <a:prstGeom prst="rect">
              <a:avLst/>
            </a:prstGeom>
          </p:spPr>
          <p:txBody>
            <a:bodyPr lIns="33867" tIns="33867" rIns="33867" bIns="33867" rtlCol="0" anchor="ctr"/>
            <a:lstStyle/>
            <a:p>
              <a:pPr algn="ctr">
                <a:lnSpc>
                  <a:spcPts val="1622"/>
                </a:lnSpc>
              </a:pPr>
              <a:endParaRPr sz="1200"/>
            </a:p>
          </p:txBody>
        </p:sp>
      </p:grpSp>
      <p:grpSp>
        <p:nvGrpSpPr>
          <p:cNvPr id="121" name="Group 120">
            <a:extLst>
              <a:ext uri="{FF2B5EF4-FFF2-40B4-BE49-F238E27FC236}">
                <a16:creationId xmlns:a16="http://schemas.microsoft.com/office/drawing/2014/main" id="{787EE962-6573-1A20-FDA0-246D08B554ED}"/>
              </a:ext>
            </a:extLst>
          </p:cNvPr>
          <p:cNvGrpSpPr>
            <a:grpSpLocks noGrp="1" noUngrp="1" noRot="1" noMove="1" noResize="1"/>
          </p:cNvGrpSpPr>
          <p:nvPr/>
        </p:nvGrpSpPr>
        <p:grpSpPr>
          <a:xfrm>
            <a:off x="-574139" y="-6350"/>
            <a:ext cx="4784291" cy="6864350"/>
            <a:chOff x="-851925" y="-9525"/>
            <a:chExt cx="7176437" cy="10296525"/>
          </a:xfrm>
        </p:grpSpPr>
        <p:sp>
          <p:nvSpPr>
            <p:cNvPr id="122" name="Freeform 121">
              <a:extLst>
                <a:ext uri="{FF2B5EF4-FFF2-40B4-BE49-F238E27FC236}">
                  <a16:creationId xmlns:a16="http://schemas.microsoft.com/office/drawing/2014/main" id="{90A6B480-061B-03C1-B767-27B996B4AEEC}"/>
                </a:ext>
              </a:extLst>
            </p:cNvPr>
            <p:cNvSpPr>
              <a:spLocks noGrp="1" noRot="1" noMove="1" noResize="1" noEditPoints="1" noAdjustHandles="1" noChangeArrowheads="1" noChangeShapeType="1"/>
            </p:cNvSpPr>
            <p:nvPr userDrawn="1"/>
          </p:nvSpPr>
          <p:spPr>
            <a:xfrm rot="8956685">
              <a:off x="-851925" y="12064"/>
              <a:ext cx="7176437" cy="9119871"/>
            </a:xfrm>
            <a:custGeom>
              <a:avLst/>
              <a:gdLst>
                <a:gd name="connsiteX0" fmla="*/ 2293284 w 7170695"/>
                <a:gd name="connsiteY0" fmla="*/ 9202247 h 9202247"/>
                <a:gd name="connsiteX1" fmla="*/ 0 w 7170695"/>
                <a:gd name="connsiteY1" fmla="*/ 7839408 h 9202247"/>
                <a:gd name="connsiteX2" fmla="*/ 0 w 7170695"/>
                <a:gd name="connsiteY2" fmla="*/ 0 h 9202247"/>
                <a:gd name="connsiteX3" fmla="*/ 7170695 w 7170695"/>
                <a:gd name="connsiteY3" fmla="*/ 0 h 9202247"/>
                <a:gd name="connsiteX4" fmla="*/ 7170695 w 7170695"/>
                <a:gd name="connsiteY4" fmla="*/ 4280071 h 9202247"/>
                <a:gd name="connsiteX5" fmla="*/ 4245574 w 7170695"/>
                <a:gd name="connsiteY5" fmla="*/ 9202247 h 9202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70695" h="9202247">
                  <a:moveTo>
                    <a:pt x="2293284" y="9202247"/>
                  </a:moveTo>
                  <a:lnTo>
                    <a:pt x="0" y="7839408"/>
                  </a:lnTo>
                  <a:lnTo>
                    <a:pt x="0" y="0"/>
                  </a:lnTo>
                  <a:lnTo>
                    <a:pt x="7170695" y="0"/>
                  </a:lnTo>
                  <a:lnTo>
                    <a:pt x="7170695" y="4280071"/>
                  </a:lnTo>
                  <a:lnTo>
                    <a:pt x="4245574" y="9202247"/>
                  </a:lnTo>
                  <a:close/>
                </a:path>
              </a:pathLst>
            </a:custGeom>
            <a:blipFill>
              <a:blip r:embed="rId3">
                <a:extLst>
                  <a:ext uri="{96DAC541-7B7A-43D3-8B79-37D633B846F1}">
                    <asvg:svgBlip xmlns:asvg="http://schemas.microsoft.com/office/drawing/2016/SVG/main" r:embed="rId4"/>
                  </a:ext>
                </a:extLst>
              </a:blip>
              <a:srcRect/>
              <a:stretch>
                <a:fillRect l="-59087" t="-33438" r="-75252" b="-48392"/>
              </a:stretch>
            </a:blipFill>
          </p:spPr>
          <p:txBody>
            <a:bodyPr wrap="square">
              <a:noAutofit/>
            </a:bodyPr>
            <a:lstStyle/>
            <a:p>
              <a:endParaRPr lang="en-US" sz="1200" dirty="0"/>
            </a:p>
          </p:txBody>
        </p:sp>
        <p:sp>
          <p:nvSpPr>
            <p:cNvPr id="123" name="Rectangle 122">
              <a:extLst>
                <a:ext uri="{FF2B5EF4-FFF2-40B4-BE49-F238E27FC236}">
                  <a16:creationId xmlns:a16="http://schemas.microsoft.com/office/drawing/2014/main" id="{39AD7754-7584-8362-4156-75F569523643}"/>
                </a:ext>
              </a:extLst>
            </p:cNvPr>
            <p:cNvSpPr>
              <a:spLocks noGrp="1" noRot="1" noMove="1" noResize="1" noEditPoints="1" noAdjustHandles="1" noChangeArrowheads="1" noChangeShapeType="1"/>
            </p:cNvSpPr>
            <p:nvPr userDrawn="1"/>
          </p:nvSpPr>
          <p:spPr>
            <a:xfrm>
              <a:off x="-216250" y="-9525"/>
              <a:ext cx="1828800" cy="10296525"/>
            </a:xfrm>
            <a:prstGeom prst="rect">
              <a:avLst/>
            </a:prstGeom>
            <a:solidFill>
              <a:srgbClr val="0035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4" name="Triangle 123">
              <a:extLst>
                <a:ext uri="{FF2B5EF4-FFF2-40B4-BE49-F238E27FC236}">
                  <a16:creationId xmlns:a16="http://schemas.microsoft.com/office/drawing/2014/main" id="{DF198DAF-8872-1001-E518-1FF4645F7444}"/>
                </a:ext>
              </a:extLst>
            </p:cNvPr>
            <p:cNvSpPr>
              <a:spLocks noGrp="1" noRot="1" noMove="1" noResize="1" noEditPoints="1" noAdjustHandles="1" noChangeArrowheads="1" noChangeShapeType="1"/>
            </p:cNvSpPr>
            <p:nvPr userDrawn="1"/>
          </p:nvSpPr>
          <p:spPr>
            <a:xfrm>
              <a:off x="1066800" y="9105900"/>
              <a:ext cx="914400" cy="1181100"/>
            </a:xfrm>
            <a:prstGeom prst="triangle">
              <a:avLst/>
            </a:prstGeom>
            <a:solidFill>
              <a:srgbClr val="0035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3">
            <a:extLst>
              <a:ext uri="{FF2B5EF4-FFF2-40B4-BE49-F238E27FC236}">
                <a16:creationId xmlns:a16="http://schemas.microsoft.com/office/drawing/2014/main" id="{48226DC2-C69B-0881-710B-554357135954}"/>
              </a:ext>
            </a:extLst>
          </p:cNvPr>
          <p:cNvSpPr/>
          <p:nvPr/>
        </p:nvSpPr>
        <p:spPr>
          <a:xfrm rot="16192039">
            <a:off x="2673770" y="-2674288"/>
            <a:ext cx="6843899" cy="12192495"/>
          </a:xfrm>
          <a:custGeom>
            <a:avLst/>
            <a:gdLst/>
            <a:ahLst/>
            <a:cxnLst/>
            <a:rect l="l" t="t" r="r" b="b"/>
            <a:pathLst>
              <a:path w="7549723" h="13650833">
                <a:moveTo>
                  <a:pt x="0" y="0"/>
                </a:moveTo>
                <a:lnTo>
                  <a:pt x="7549723" y="0"/>
                </a:lnTo>
                <a:lnTo>
                  <a:pt x="7549723" y="13650833"/>
                </a:lnTo>
                <a:lnTo>
                  <a:pt x="0" y="13650833"/>
                </a:lnTo>
                <a:close/>
              </a:path>
            </a:pathLst>
          </a:custGeom>
          <a:solidFill>
            <a:srgbClr val="003468"/>
          </a:solidFill>
        </p:spPr>
        <p:txBody>
          <a:bodyPr/>
          <a:lstStyle/>
          <a:p>
            <a:endParaRPr lang="en-US" sz="1200" dirty="0"/>
          </a:p>
        </p:txBody>
      </p:sp>
      <p:sp>
        <p:nvSpPr>
          <p:cNvPr id="5" name="Freeform 5"/>
          <p:cNvSpPr>
            <a:spLocks noGrp="1" noRot="1" noMove="1" noResize="1" noEditPoints="1" noAdjustHandles="1" noChangeArrowheads="1" noChangeShapeType="1"/>
          </p:cNvSpPr>
          <p:nvPr/>
        </p:nvSpPr>
        <p:spPr>
          <a:xfrm>
            <a:off x="10369416" y="0"/>
            <a:ext cx="1136784" cy="1128889"/>
          </a:xfrm>
          <a:custGeom>
            <a:avLst/>
            <a:gdLst/>
            <a:ahLst/>
            <a:cxnLst/>
            <a:rect l="l" t="t" r="r" b="b"/>
            <a:pathLst>
              <a:path w="1705176" h="1693334">
                <a:moveTo>
                  <a:pt x="0" y="0"/>
                </a:moveTo>
                <a:lnTo>
                  <a:pt x="1705176" y="0"/>
                </a:lnTo>
                <a:lnTo>
                  <a:pt x="1705176" y="1693334"/>
                </a:lnTo>
                <a:lnTo>
                  <a:pt x="0" y="1693334"/>
                </a:lnTo>
                <a:lnTo>
                  <a:pt x="0" y="0"/>
                </a:lnTo>
                <a:close/>
              </a:path>
            </a:pathLst>
          </a:custGeom>
          <a:blipFill>
            <a:blip r:embed="rId2"/>
            <a:stretch>
              <a:fillRect/>
            </a:stretch>
          </a:blipFill>
        </p:spPr>
        <p:txBody>
          <a:bodyPr/>
          <a:lstStyle/>
          <a:p>
            <a:endParaRPr lang="en-US" sz="1200"/>
          </a:p>
        </p:txBody>
      </p:sp>
      <p:sp>
        <p:nvSpPr>
          <p:cNvPr id="6" name="TextBox 6"/>
          <p:cNvSpPr txBox="1"/>
          <p:nvPr/>
        </p:nvSpPr>
        <p:spPr>
          <a:xfrm>
            <a:off x="1003044" y="1168534"/>
            <a:ext cx="6975297" cy="538609"/>
          </a:xfrm>
          <a:prstGeom prst="rect">
            <a:avLst/>
          </a:prstGeom>
        </p:spPr>
        <p:txBody>
          <a:bodyPr lIns="0" tIns="0" rIns="0" bIns="0" rtlCol="0" anchor="t">
            <a:spAutoFit/>
          </a:bodyPr>
          <a:lstStyle/>
          <a:p>
            <a:pPr>
              <a:lnSpc>
                <a:spcPts val="4214"/>
              </a:lnSpc>
            </a:pPr>
            <a:r>
              <a:rPr lang="en-US" sz="3866" dirty="0">
                <a:solidFill>
                  <a:srgbClr val="FFFFFF"/>
                </a:solidFill>
                <a:latin typeface="Open Sans Bold"/>
              </a:rPr>
              <a:t>Results &amp; Analysis</a:t>
            </a:r>
          </a:p>
        </p:txBody>
      </p:sp>
      <p:sp>
        <p:nvSpPr>
          <p:cNvPr id="7" name="TextBox 7"/>
          <p:cNvSpPr txBox="1"/>
          <p:nvPr/>
        </p:nvSpPr>
        <p:spPr>
          <a:xfrm>
            <a:off x="1003044" y="2660687"/>
            <a:ext cx="10071356" cy="1795363"/>
          </a:xfrm>
          <a:prstGeom prst="rect">
            <a:avLst/>
          </a:prstGeom>
        </p:spPr>
        <p:txBody>
          <a:bodyPr wrap="square" lIns="0" tIns="0" rIns="0" bIns="0" rtlCol="0" anchor="t">
            <a:spAutoFit/>
          </a:bodyPr>
          <a:lstStyle/>
          <a:p>
            <a:pPr>
              <a:lnSpc>
                <a:spcPts val="1989"/>
              </a:lnSpc>
            </a:pPr>
            <a:r>
              <a:rPr lang="en-US" sz="1808" b="1" spc="-36" dirty="0">
                <a:solidFill>
                  <a:srgbClr val="FFFFFF"/>
                </a:solidFill>
                <a:latin typeface="Open Sans"/>
              </a:rPr>
              <a:t>Accuracy: Achieved a high precision rate of 96.87%.</a:t>
            </a:r>
          </a:p>
          <a:p>
            <a:pPr>
              <a:lnSpc>
                <a:spcPts val="1989"/>
              </a:lnSpc>
            </a:pPr>
            <a:endParaRPr lang="en-US" sz="1808" b="1" spc="-36" dirty="0">
              <a:solidFill>
                <a:srgbClr val="FFFFFF"/>
              </a:solidFill>
              <a:latin typeface="Open Sans"/>
            </a:endParaRPr>
          </a:p>
          <a:p>
            <a:pPr>
              <a:lnSpc>
                <a:spcPts val="1989"/>
              </a:lnSpc>
            </a:pPr>
            <a:r>
              <a:rPr lang="en-US" sz="1808" b="1" spc="-36" dirty="0">
                <a:solidFill>
                  <a:srgbClr val="FFFFFF"/>
                </a:solidFill>
                <a:latin typeface="Open Sans"/>
              </a:rPr>
              <a:t>False Positives &amp; Negatives: Reduced significantly compared to traditional screening.</a:t>
            </a:r>
          </a:p>
          <a:p>
            <a:pPr>
              <a:lnSpc>
                <a:spcPts val="1989"/>
              </a:lnSpc>
            </a:pPr>
            <a:endParaRPr lang="en-US" sz="1808" b="1" spc="-36" dirty="0">
              <a:solidFill>
                <a:srgbClr val="FFFFFF"/>
              </a:solidFill>
              <a:latin typeface="Open Sans"/>
            </a:endParaRPr>
          </a:p>
          <a:p>
            <a:pPr>
              <a:lnSpc>
                <a:spcPts val="1989"/>
              </a:lnSpc>
            </a:pPr>
            <a:r>
              <a:rPr lang="en-US" sz="1808" b="1" spc="-36" dirty="0">
                <a:solidFill>
                  <a:srgbClr val="FFFFFF"/>
                </a:solidFill>
                <a:latin typeface="Open Sans"/>
              </a:rPr>
              <a:t>Efficiency: AI model processes images 1.5 times faster than manual analysis.</a:t>
            </a:r>
          </a:p>
          <a:p>
            <a:pPr>
              <a:lnSpc>
                <a:spcPts val="1989"/>
              </a:lnSpc>
            </a:pPr>
            <a:endParaRPr lang="en-US" sz="1808" b="1" spc="-36" dirty="0">
              <a:solidFill>
                <a:srgbClr val="FFFFFF"/>
              </a:solidFill>
              <a:latin typeface="Open Sans"/>
            </a:endParaRPr>
          </a:p>
          <a:p>
            <a:pPr>
              <a:lnSpc>
                <a:spcPts val="1989"/>
              </a:lnSpc>
            </a:pPr>
            <a:r>
              <a:rPr lang="en-US" sz="1808" b="1" spc="-36" dirty="0">
                <a:solidFill>
                  <a:srgbClr val="FFFFFF"/>
                </a:solidFill>
                <a:latin typeface="Open Sans"/>
              </a:rPr>
              <a:t>Comparison with Existing Models: Outperformed traditional machine learning approaches.</a:t>
            </a:r>
          </a:p>
        </p:txBody>
      </p:sp>
      <p:grpSp>
        <p:nvGrpSpPr>
          <p:cNvPr id="9" name="Group 9"/>
          <p:cNvGrpSpPr/>
          <p:nvPr/>
        </p:nvGrpSpPr>
        <p:grpSpPr>
          <a:xfrm>
            <a:off x="1003044" y="1951192"/>
            <a:ext cx="1801181" cy="133613"/>
            <a:chOff x="0" y="0"/>
            <a:chExt cx="711578" cy="52785"/>
          </a:xfrm>
        </p:grpSpPr>
        <p:sp>
          <p:nvSpPr>
            <p:cNvPr id="10" name="Freeform 10"/>
            <p:cNvSpPr/>
            <p:nvPr/>
          </p:nvSpPr>
          <p:spPr>
            <a:xfrm>
              <a:off x="0" y="0"/>
              <a:ext cx="711578" cy="52785"/>
            </a:xfrm>
            <a:custGeom>
              <a:avLst/>
              <a:gdLst/>
              <a:ahLst/>
              <a:cxnLst/>
              <a:rect l="l" t="t" r="r" b="b"/>
              <a:pathLst>
                <a:path w="711578" h="52785">
                  <a:moveTo>
                    <a:pt x="0" y="0"/>
                  </a:moveTo>
                  <a:lnTo>
                    <a:pt x="711578" y="0"/>
                  </a:lnTo>
                  <a:lnTo>
                    <a:pt x="711578" y="52785"/>
                  </a:lnTo>
                  <a:lnTo>
                    <a:pt x="0" y="52785"/>
                  </a:lnTo>
                  <a:close/>
                </a:path>
              </a:pathLst>
            </a:custGeom>
            <a:solidFill>
              <a:srgbClr val="D7520A"/>
            </a:solidFill>
          </p:spPr>
          <p:txBody>
            <a:bodyPr/>
            <a:lstStyle/>
            <a:p>
              <a:endParaRPr lang="en-US" sz="1200"/>
            </a:p>
          </p:txBody>
        </p:sp>
        <p:sp>
          <p:nvSpPr>
            <p:cNvPr id="11" name="TextBox 11"/>
            <p:cNvSpPr txBox="1"/>
            <p:nvPr/>
          </p:nvSpPr>
          <p:spPr>
            <a:xfrm>
              <a:off x="0" y="19050"/>
              <a:ext cx="711578" cy="33735"/>
            </a:xfrm>
            <a:prstGeom prst="rect">
              <a:avLst/>
            </a:prstGeom>
          </p:spPr>
          <p:txBody>
            <a:bodyPr lIns="33867" tIns="33867" rIns="33867" bIns="33867" rtlCol="0" anchor="ctr"/>
            <a:lstStyle/>
            <a:p>
              <a:pPr algn="ctr">
                <a:lnSpc>
                  <a:spcPts val="1622"/>
                </a:lnSpc>
              </a:pPr>
              <a:endParaRPr sz="1200"/>
            </a:p>
          </p:txBody>
        </p:sp>
      </p:grpSp>
      <p:sp>
        <p:nvSpPr>
          <p:cNvPr id="12" name="Freeform 5">
            <a:extLst>
              <a:ext uri="{FF2B5EF4-FFF2-40B4-BE49-F238E27FC236}">
                <a16:creationId xmlns:a16="http://schemas.microsoft.com/office/drawing/2014/main" id="{5A460DFA-E116-1631-E3A4-4F6F47AEBA6A}"/>
              </a:ext>
            </a:extLst>
          </p:cNvPr>
          <p:cNvSpPr>
            <a:spLocks noGrp="1" noRot="1" noMove="1" noResize="1" noEditPoints="1" noAdjustHandles="1" noChangeArrowheads="1" noChangeShapeType="1"/>
          </p:cNvSpPr>
          <p:nvPr/>
        </p:nvSpPr>
        <p:spPr>
          <a:xfrm rot="5400000">
            <a:off x="148065" y="3512647"/>
            <a:ext cx="3201196" cy="3489511"/>
          </a:xfrm>
          <a:custGeom>
            <a:avLst/>
            <a:gdLst/>
            <a:ahLst/>
            <a:cxnLst/>
            <a:rect l="l" t="t" r="r" b="b"/>
            <a:pathLst>
              <a:path w="7066732" h="7066732">
                <a:moveTo>
                  <a:pt x="0" y="0"/>
                </a:moveTo>
                <a:lnTo>
                  <a:pt x="7066732" y="0"/>
                </a:lnTo>
                <a:lnTo>
                  <a:pt x="7066732" y="7066732"/>
                </a:lnTo>
                <a:lnTo>
                  <a:pt x="0" y="7066732"/>
                </a:lnTo>
                <a:lnTo>
                  <a:pt x="0" y="0"/>
                </a:lnTo>
                <a:close/>
              </a:path>
            </a:pathLst>
          </a:custGeom>
          <a:blipFill>
            <a:blip r:embed="rId3">
              <a:extLst>
                <a:ext uri="{96DAC541-7B7A-43D3-8B79-37D633B846F1}">
                  <asvg:svgBlip xmlns:asvg="http://schemas.microsoft.com/office/drawing/2016/SVG/main" r:embed="rId4"/>
                </a:ext>
              </a:extLst>
            </a:blip>
            <a:stretch>
              <a:fillRect t="6114" r="-47168" b="-41122"/>
            </a:stretch>
          </a:blipFill>
        </p:spPr>
        <p:txBody>
          <a:bodyPr/>
          <a:lstStyle/>
          <a:p>
            <a:endParaRPr 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6DC13-3D9A-0F37-3B4E-C8C23066854C}"/>
              </a:ext>
            </a:extLst>
          </p:cNvPr>
          <p:cNvSpPr>
            <a:spLocks noGrp="1"/>
          </p:cNvSpPr>
          <p:nvPr>
            <p:ph type="title"/>
          </p:nvPr>
        </p:nvSpPr>
        <p:spPr/>
        <p:txBody>
          <a:bodyPr/>
          <a:lstStyle/>
          <a:p>
            <a:r>
              <a:rPr lang="en-IN" b="1" dirty="0">
                <a:solidFill>
                  <a:srgbClr val="003468"/>
                </a:solidFill>
              </a:rPr>
              <a:t>AI vs Traditional approach</a:t>
            </a:r>
          </a:p>
        </p:txBody>
      </p:sp>
      <p:graphicFrame>
        <p:nvGraphicFramePr>
          <p:cNvPr id="6" name="Table 5">
            <a:extLst>
              <a:ext uri="{FF2B5EF4-FFF2-40B4-BE49-F238E27FC236}">
                <a16:creationId xmlns:a16="http://schemas.microsoft.com/office/drawing/2014/main" id="{589A8B7E-7269-322D-55C9-584AD7056921}"/>
              </a:ext>
            </a:extLst>
          </p:cNvPr>
          <p:cNvGraphicFramePr>
            <a:graphicFrameLocks noGrp="1"/>
          </p:cNvGraphicFramePr>
          <p:nvPr>
            <p:extLst>
              <p:ext uri="{D42A27DB-BD31-4B8C-83A1-F6EECF244321}">
                <p14:modId xmlns:p14="http://schemas.microsoft.com/office/powerpoint/2010/main" val="2751808106"/>
              </p:ext>
            </p:extLst>
          </p:nvPr>
        </p:nvGraphicFramePr>
        <p:xfrm>
          <a:off x="416666" y="1894364"/>
          <a:ext cx="10950176" cy="2431958"/>
        </p:xfrm>
        <a:graphic>
          <a:graphicData uri="http://schemas.openxmlformats.org/drawingml/2006/table">
            <a:tbl>
              <a:tblPr firstRow="1" firstCol="1" bandRow="1">
                <a:tableStyleId>{616DA210-FB5B-4158-B5E0-FEB733F419BA}</a:tableStyleId>
              </a:tblPr>
              <a:tblGrid>
                <a:gridCol w="3598210">
                  <a:extLst>
                    <a:ext uri="{9D8B030D-6E8A-4147-A177-3AD203B41FA5}">
                      <a16:colId xmlns:a16="http://schemas.microsoft.com/office/drawing/2014/main" val="2075072488"/>
                    </a:ext>
                  </a:extLst>
                </a:gridCol>
                <a:gridCol w="2654588">
                  <a:extLst>
                    <a:ext uri="{9D8B030D-6E8A-4147-A177-3AD203B41FA5}">
                      <a16:colId xmlns:a16="http://schemas.microsoft.com/office/drawing/2014/main" val="764993047"/>
                    </a:ext>
                  </a:extLst>
                </a:gridCol>
                <a:gridCol w="2187962">
                  <a:extLst>
                    <a:ext uri="{9D8B030D-6E8A-4147-A177-3AD203B41FA5}">
                      <a16:colId xmlns:a16="http://schemas.microsoft.com/office/drawing/2014/main" val="1237048311"/>
                    </a:ext>
                  </a:extLst>
                </a:gridCol>
                <a:gridCol w="2509416">
                  <a:extLst>
                    <a:ext uri="{9D8B030D-6E8A-4147-A177-3AD203B41FA5}">
                      <a16:colId xmlns:a16="http://schemas.microsoft.com/office/drawing/2014/main" val="1521136090"/>
                    </a:ext>
                  </a:extLst>
                </a:gridCol>
              </a:tblGrid>
              <a:tr h="1065652">
                <a:tc>
                  <a:txBody>
                    <a:bodyPr/>
                    <a:lstStyle/>
                    <a:p>
                      <a:pPr>
                        <a:lnSpc>
                          <a:spcPct val="115000"/>
                        </a:lnSpc>
                        <a:spcAft>
                          <a:spcPts val="800"/>
                        </a:spcAft>
                        <a:buNone/>
                      </a:pPr>
                      <a:r>
                        <a:rPr lang="en-IN" sz="1600" kern="100" dirty="0">
                          <a:solidFill>
                            <a:srgbClr val="003468"/>
                          </a:solidFill>
                          <a:effectLst/>
                        </a:rPr>
                        <a:t>Diagnostic Method</a:t>
                      </a:r>
                      <a:endParaRPr lang="en-IN" sz="1200" kern="100" dirty="0">
                        <a:solidFill>
                          <a:srgbClr val="003468"/>
                        </a:solidFill>
                        <a:effectLst/>
                        <a:latin typeface="Calibri" panose="020F0502020204030204" pitchFamily="34" charset="0"/>
                        <a:ea typeface="Calibri" panose="020F0502020204030204" pitchFamily="34" charset="0"/>
                        <a:cs typeface="Times New Roman" panose="02020603050405020304" pitchFamily="18" charset="0"/>
                      </a:endParaRPr>
                    </a:p>
                  </a:txBody>
                  <a:tcPr marL="10478" marR="10478" marT="9525" marB="9525" anchor="ctr"/>
                </a:tc>
                <a:tc>
                  <a:txBody>
                    <a:bodyPr/>
                    <a:lstStyle/>
                    <a:p>
                      <a:pPr>
                        <a:lnSpc>
                          <a:spcPct val="115000"/>
                        </a:lnSpc>
                        <a:spcAft>
                          <a:spcPts val="800"/>
                        </a:spcAft>
                        <a:buNone/>
                      </a:pPr>
                      <a:r>
                        <a:rPr lang="en-IN" sz="1600" kern="100" dirty="0">
                          <a:solidFill>
                            <a:srgbClr val="003468"/>
                          </a:solidFill>
                          <a:effectLst/>
                        </a:rPr>
                        <a:t>Accuracy</a:t>
                      </a:r>
                      <a:endParaRPr lang="en-IN" sz="1200" kern="100" dirty="0">
                        <a:solidFill>
                          <a:srgbClr val="003468"/>
                        </a:solidFill>
                        <a:effectLst/>
                        <a:latin typeface="Calibri" panose="020F0502020204030204" pitchFamily="34" charset="0"/>
                        <a:ea typeface="Calibri" panose="020F0502020204030204" pitchFamily="34" charset="0"/>
                        <a:cs typeface="Times New Roman" panose="02020603050405020304" pitchFamily="18" charset="0"/>
                      </a:endParaRPr>
                    </a:p>
                  </a:txBody>
                  <a:tcPr marL="10478" marR="10478" marT="9525" marB="9525" anchor="ctr"/>
                </a:tc>
                <a:tc>
                  <a:txBody>
                    <a:bodyPr/>
                    <a:lstStyle/>
                    <a:p>
                      <a:pPr>
                        <a:lnSpc>
                          <a:spcPct val="115000"/>
                        </a:lnSpc>
                        <a:spcAft>
                          <a:spcPts val="800"/>
                        </a:spcAft>
                        <a:buNone/>
                      </a:pPr>
                      <a:r>
                        <a:rPr lang="en-IN" sz="1600" kern="100" dirty="0">
                          <a:solidFill>
                            <a:srgbClr val="003468"/>
                          </a:solidFill>
                          <a:effectLst/>
                        </a:rPr>
                        <a:t>Sensitivity</a:t>
                      </a:r>
                      <a:endParaRPr lang="en-IN" sz="1200" kern="100" dirty="0">
                        <a:solidFill>
                          <a:srgbClr val="003468"/>
                        </a:solidFill>
                        <a:effectLst/>
                        <a:latin typeface="Calibri" panose="020F0502020204030204" pitchFamily="34" charset="0"/>
                        <a:ea typeface="Calibri" panose="020F0502020204030204" pitchFamily="34" charset="0"/>
                        <a:cs typeface="Times New Roman" panose="02020603050405020304" pitchFamily="18" charset="0"/>
                      </a:endParaRPr>
                    </a:p>
                  </a:txBody>
                  <a:tcPr marL="10478" marR="10478" marT="9525" marB="9525" anchor="ctr"/>
                </a:tc>
                <a:tc>
                  <a:txBody>
                    <a:bodyPr/>
                    <a:lstStyle/>
                    <a:p>
                      <a:pPr>
                        <a:lnSpc>
                          <a:spcPct val="115000"/>
                        </a:lnSpc>
                        <a:spcAft>
                          <a:spcPts val="800"/>
                        </a:spcAft>
                        <a:buNone/>
                      </a:pPr>
                      <a:r>
                        <a:rPr lang="en-IN" sz="1600" kern="100" dirty="0">
                          <a:solidFill>
                            <a:srgbClr val="003468"/>
                          </a:solidFill>
                          <a:effectLst/>
                        </a:rPr>
                        <a:t>Specificity</a:t>
                      </a:r>
                      <a:endParaRPr lang="en-IN" sz="1200" kern="100" dirty="0">
                        <a:solidFill>
                          <a:srgbClr val="003468"/>
                        </a:solidFill>
                        <a:effectLst/>
                        <a:latin typeface="Calibri" panose="020F0502020204030204" pitchFamily="34" charset="0"/>
                        <a:ea typeface="Calibri" panose="020F0502020204030204" pitchFamily="34" charset="0"/>
                        <a:cs typeface="Times New Roman" panose="02020603050405020304" pitchFamily="18" charset="0"/>
                      </a:endParaRPr>
                    </a:p>
                  </a:txBody>
                  <a:tcPr marL="10478" marR="10478" marT="9525" marB="9525" anchor="ctr"/>
                </a:tc>
                <a:extLst>
                  <a:ext uri="{0D108BD9-81ED-4DB2-BD59-A6C34878D82A}">
                    <a16:rowId xmlns:a16="http://schemas.microsoft.com/office/drawing/2014/main" val="209699039"/>
                  </a:ext>
                </a:extLst>
              </a:tr>
              <a:tr h="683153">
                <a:tc>
                  <a:txBody>
                    <a:bodyPr/>
                    <a:lstStyle/>
                    <a:p>
                      <a:pPr>
                        <a:lnSpc>
                          <a:spcPct val="115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AI Model</a:t>
                      </a:r>
                    </a:p>
                  </a:txBody>
                  <a:tcPr marL="10478" marR="10478" marT="9525" marB="9525" anchor="ctr"/>
                </a:tc>
                <a:tc>
                  <a:txBody>
                    <a:bodyPr/>
                    <a:lstStyle/>
                    <a:p>
                      <a:pPr>
                        <a:lnSpc>
                          <a:spcPct val="115000"/>
                        </a:lnSpc>
                        <a:spcAft>
                          <a:spcPts val="800"/>
                        </a:spcAft>
                        <a:buNone/>
                      </a:pPr>
                      <a:r>
                        <a:rPr lang="en-IN" sz="1600" kern="100" dirty="0">
                          <a:effectLst/>
                        </a:rPr>
                        <a:t>96.8%</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478" marR="10478" marT="9525" marB="9525" anchor="ctr"/>
                </a:tc>
                <a:tc>
                  <a:txBody>
                    <a:bodyPr/>
                    <a:lstStyle/>
                    <a:p>
                      <a:pPr>
                        <a:lnSpc>
                          <a:spcPct val="115000"/>
                        </a:lnSpc>
                        <a:spcAft>
                          <a:spcPts val="800"/>
                        </a:spcAft>
                        <a:buNone/>
                      </a:pPr>
                      <a:r>
                        <a:rPr lang="en-IN" sz="1600" kern="100" dirty="0">
                          <a:effectLst/>
                        </a:rPr>
                        <a:t>88%</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478" marR="10478" marT="9525" marB="9525" anchor="ctr"/>
                </a:tc>
                <a:tc>
                  <a:txBody>
                    <a:bodyPr/>
                    <a:lstStyle/>
                    <a:p>
                      <a:pPr>
                        <a:lnSpc>
                          <a:spcPct val="115000"/>
                        </a:lnSpc>
                        <a:spcAft>
                          <a:spcPts val="800"/>
                        </a:spcAft>
                        <a:buNone/>
                      </a:pPr>
                      <a:r>
                        <a:rPr lang="en-IN" sz="1600" kern="100" dirty="0">
                          <a:effectLst/>
                        </a:rPr>
                        <a:t>94%</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478" marR="10478" marT="9525" marB="9525" anchor="ctr"/>
                </a:tc>
                <a:extLst>
                  <a:ext uri="{0D108BD9-81ED-4DB2-BD59-A6C34878D82A}">
                    <a16:rowId xmlns:a16="http://schemas.microsoft.com/office/drawing/2014/main" val="2262346347"/>
                  </a:ext>
                </a:extLst>
              </a:tr>
              <a:tr h="683153">
                <a:tc>
                  <a:txBody>
                    <a:bodyPr/>
                    <a:lstStyle/>
                    <a:p>
                      <a:pPr>
                        <a:lnSpc>
                          <a:spcPct val="115000"/>
                        </a:lnSpc>
                        <a:spcAft>
                          <a:spcPts val="800"/>
                        </a:spcAft>
                        <a:buNone/>
                      </a:pPr>
                      <a:r>
                        <a:rPr lang="en-IN" sz="1600" kern="100" dirty="0">
                          <a:effectLst/>
                        </a:rPr>
                        <a:t>Radiologists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478" marR="10478" marT="9525" marB="9525" anchor="ctr"/>
                </a:tc>
                <a:tc>
                  <a:txBody>
                    <a:bodyPr/>
                    <a:lstStyle/>
                    <a:p>
                      <a:pPr>
                        <a:lnSpc>
                          <a:spcPct val="115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84%</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478" marR="10478" marT="9525" marB="9525" anchor="ctr"/>
                </a:tc>
                <a:tc>
                  <a:txBody>
                    <a:bodyPr/>
                    <a:lstStyle/>
                    <a:p>
                      <a:pPr>
                        <a:lnSpc>
                          <a:spcPct val="115000"/>
                        </a:lnSpc>
                        <a:spcAft>
                          <a:spcPts val="800"/>
                        </a:spcAft>
                        <a:buNone/>
                      </a:pPr>
                      <a:r>
                        <a:rPr lang="en-IN" sz="1600" kern="100" dirty="0">
                          <a:effectLst/>
                        </a:rPr>
                        <a:t>78%</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478" marR="10478" marT="9525" marB="9525" anchor="ctr"/>
                </a:tc>
                <a:tc>
                  <a:txBody>
                    <a:bodyPr/>
                    <a:lstStyle/>
                    <a:p>
                      <a:pPr>
                        <a:lnSpc>
                          <a:spcPct val="115000"/>
                        </a:lnSpc>
                        <a:spcAft>
                          <a:spcPts val="800"/>
                        </a:spcAft>
                        <a:buNone/>
                      </a:pPr>
                      <a:r>
                        <a:rPr lang="en-IN" sz="1600" kern="100" dirty="0">
                          <a:effectLst/>
                        </a:rPr>
                        <a:t>82%</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478" marR="10478" marT="9525" marB="9525" anchor="ctr"/>
                </a:tc>
                <a:extLst>
                  <a:ext uri="{0D108BD9-81ED-4DB2-BD59-A6C34878D82A}">
                    <a16:rowId xmlns:a16="http://schemas.microsoft.com/office/drawing/2014/main" val="3548233056"/>
                  </a:ext>
                </a:extLst>
              </a:tr>
            </a:tbl>
          </a:graphicData>
        </a:graphic>
      </p:graphicFrame>
      <p:sp>
        <p:nvSpPr>
          <p:cNvPr id="7" name="Freeform 5">
            <a:extLst>
              <a:ext uri="{FF2B5EF4-FFF2-40B4-BE49-F238E27FC236}">
                <a16:creationId xmlns:a16="http://schemas.microsoft.com/office/drawing/2014/main" id="{7C94A009-8139-E7A3-F524-CAF0001CC052}"/>
              </a:ext>
            </a:extLst>
          </p:cNvPr>
          <p:cNvSpPr>
            <a:spLocks noGrp="1" noRot="1" noMove="1" noResize="1" noEditPoints="1" noAdjustHandles="1" noChangeArrowheads="1" noChangeShapeType="1"/>
          </p:cNvSpPr>
          <p:nvPr/>
        </p:nvSpPr>
        <p:spPr>
          <a:xfrm rot="5400000">
            <a:off x="148065" y="3512647"/>
            <a:ext cx="3201196" cy="3489511"/>
          </a:xfrm>
          <a:custGeom>
            <a:avLst/>
            <a:gdLst/>
            <a:ahLst/>
            <a:cxnLst/>
            <a:rect l="l" t="t" r="r" b="b"/>
            <a:pathLst>
              <a:path w="7066732" h="7066732">
                <a:moveTo>
                  <a:pt x="0" y="0"/>
                </a:moveTo>
                <a:lnTo>
                  <a:pt x="7066732" y="0"/>
                </a:lnTo>
                <a:lnTo>
                  <a:pt x="7066732" y="7066732"/>
                </a:lnTo>
                <a:lnTo>
                  <a:pt x="0" y="7066732"/>
                </a:lnTo>
                <a:lnTo>
                  <a:pt x="0" y="0"/>
                </a:lnTo>
                <a:close/>
              </a:path>
            </a:pathLst>
          </a:custGeom>
          <a:blipFill>
            <a:blip r:embed="rId3">
              <a:extLst>
                <a:ext uri="{96DAC541-7B7A-43D3-8B79-37D633B846F1}">
                  <asvg:svgBlip xmlns:asvg="http://schemas.microsoft.com/office/drawing/2016/SVG/main" r:embed="rId4"/>
                </a:ext>
              </a:extLst>
            </a:blip>
            <a:stretch>
              <a:fillRect t="6114" r="-47168" b="-41122"/>
            </a:stretch>
          </a:blipFill>
        </p:spPr>
        <p:txBody>
          <a:bodyPr/>
          <a:lstStyle/>
          <a:p>
            <a:endParaRPr lang="en-US" sz="1200"/>
          </a:p>
        </p:txBody>
      </p:sp>
      <p:sp>
        <p:nvSpPr>
          <p:cNvPr id="8" name="Freeform 9">
            <a:extLst>
              <a:ext uri="{FF2B5EF4-FFF2-40B4-BE49-F238E27FC236}">
                <a16:creationId xmlns:a16="http://schemas.microsoft.com/office/drawing/2014/main" id="{0D00C052-CB40-B0FC-451E-7D94F01DF710}"/>
              </a:ext>
            </a:extLst>
          </p:cNvPr>
          <p:cNvSpPr>
            <a:spLocks noGrp="1" noRot="1" noMove="1" noResize="1" noEditPoints="1" noAdjustHandles="1" noChangeArrowheads="1" noChangeShapeType="1"/>
          </p:cNvSpPr>
          <p:nvPr/>
        </p:nvSpPr>
        <p:spPr>
          <a:xfrm>
            <a:off x="10369416" y="0"/>
            <a:ext cx="1136784" cy="1136784"/>
          </a:xfrm>
          <a:custGeom>
            <a:avLst/>
            <a:gdLst/>
            <a:ahLst/>
            <a:cxnLst/>
            <a:rect l="l" t="t" r="r" b="b"/>
            <a:pathLst>
              <a:path w="1705176" h="1705176">
                <a:moveTo>
                  <a:pt x="0" y="0"/>
                </a:moveTo>
                <a:lnTo>
                  <a:pt x="1705176" y="0"/>
                </a:lnTo>
                <a:lnTo>
                  <a:pt x="1705176" y="1705176"/>
                </a:lnTo>
                <a:lnTo>
                  <a:pt x="0" y="1705176"/>
                </a:lnTo>
                <a:lnTo>
                  <a:pt x="0" y="0"/>
                </a:lnTo>
                <a:close/>
              </a:path>
            </a:pathLst>
          </a:custGeom>
          <a:blipFill>
            <a:blip r:embed="rId5"/>
            <a:stretch>
              <a:fillRect/>
            </a:stretch>
          </a:blipFill>
        </p:spPr>
        <p:txBody>
          <a:bodyPr/>
          <a:lstStyle/>
          <a:p>
            <a:endParaRPr lang="en-US" sz="1200"/>
          </a:p>
        </p:txBody>
      </p:sp>
      <p:grpSp>
        <p:nvGrpSpPr>
          <p:cNvPr id="9" name="Group 9">
            <a:extLst>
              <a:ext uri="{FF2B5EF4-FFF2-40B4-BE49-F238E27FC236}">
                <a16:creationId xmlns:a16="http://schemas.microsoft.com/office/drawing/2014/main" id="{C21E5CFE-DEE0-9EF5-BF0F-46019210C982}"/>
              </a:ext>
            </a:extLst>
          </p:cNvPr>
          <p:cNvGrpSpPr/>
          <p:nvPr/>
        </p:nvGrpSpPr>
        <p:grpSpPr>
          <a:xfrm>
            <a:off x="914401" y="1557075"/>
            <a:ext cx="1801181" cy="133613"/>
            <a:chOff x="0" y="0"/>
            <a:chExt cx="711578" cy="52785"/>
          </a:xfrm>
        </p:grpSpPr>
        <p:sp>
          <p:nvSpPr>
            <p:cNvPr id="10" name="Freeform 10">
              <a:extLst>
                <a:ext uri="{FF2B5EF4-FFF2-40B4-BE49-F238E27FC236}">
                  <a16:creationId xmlns:a16="http://schemas.microsoft.com/office/drawing/2014/main" id="{DF43990C-F0EE-4F61-3F6D-B9DAF27188D3}"/>
                </a:ext>
              </a:extLst>
            </p:cNvPr>
            <p:cNvSpPr/>
            <p:nvPr/>
          </p:nvSpPr>
          <p:spPr>
            <a:xfrm>
              <a:off x="0" y="0"/>
              <a:ext cx="711578" cy="52785"/>
            </a:xfrm>
            <a:custGeom>
              <a:avLst/>
              <a:gdLst/>
              <a:ahLst/>
              <a:cxnLst/>
              <a:rect l="l" t="t" r="r" b="b"/>
              <a:pathLst>
                <a:path w="711578" h="52785">
                  <a:moveTo>
                    <a:pt x="0" y="0"/>
                  </a:moveTo>
                  <a:lnTo>
                    <a:pt x="711578" y="0"/>
                  </a:lnTo>
                  <a:lnTo>
                    <a:pt x="711578" y="52785"/>
                  </a:lnTo>
                  <a:lnTo>
                    <a:pt x="0" y="52785"/>
                  </a:lnTo>
                  <a:close/>
                </a:path>
              </a:pathLst>
            </a:custGeom>
            <a:solidFill>
              <a:srgbClr val="D7520A"/>
            </a:solidFill>
          </p:spPr>
          <p:txBody>
            <a:bodyPr/>
            <a:lstStyle/>
            <a:p>
              <a:endParaRPr lang="en-US" sz="1200"/>
            </a:p>
          </p:txBody>
        </p:sp>
        <p:sp>
          <p:nvSpPr>
            <p:cNvPr id="11" name="TextBox 11">
              <a:extLst>
                <a:ext uri="{FF2B5EF4-FFF2-40B4-BE49-F238E27FC236}">
                  <a16:creationId xmlns:a16="http://schemas.microsoft.com/office/drawing/2014/main" id="{240C348E-9017-D205-0307-DB95DF2D51A6}"/>
                </a:ext>
              </a:extLst>
            </p:cNvPr>
            <p:cNvSpPr txBox="1"/>
            <p:nvPr/>
          </p:nvSpPr>
          <p:spPr>
            <a:xfrm>
              <a:off x="0" y="19050"/>
              <a:ext cx="711578" cy="33735"/>
            </a:xfrm>
            <a:prstGeom prst="rect">
              <a:avLst/>
            </a:prstGeom>
          </p:spPr>
          <p:txBody>
            <a:bodyPr lIns="33867" tIns="33867" rIns="33867" bIns="33867" rtlCol="0" anchor="ctr"/>
            <a:lstStyle/>
            <a:p>
              <a:pPr algn="ctr">
                <a:lnSpc>
                  <a:spcPts val="1622"/>
                </a:lnSpc>
              </a:pPr>
              <a:endParaRPr sz="1200"/>
            </a:p>
          </p:txBody>
        </p:sp>
      </p:grpSp>
    </p:spTree>
    <p:extLst>
      <p:ext uri="{BB962C8B-B14F-4D97-AF65-F5344CB8AC3E}">
        <p14:creationId xmlns:p14="http://schemas.microsoft.com/office/powerpoint/2010/main" val="421303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03044" y="1168534"/>
            <a:ext cx="9366372" cy="538609"/>
          </a:xfrm>
          <a:prstGeom prst="rect">
            <a:avLst/>
          </a:prstGeom>
        </p:spPr>
        <p:txBody>
          <a:bodyPr wrap="square" lIns="0" tIns="0" rIns="0" bIns="0" rtlCol="0" anchor="t">
            <a:spAutoFit/>
          </a:bodyPr>
          <a:lstStyle/>
          <a:p>
            <a:pPr>
              <a:lnSpc>
                <a:spcPts val="4214"/>
              </a:lnSpc>
            </a:pPr>
            <a:r>
              <a:rPr lang="en-US" sz="3866" dirty="0">
                <a:solidFill>
                  <a:srgbClr val="003468"/>
                </a:solidFill>
                <a:latin typeface="Open Sans Bold"/>
              </a:rPr>
              <a:t>Challenges &amp; Learnings</a:t>
            </a:r>
          </a:p>
        </p:txBody>
      </p:sp>
      <p:sp>
        <p:nvSpPr>
          <p:cNvPr id="4" name="TextBox 4"/>
          <p:cNvSpPr txBox="1"/>
          <p:nvPr/>
        </p:nvSpPr>
        <p:spPr>
          <a:xfrm>
            <a:off x="1003044" y="2660687"/>
            <a:ext cx="8902956" cy="2051844"/>
          </a:xfrm>
          <a:prstGeom prst="rect">
            <a:avLst/>
          </a:prstGeom>
        </p:spPr>
        <p:txBody>
          <a:bodyPr wrap="square" lIns="0" tIns="0" rIns="0" bIns="0" rtlCol="0" anchor="t">
            <a:spAutoFit/>
          </a:bodyPr>
          <a:lstStyle/>
          <a:p>
            <a:pPr marL="342900" indent="-342900" algn="just">
              <a:lnSpc>
                <a:spcPts val="1989"/>
              </a:lnSpc>
              <a:buFont typeface="Arial" panose="020B0604020202020204" pitchFamily="34" charset="0"/>
              <a:buChar char="•"/>
            </a:pPr>
            <a:r>
              <a:rPr lang="en-US" sz="1808" b="1" spc="-36" dirty="0">
                <a:solidFill>
                  <a:srgbClr val="003468"/>
                </a:solidFill>
                <a:latin typeface="Open Sans"/>
              </a:rPr>
              <a:t>Data bias and ethical concerns in AI training.</a:t>
            </a:r>
          </a:p>
          <a:p>
            <a:pPr marL="342900" indent="-342900" algn="just">
              <a:lnSpc>
                <a:spcPts val="1989"/>
              </a:lnSpc>
              <a:buFont typeface="Arial" panose="020B0604020202020204" pitchFamily="34" charset="0"/>
              <a:buChar char="•"/>
            </a:pPr>
            <a:endParaRPr lang="en-US" sz="1808" b="1" spc="-36" dirty="0">
              <a:solidFill>
                <a:srgbClr val="003468"/>
              </a:solidFill>
              <a:latin typeface="Open Sans"/>
            </a:endParaRPr>
          </a:p>
          <a:p>
            <a:pPr marL="342900" indent="-342900" algn="just">
              <a:lnSpc>
                <a:spcPts val="1989"/>
              </a:lnSpc>
              <a:buFont typeface="Arial" panose="020B0604020202020204" pitchFamily="34" charset="0"/>
              <a:buChar char="•"/>
            </a:pPr>
            <a:r>
              <a:rPr lang="en-US" sz="1808" b="1" spc="-36" dirty="0">
                <a:solidFill>
                  <a:srgbClr val="003468"/>
                </a:solidFill>
                <a:latin typeface="Open Sans"/>
              </a:rPr>
              <a:t>Need for extensive clinical trials before real-world adoption.</a:t>
            </a:r>
          </a:p>
          <a:p>
            <a:pPr marL="342900" indent="-342900" algn="just">
              <a:lnSpc>
                <a:spcPts val="1989"/>
              </a:lnSpc>
              <a:buFont typeface="Arial" panose="020B0604020202020204" pitchFamily="34" charset="0"/>
              <a:buChar char="•"/>
            </a:pPr>
            <a:endParaRPr lang="en-US" sz="1808" b="1" spc="-36" dirty="0">
              <a:solidFill>
                <a:srgbClr val="003468"/>
              </a:solidFill>
              <a:latin typeface="Open Sans"/>
            </a:endParaRPr>
          </a:p>
          <a:p>
            <a:pPr marL="342900" indent="-342900" algn="just">
              <a:lnSpc>
                <a:spcPts val="1989"/>
              </a:lnSpc>
              <a:buFont typeface="Arial" panose="020B0604020202020204" pitchFamily="34" charset="0"/>
              <a:buChar char="•"/>
            </a:pPr>
            <a:r>
              <a:rPr lang="en-US" sz="1808" b="1" spc="-36" dirty="0">
                <a:solidFill>
                  <a:srgbClr val="003468"/>
                </a:solidFill>
                <a:latin typeface="Open Sans"/>
              </a:rPr>
              <a:t>Improving AI explainability for better trust among healthcare professionals.</a:t>
            </a:r>
          </a:p>
          <a:p>
            <a:pPr marL="342900" indent="-342900" algn="just">
              <a:lnSpc>
                <a:spcPts val="1989"/>
              </a:lnSpc>
              <a:buFont typeface="Arial" panose="020B0604020202020204" pitchFamily="34" charset="0"/>
              <a:buChar char="•"/>
            </a:pPr>
            <a:endParaRPr lang="en-US" sz="1808" b="1" spc="-36" dirty="0">
              <a:solidFill>
                <a:srgbClr val="003468"/>
              </a:solidFill>
              <a:latin typeface="Open Sans"/>
            </a:endParaRPr>
          </a:p>
          <a:p>
            <a:pPr marL="342900" indent="-342900" algn="just">
              <a:lnSpc>
                <a:spcPts val="1989"/>
              </a:lnSpc>
              <a:buFont typeface="Arial" panose="020B0604020202020204" pitchFamily="34" charset="0"/>
              <a:buChar char="•"/>
            </a:pPr>
            <a:r>
              <a:rPr lang="en-US" sz="1808" b="1" spc="-36" dirty="0">
                <a:solidFill>
                  <a:srgbClr val="003468"/>
                </a:solidFill>
                <a:latin typeface="Open Sans"/>
              </a:rPr>
              <a:t>Computational resource challenges in real-time processing.</a:t>
            </a:r>
          </a:p>
          <a:p>
            <a:pPr marL="342900" indent="-342900" algn="just">
              <a:lnSpc>
                <a:spcPts val="1989"/>
              </a:lnSpc>
              <a:buFont typeface="Arial" panose="020B0604020202020204" pitchFamily="34" charset="0"/>
              <a:buChar char="•"/>
            </a:pPr>
            <a:endParaRPr lang="en-US" sz="1808" b="1" spc="-36" dirty="0">
              <a:solidFill>
                <a:srgbClr val="003468"/>
              </a:solidFill>
              <a:latin typeface="Open Sans"/>
            </a:endParaRPr>
          </a:p>
        </p:txBody>
      </p:sp>
      <p:grpSp>
        <p:nvGrpSpPr>
          <p:cNvPr id="6" name="Group 6"/>
          <p:cNvGrpSpPr/>
          <p:nvPr/>
        </p:nvGrpSpPr>
        <p:grpSpPr>
          <a:xfrm>
            <a:off x="1003044" y="1951192"/>
            <a:ext cx="1801181" cy="133613"/>
            <a:chOff x="0" y="0"/>
            <a:chExt cx="711578" cy="52785"/>
          </a:xfrm>
        </p:grpSpPr>
        <p:sp>
          <p:nvSpPr>
            <p:cNvPr id="7" name="Freeform 7"/>
            <p:cNvSpPr/>
            <p:nvPr/>
          </p:nvSpPr>
          <p:spPr>
            <a:xfrm>
              <a:off x="0" y="0"/>
              <a:ext cx="711578" cy="52785"/>
            </a:xfrm>
            <a:custGeom>
              <a:avLst/>
              <a:gdLst/>
              <a:ahLst/>
              <a:cxnLst/>
              <a:rect l="l" t="t" r="r" b="b"/>
              <a:pathLst>
                <a:path w="711578" h="52785">
                  <a:moveTo>
                    <a:pt x="0" y="0"/>
                  </a:moveTo>
                  <a:lnTo>
                    <a:pt x="711578" y="0"/>
                  </a:lnTo>
                  <a:lnTo>
                    <a:pt x="711578" y="52785"/>
                  </a:lnTo>
                  <a:lnTo>
                    <a:pt x="0" y="52785"/>
                  </a:lnTo>
                  <a:close/>
                </a:path>
              </a:pathLst>
            </a:custGeom>
            <a:solidFill>
              <a:srgbClr val="D7520A"/>
            </a:solidFill>
          </p:spPr>
          <p:txBody>
            <a:bodyPr/>
            <a:lstStyle/>
            <a:p>
              <a:endParaRPr lang="en-US" sz="1200"/>
            </a:p>
          </p:txBody>
        </p:sp>
        <p:sp>
          <p:nvSpPr>
            <p:cNvPr id="8" name="TextBox 8"/>
            <p:cNvSpPr txBox="1"/>
            <p:nvPr/>
          </p:nvSpPr>
          <p:spPr>
            <a:xfrm>
              <a:off x="0" y="19050"/>
              <a:ext cx="711578" cy="33735"/>
            </a:xfrm>
            <a:prstGeom prst="rect">
              <a:avLst/>
            </a:prstGeom>
          </p:spPr>
          <p:txBody>
            <a:bodyPr lIns="33867" tIns="33867" rIns="33867" bIns="33867" rtlCol="0" anchor="ctr"/>
            <a:lstStyle/>
            <a:p>
              <a:pPr algn="ctr">
                <a:lnSpc>
                  <a:spcPts val="1622"/>
                </a:lnSpc>
              </a:pPr>
              <a:endParaRPr sz="1200"/>
            </a:p>
          </p:txBody>
        </p:sp>
      </p:grpSp>
      <p:sp>
        <p:nvSpPr>
          <p:cNvPr id="9" name="Freeform 9"/>
          <p:cNvSpPr>
            <a:spLocks noGrp="1" noRot="1" noMove="1" noResize="1" noEditPoints="1" noAdjustHandles="1" noChangeArrowheads="1" noChangeShapeType="1"/>
          </p:cNvSpPr>
          <p:nvPr/>
        </p:nvSpPr>
        <p:spPr>
          <a:xfrm>
            <a:off x="10369416" y="0"/>
            <a:ext cx="1136784" cy="1136784"/>
          </a:xfrm>
          <a:custGeom>
            <a:avLst/>
            <a:gdLst/>
            <a:ahLst/>
            <a:cxnLst/>
            <a:rect l="l" t="t" r="r" b="b"/>
            <a:pathLst>
              <a:path w="1705176" h="1705176">
                <a:moveTo>
                  <a:pt x="0" y="0"/>
                </a:moveTo>
                <a:lnTo>
                  <a:pt x="1705176" y="0"/>
                </a:lnTo>
                <a:lnTo>
                  <a:pt x="1705176" y="1705176"/>
                </a:lnTo>
                <a:lnTo>
                  <a:pt x="0" y="1705176"/>
                </a:lnTo>
                <a:lnTo>
                  <a:pt x="0" y="0"/>
                </a:lnTo>
                <a:close/>
              </a:path>
            </a:pathLst>
          </a:custGeom>
          <a:blipFill>
            <a:blip r:embed="rId3"/>
            <a:stretch>
              <a:fillRect/>
            </a:stretch>
          </a:blipFill>
        </p:spPr>
        <p:txBody>
          <a:bodyPr/>
          <a:lstStyle/>
          <a:p>
            <a:endParaRPr lang="en-US" sz="1200"/>
          </a:p>
        </p:txBody>
      </p:sp>
      <p:sp>
        <p:nvSpPr>
          <p:cNvPr id="10" name="Freeform 5">
            <a:extLst>
              <a:ext uri="{FF2B5EF4-FFF2-40B4-BE49-F238E27FC236}">
                <a16:creationId xmlns:a16="http://schemas.microsoft.com/office/drawing/2014/main" id="{6318BA40-E70C-3561-84D9-FFCA883A3B42}"/>
              </a:ext>
            </a:extLst>
          </p:cNvPr>
          <p:cNvSpPr>
            <a:spLocks noGrp="1" noRot="1" noMove="1" noResize="1" noEditPoints="1" noAdjustHandles="1" noChangeArrowheads="1" noChangeShapeType="1"/>
          </p:cNvSpPr>
          <p:nvPr/>
        </p:nvSpPr>
        <p:spPr>
          <a:xfrm rot="5400000">
            <a:off x="148065" y="3512647"/>
            <a:ext cx="3201196" cy="3489511"/>
          </a:xfrm>
          <a:custGeom>
            <a:avLst/>
            <a:gdLst/>
            <a:ahLst/>
            <a:cxnLst/>
            <a:rect l="l" t="t" r="r" b="b"/>
            <a:pathLst>
              <a:path w="7066732" h="7066732">
                <a:moveTo>
                  <a:pt x="0" y="0"/>
                </a:moveTo>
                <a:lnTo>
                  <a:pt x="7066732" y="0"/>
                </a:lnTo>
                <a:lnTo>
                  <a:pt x="7066732" y="7066732"/>
                </a:lnTo>
                <a:lnTo>
                  <a:pt x="0" y="7066732"/>
                </a:lnTo>
                <a:lnTo>
                  <a:pt x="0" y="0"/>
                </a:lnTo>
                <a:close/>
              </a:path>
            </a:pathLst>
          </a:custGeom>
          <a:blipFill>
            <a:blip r:embed="rId4">
              <a:extLst>
                <a:ext uri="{96DAC541-7B7A-43D3-8B79-37D633B846F1}">
                  <asvg:svgBlip xmlns:asvg="http://schemas.microsoft.com/office/drawing/2016/SVG/main" r:embed="rId5"/>
                </a:ext>
              </a:extLst>
            </a:blip>
            <a:stretch>
              <a:fillRect t="6114" r="-47168" b="-41122"/>
            </a:stretch>
          </a:blipFill>
        </p:spPr>
        <p:txBody>
          <a:bodyPr/>
          <a:lstStyle/>
          <a:p>
            <a:endParaRPr 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475B-4BE5-70EB-DF89-64A7064D404B}"/>
              </a:ext>
            </a:extLst>
          </p:cNvPr>
          <p:cNvSpPr>
            <a:spLocks noGrp="1"/>
          </p:cNvSpPr>
          <p:nvPr>
            <p:ph type="title"/>
          </p:nvPr>
        </p:nvSpPr>
        <p:spPr>
          <a:xfrm>
            <a:off x="0" y="179109"/>
            <a:ext cx="10515600" cy="1325563"/>
          </a:xfrm>
        </p:spPr>
        <p:txBody>
          <a:bodyPr>
            <a:normAutofit fontScale="90000"/>
          </a:bodyPr>
          <a:lstStyle/>
          <a:p>
            <a:br>
              <a:rPr lang="en-IN" b="1" dirty="0">
                <a:solidFill>
                  <a:srgbClr val="003468"/>
                </a:solidFill>
              </a:rPr>
            </a:br>
            <a:r>
              <a:rPr lang="en-IN" b="1" dirty="0">
                <a:solidFill>
                  <a:srgbClr val="003468"/>
                </a:solidFill>
              </a:rPr>
              <a:t>Future </a:t>
            </a:r>
            <a:br>
              <a:rPr lang="en-IN" b="1" dirty="0">
                <a:solidFill>
                  <a:srgbClr val="003468"/>
                </a:solidFill>
              </a:rPr>
            </a:br>
            <a:r>
              <a:rPr lang="en-IN" b="1" dirty="0">
                <a:solidFill>
                  <a:srgbClr val="003468"/>
                </a:solidFill>
              </a:rPr>
              <a:t>Improvements&amp;</a:t>
            </a:r>
            <a:br>
              <a:rPr lang="en-IN" b="1" dirty="0">
                <a:solidFill>
                  <a:srgbClr val="003468"/>
                </a:solidFill>
              </a:rPr>
            </a:br>
            <a:r>
              <a:rPr lang="en-IN" b="1" dirty="0">
                <a:solidFill>
                  <a:srgbClr val="003468"/>
                </a:solidFill>
              </a:rPr>
              <a:t>Applications</a:t>
            </a:r>
            <a:endParaRPr lang="en-IN" dirty="0">
              <a:solidFill>
                <a:srgbClr val="003468"/>
              </a:solidFill>
            </a:endParaRPr>
          </a:p>
        </p:txBody>
      </p:sp>
      <p:pic>
        <p:nvPicPr>
          <p:cNvPr id="10" name="Picture 9">
            <a:extLst>
              <a:ext uri="{FF2B5EF4-FFF2-40B4-BE49-F238E27FC236}">
                <a16:creationId xmlns:a16="http://schemas.microsoft.com/office/drawing/2014/main" id="{A5BCD697-5712-C17B-C38E-64DCC01EA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545" y="0"/>
            <a:ext cx="8844455" cy="6858000"/>
          </a:xfrm>
          <a:prstGeom prst="rect">
            <a:avLst/>
          </a:prstGeom>
        </p:spPr>
      </p:pic>
      <p:grpSp>
        <p:nvGrpSpPr>
          <p:cNvPr id="11" name="Group 6">
            <a:extLst>
              <a:ext uri="{FF2B5EF4-FFF2-40B4-BE49-F238E27FC236}">
                <a16:creationId xmlns:a16="http://schemas.microsoft.com/office/drawing/2014/main" id="{1F708984-68A8-8E8F-737B-460F435D6E3C}"/>
              </a:ext>
            </a:extLst>
          </p:cNvPr>
          <p:cNvGrpSpPr/>
          <p:nvPr/>
        </p:nvGrpSpPr>
        <p:grpSpPr>
          <a:xfrm>
            <a:off x="1851457" y="2007753"/>
            <a:ext cx="1801181" cy="133613"/>
            <a:chOff x="0" y="0"/>
            <a:chExt cx="711578" cy="52785"/>
          </a:xfrm>
        </p:grpSpPr>
        <p:sp>
          <p:nvSpPr>
            <p:cNvPr id="12" name="Freeform 7">
              <a:extLst>
                <a:ext uri="{FF2B5EF4-FFF2-40B4-BE49-F238E27FC236}">
                  <a16:creationId xmlns:a16="http://schemas.microsoft.com/office/drawing/2014/main" id="{FC0561A7-AF8C-D60F-FDB5-BE00CE265B78}"/>
                </a:ext>
              </a:extLst>
            </p:cNvPr>
            <p:cNvSpPr/>
            <p:nvPr/>
          </p:nvSpPr>
          <p:spPr>
            <a:xfrm>
              <a:off x="0" y="0"/>
              <a:ext cx="711578" cy="52785"/>
            </a:xfrm>
            <a:custGeom>
              <a:avLst/>
              <a:gdLst/>
              <a:ahLst/>
              <a:cxnLst/>
              <a:rect l="l" t="t" r="r" b="b"/>
              <a:pathLst>
                <a:path w="711578" h="52785">
                  <a:moveTo>
                    <a:pt x="0" y="0"/>
                  </a:moveTo>
                  <a:lnTo>
                    <a:pt x="711578" y="0"/>
                  </a:lnTo>
                  <a:lnTo>
                    <a:pt x="711578" y="52785"/>
                  </a:lnTo>
                  <a:lnTo>
                    <a:pt x="0" y="52785"/>
                  </a:lnTo>
                  <a:close/>
                </a:path>
              </a:pathLst>
            </a:custGeom>
            <a:solidFill>
              <a:srgbClr val="D7520A"/>
            </a:solidFill>
          </p:spPr>
          <p:txBody>
            <a:bodyPr/>
            <a:lstStyle/>
            <a:p>
              <a:endParaRPr lang="en-US" sz="1200"/>
            </a:p>
          </p:txBody>
        </p:sp>
        <p:sp>
          <p:nvSpPr>
            <p:cNvPr id="13" name="TextBox 8">
              <a:extLst>
                <a:ext uri="{FF2B5EF4-FFF2-40B4-BE49-F238E27FC236}">
                  <a16:creationId xmlns:a16="http://schemas.microsoft.com/office/drawing/2014/main" id="{1086AA8F-F071-D87E-A8BF-D42CF8863242}"/>
                </a:ext>
              </a:extLst>
            </p:cNvPr>
            <p:cNvSpPr txBox="1"/>
            <p:nvPr/>
          </p:nvSpPr>
          <p:spPr>
            <a:xfrm>
              <a:off x="0" y="19050"/>
              <a:ext cx="711578" cy="33735"/>
            </a:xfrm>
            <a:prstGeom prst="rect">
              <a:avLst/>
            </a:prstGeom>
          </p:spPr>
          <p:txBody>
            <a:bodyPr lIns="33867" tIns="33867" rIns="33867" bIns="33867" rtlCol="0" anchor="ctr"/>
            <a:lstStyle/>
            <a:p>
              <a:pPr algn="ctr">
                <a:lnSpc>
                  <a:spcPts val="1622"/>
                </a:lnSpc>
              </a:pPr>
              <a:endParaRPr sz="1200"/>
            </a:p>
          </p:txBody>
        </p:sp>
      </p:grpSp>
      <p:sp>
        <p:nvSpPr>
          <p:cNvPr id="14" name="Freeform 10">
            <a:extLst>
              <a:ext uri="{FF2B5EF4-FFF2-40B4-BE49-F238E27FC236}">
                <a16:creationId xmlns:a16="http://schemas.microsoft.com/office/drawing/2014/main" id="{5AAF40B5-51A5-E7C5-3389-7A1510259709}"/>
              </a:ext>
            </a:extLst>
          </p:cNvPr>
          <p:cNvSpPr>
            <a:spLocks noGrp="1" noRot="1" noMove="1" noResize="1" noEditPoints="1" noAdjustHandles="1" noChangeArrowheads="1" noChangeShapeType="1"/>
          </p:cNvSpPr>
          <p:nvPr/>
        </p:nvSpPr>
        <p:spPr>
          <a:xfrm>
            <a:off x="10369416" y="0"/>
            <a:ext cx="1136784" cy="1136784"/>
          </a:xfrm>
          <a:custGeom>
            <a:avLst/>
            <a:gdLst/>
            <a:ahLst/>
            <a:cxnLst/>
            <a:rect l="l" t="t" r="r" b="b"/>
            <a:pathLst>
              <a:path w="1705176" h="1705176">
                <a:moveTo>
                  <a:pt x="0" y="0"/>
                </a:moveTo>
                <a:lnTo>
                  <a:pt x="1705176" y="0"/>
                </a:lnTo>
                <a:lnTo>
                  <a:pt x="1705176" y="1705176"/>
                </a:lnTo>
                <a:lnTo>
                  <a:pt x="0" y="1705176"/>
                </a:lnTo>
                <a:lnTo>
                  <a:pt x="0" y="0"/>
                </a:lnTo>
                <a:close/>
              </a:path>
            </a:pathLst>
          </a:custGeom>
          <a:blipFill>
            <a:blip r:embed="rId4"/>
            <a:stretch>
              <a:fillRect/>
            </a:stretch>
          </a:blipFill>
        </p:spPr>
        <p:txBody>
          <a:bodyPr/>
          <a:lstStyle/>
          <a:p>
            <a:endParaRPr lang="en-US" sz="1200"/>
          </a:p>
        </p:txBody>
      </p:sp>
    </p:spTree>
    <p:extLst>
      <p:ext uri="{BB962C8B-B14F-4D97-AF65-F5344CB8AC3E}">
        <p14:creationId xmlns:p14="http://schemas.microsoft.com/office/powerpoint/2010/main" val="392867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3">
            <a:extLst>
              <a:ext uri="{FF2B5EF4-FFF2-40B4-BE49-F238E27FC236}">
                <a16:creationId xmlns:a16="http://schemas.microsoft.com/office/drawing/2014/main" id="{48226DC2-C69B-0881-710B-554357135954}"/>
              </a:ext>
            </a:extLst>
          </p:cNvPr>
          <p:cNvSpPr/>
          <p:nvPr/>
        </p:nvSpPr>
        <p:spPr>
          <a:xfrm rot="16192039">
            <a:off x="2673770" y="-2674288"/>
            <a:ext cx="6843899" cy="12192495"/>
          </a:xfrm>
          <a:custGeom>
            <a:avLst/>
            <a:gdLst/>
            <a:ahLst/>
            <a:cxnLst/>
            <a:rect l="l" t="t" r="r" b="b"/>
            <a:pathLst>
              <a:path w="7549723" h="13650833">
                <a:moveTo>
                  <a:pt x="0" y="0"/>
                </a:moveTo>
                <a:lnTo>
                  <a:pt x="7549723" y="0"/>
                </a:lnTo>
                <a:lnTo>
                  <a:pt x="7549723" y="13650833"/>
                </a:lnTo>
                <a:lnTo>
                  <a:pt x="0" y="13650833"/>
                </a:lnTo>
                <a:close/>
              </a:path>
            </a:pathLst>
          </a:custGeom>
          <a:solidFill>
            <a:srgbClr val="003468"/>
          </a:solidFill>
        </p:spPr>
        <p:txBody>
          <a:bodyPr/>
          <a:lstStyle/>
          <a:p>
            <a:endParaRPr lang="en-US" sz="1200" dirty="0"/>
          </a:p>
        </p:txBody>
      </p:sp>
      <p:sp>
        <p:nvSpPr>
          <p:cNvPr id="5" name="Freeform 5"/>
          <p:cNvSpPr>
            <a:spLocks noGrp="1" noRot="1" noMove="1" noResize="1" noEditPoints="1" noAdjustHandles="1" noChangeArrowheads="1" noChangeShapeType="1"/>
          </p:cNvSpPr>
          <p:nvPr/>
        </p:nvSpPr>
        <p:spPr>
          <a:xfrm>
            <a:off x="10369416" y="0"/>
            <a:ext cx="1136784" cy="1128889"/>
          </a:xfrm>
          <a:custGeom>
            <a:avLst/>
            <a:gdLst/>
            <a:ahLst/>
            <a:cxnLst/>
            <a:rect l="l" t="t" r="r" b="b"/>
            <a:pathLst>
              <a:path w="1705176" h="1693334">
                <a:moveTo>
                  <a:pt x="0" y="0"/>
                </a:moveTo>
                <a:lnTo>
                  <a:pt x="1705176" y="0"/>
                </a:lnTo>
                <a:lnTo>
                  <a:pt x="1705176" y="1693334"/>
                </a:lnTo>
                <a:lnTo>
                  <a:pt x="0" y="1693334"/>
                </a:lnTo>
                <a:lnTo>
                  <a:pt x="0" y="0"/>
                </a:lnTo>
                <a:close/>
              </a:path>
            </a:pathLst>
          </a:custGeom>
          <a:blipFill>
            <a:blip r:embed="rId3"/>
            <a:stretch>
              <a:fillRect/>
            </a:stretch>
          </a:blipFill>
        </p:spPr>
        <p:txBody>
          <a:bodyPr/>
          <a:lstStyle/>
          <a:p>
            <a:endParaRPr lang="en-US" sz="1200"/>
          </a:p>
        </p:txBody>
      </p:sp>
      <p:sp>
        <p:nvSpPr>
          <p:cNvPr id="6" name="TextBox 6"/>
          <p:cNvSpPr txBox="1"/>
          <p:nvPr/>
        </p:nvSpPr>
        <p:spPr>
          <a:xfrm>
            <a:off x="1003044" y="1168534"/>
            <a:ext cx="6975297" cy="538609"/>
          </a:xfrm>
          <a:prstGeom prst="rect">
            <a:avLst/>
          </a:prstGeom>
        </p:spPr>
        <p:txBody>
          <a:bodyPr lIns="0" tIns="0" rIns="0" bIns="0" rtlCol="0" anchor="t">
            <a:spAutoFit/>
          </a:bodyPr>
          <a:lstStyle/>
          <a:p>
            <a:pPr>
              <a:lnSpc>
                <a:spcPts val="4214"/>
              </a:lnSpc>
            </a:pPr>
            <a:r>
              <a:rPr lang="en-US" sz="3866" dirty="0">
                <a:solidFill>
                  <a:srgbClr val="FFFFFF"/>
                </a:solidFill>
                <a:latin typeface="Open Sans Bold"/>
              </a:rPr>
              <a:t>Conclusion</a:t>
            </a:r>
          </a:p>
        </p:txBody>
      </p:sp>
      <p:sp>
        <p:nvSpPr>
          <p:cNvPr id="7" name="TextBox 7"/>
          <p:cNvSpPr txBox="1"/>
          <p:nvPr/>
        </p:nvSpPr>
        <p:spPr>
          <a:xfrm>
            <a:off x="1003044" y="2660687"/>
            <a:ext cx="10071356" cy="1795363"/>
          </a:xfrm>
          <a:prstGeom prst="rect">
            <a:avLst/>
          </a:prstGeom>
        </p:spPr>
        <p:txBody>
          <a:bodyPr wrap="square" lIns="0" tIns="0" rIns="0" bIns="0" rtlCol="0" anchor="t">
            <a:spAutoFit/>
          </a:bodyPr>
          <a:lstStyle/>
          <a:p>
            <a:pPr>
              <a:lnSpc>
                <a:spcPts val="1989"/>
              </a:lnSpc>
            </a:pPr>
            <a:r>
              <a:rPr lang="en-US" sz="1808" b="1" spc="-36" dirty="0">
                <a:solidFill>
                  <a:srgbClr val="FFFFFF"/>
                </a:solidFill>
                <a:latin typeface="Open Sans"/>
              </a:rPr>
              <a:t>AI-driven breast cancer detection can improve early diagnosis rates.</a:t>
            </a:r>
          </a:p>
          <a:p>
            <a:pPr>
              <a:lnSpc>
                <a:spcPts val="1989"/>
              </a:lnSpc>
            </a:pPr>
            <a:endParaRPr lang="en-US" sz="1808" b="1" spc="-36" dirty="0">
              <a:solidFill>
                <a:srgbClr val="FFFFFF"/>
              </a:solidFill>
              <a:latin typeface="Open Sans"/>
            </a:endParaRPr>
          </a:p>
          <a:p>
            <a:pPr>
              <a:lnSpc>
                <a:spcPts val="1989"/>
              </a:lnSpc>
            </a:pPr>
            <a:r>
              <a:rPr lang="en-US" sz="1808" b="1" spc="-36" dirty="0">
                <a:solidFill>
                  <a:srgbClr val="FFFFFF"/>
                </a:solidFill>
                <a:latin typeface="Open Sans"/>
              </a:rPr>
              <a:t>The developed model shows promising accuracy and efficiency.</a:t>
            </a:r>
          </a:p>
          <a:p>
            <a:pPr>
              <a:lnSpc>
                <a:spcPts val="1989"/>
              </a:lnSpc>
            </a:pPr>
            <a:endParaRPr lang="en-US" sz="1808" b="1" spc="-36" dirty="0">
              <a:solidFill>
                <a:srgbClr val="FFFFFF"/>
              </a:solidFill>
              <a:latin typeface="Open Sans"/>
            </a:endParaRPr>
          </a:p>
          <a:p>
            <a:pPr>
              <a:lnSpc>
                <a:spcPts val="1989"/>
              </a:lnSpc>
            </a:pPr>
            <a:r>
              <a:rPr lang="en-US" sz="1808" b="1" spc="-36" dirty="0">
                <a:solidFill>
                  <a:srgbClr val="FFFFFF"/>
                </a:solidFill>
                <a:latin typeface="Open Sans"/>
              </a:rPr>
              <a:t>Future enhancements and clinical trials are necessary for widespread adoption.</a:t>
            </a:r>
          </a:p>
          <a:p>
            <a:pPr>
              <a:lnSpc>
                <a:spcPts val="1989"/>
              </a:lnSpc>
            </a:pPr>
            <a:endParaRPr lang="en-US" sz="1808" b="1" spc="-36" dirty="0">
              <a:solidFill>
                <a:srgbClr val="FFFFFF"/>
              </a:solidFill>
              <a:latin typeface="Open Sans"/>
            </a:endParaRPr>
          </a:p>
          <a:p>
            <a:pPr>
              <a:lnSpc>
                <a:spcPts val="1989"/>
              </a:lnSpc>
            </a:pPr>
            <a:r>
              <a:rPr lang="en-US" sz="1808" b="1" spc="-36" dirty="0">
                <a:solidFill>
                  <a:srgbClr val="FFFFFF"/>
                </a:solidFill>
                <a:latin typeface="Open Sans"/>
              </a:rPr>
              <a:t>This research contributes to advancing AI in healthcare.</a:t>
            </a:r>
          </a:p>
        </p:txBody>
      </p:sp>
      <p:grpSp>
        <p:nvGrpSpPr>
          <p:cNvPr id="9" name="Group 9"/>
          <p:cNvGrpSpPr/>
          <p:nvPr/>
        </p:nvGrpSpPr>
        <p:grpSpPr>
          <a:xfrm>
            <a:off x="1003044" y="1951192"/>
            <a:ext cx="1801181" cy="133613"/>
            <a:chOff x="0" y="0"/>
            <a:chExt cx="711578" cy="52785"/>
          </a:xfrm>
        </p:grpSpPr>
        <p:sp>
          <p:nvSpPr>
            <p:cNvPr id="10" name="Freeform 10"/>
            <p:cNvSpPr/>
            <p:nvPr/>
          </p:nvSpPr>
          <p:spPr>
            <a:xfrm>
              <a:off x="0" y="0"/>
              <a:ext cx="711578" cy="52785"/>
            </a:xfrm>
            <a:custGeom>
              <a:avLst/>
              <a:gdLst/>
              <a:ahLst/>
              <a:cxnLst/>
              <a:rect l="l" t="t" r="r" b="b"/>
              <a:pathLst>
                <a:path w="711578" h="52785">
                  <a:moveTo>
                    <a:pt x="0" y="0"/>
                  </a:moveTo>
                  <a:lnTo>
                    <a:pt x="711578" y="0"/>
                  </a:lnTo>
                  <a:lnTo>
                    <a:pt x="711578" y="52785"/>
                  </a:lnTo>
                  <a:lnTo>
                    <a:pt x="0" y="52785"/>
                  </a:lnTo>
                  <a:close/>
                </a:path>
              </a:pathLst>
            </a:custGeom>
            <a:solidFill>
              <a:srgbClr val="D7520A"/>
            </a:solidFill>
          </p:spPr>
          <p:txBody>
            <a:bodyPr/>
            <a:lstStyle/>
            <a:p>
              <a:endParaRPr lang="en-US" sz="1200"/>
            </a:p>
          </p:txBody>
        </p:sp>
        <p:sp>
          <p:nvSpPr>
            <p:cNvPr id="11" name="TextBox 11"/>
            <p:cNvSpPr txBox="1"/>
            <p:nvPr/>
          </p:nvSpPr>
          <p:spPr>
            <a:xfrm>
              <a:off x="0" y="19050"/>
              <a:ext cx="711578" cy="33735"/>
            </a:xfrm>
            <a:prstGeom prst="rect">
              <a:avLst/>
            </a:prstGeom>
          </p:spPr>
          <p:txBody>
            <a:bodyPr lIns="33867" tIns="33867" rIns="33867" bIns="33867" rtlCol="0" anchor="ctr"/>
            <a:lstStyle/>
            <a:p>
              <a:pPr algn="ctr">
                <a:lnSpc>
                  <a:spcPts val="1622"/>
                </a:lnSpc>
              </a:pPr>
              <a:endParaRPr sz="1200"/>
            </a:p>
          </p:txBody>
        </p:sp>
      </p:grpSp>
      <p:sp>
        <p:nvSpPr>
          <p:cNvPr id="12" name="Freeform 5">
            <a:extLst>
              <a:ext uri="{FF2B5EF4-FFF2-40B4-BE49-F238E27FC236}">
                <a16:creationId xmlns:a16="http://schemas.microsoft.com/office/drawing/2014/main" id="{5A460DFA-E116-1631-E3A4-4F6F47AEBA6A}"/>
              </a:ext>
            </a:extLst>
          </p:cNvPr>
          <p:cNvSpPr>
            <a:spLocks noGrp="1" noRot="1" noMove="1" noResize="1" noEditPoints="1" noAdjustHandles="1" noChangeArrowheads="1" noChangeShapeType="1"/>
          </p:cNvSpPr>
          <p:nvPr/>
        </p:nvSpPr>
        <p:spPr>
          <a:xfrm rot="5400000">
            <a:off x="148065" y="3512647"/>
            <a:ext cx="3201196" cy="3489511"/>
          </a:xfrm>
          <a:custGeom>
            <a:avLst/>
            <a:gdLst/>
            <a:ahLst/>
            <a:cxnLst/>
            <a:rect l="l" t="t" r="r" b="b"/>
            <a:pathLst>
              <a:path w="7066732" h="7066732">
                <a:moveTo>
                  <a:pt x="0" y="0"/>
                </a:moveTo>
                <a:lnTo>
                  <a:pt x="7066732" y="0"/>
                </a:lnTo>
                <a:lnTo>
                  <a:pt x="7066732" y="7066732"/>
                </a:lnTo>
                <a:lnTo>
                  <a:pt x="0" y="7066732"/>
                </a:lnTo>
                <a:lnTo>
                  <a:pt x="0" y="0"/>
                </a:lnTo>
                <a:close/>
              </a:path>
            </a:pathLst>
          </a:custGeom>
          <a:blipFill>
            <a:blip r:embed="rId4">
              <a:extLst>
                <a:ext uri="{96DAC541-7B7A-43D3-8B79-37D633B846F1}">
                  <asvg:svgBlip xmlns:asvg="http://schemas.microsoft.com/office/drawing/2016/SVG/main" r:embed="rId5"/>
                </a:ext>
              </a:extLst>
            </a:blip>
            <a:stretch>
              <a:fillRect t="6114" r="-47168" b="-41122"/>
            </a:stretch>
          </a:blipFill>
        </p:spPr>
        <p:txBody>
          <a:bodyPr/>
          <a:lstStyle/>
          <a:p>
            <a:endParaRPr 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03044" y="1168534"/>
            <a:ext cx="9366372" cy="538609"/>
          </a:xfrm>
          <a:prstGeom prst="rect">
            <a:avLst/>
          </a:prstGeom>
        </p:spPr>
        <p:txBody>
          <a:bodyPr wrap="square" lIns="0" tIns="0" rIns="0" bIns="0" rtlCol="0" anchor="t">
            <a:spAutoFit/>
          </a:bodyPr>
          <a:lstStyle/>
          <a:p>
            <a:pPr>
              <a:lnSpc>
                <a:spcPts val="4214"/>
              </a:lnSpc>
            </a:pPr>
            <a:r>
              <a:rPr lang="en-US" sz="3866" dirty="0">
                <a:solidFill>
                  <a:srgbClr val="003468"/>
                </a:solidFill>
                <a:latin typeface="Open Sans Bold"/>
              </a:rPr>
              <a:t>References</a:t>
            </a:r>
          </a:p>
        </p:txBody>
      </p:sp>
      <p:sp>
        <p:nvSpPr>
          <p:cNvPr id="4" name="TextBox 4"/>
          <p:cNvSpPr txBox="1"/>
          <p:nvPr/>
        </p:nvSpPr>
        <p:spPr>
          <a:xfrm>
            <a:off x="1003044" y="2328854"/>
            <a:ext cx="10503156" cy="4360168"/>
          </a:xfrm>
          <a:prstGeom prst="rect">
            <a:avLst/>
          </a:prstGeom>
        </p:spPr>
        <p:txBody>
          <a:bodyPr wrap="square" lIns="0" tIns="0" rIns="0" bIns="0" rtlCol="0" anchor="t">
            <a:spAutoFit/>
          </a:bodyPr>
          <a:lstStyle/>
          <a:p>
            <a:pPr algn="just">
              <a:lnSpc>
                <a:spcPts val="1989"/>
              </a:lnSpc>
            </a:pPr>
            <a:r>
              <a:rPr lang="en-IN" sz="2000" b="0" i="0" u="none" strike="noStrike" dirty="0">
                <a:solidFill>
                  <a:srgbClr val="202124"/>
                </a:solidFill>
                <a:effectLst/>
                <a:latin typeface="Inter"/>
                <a:hlinkClick r:id="rId2"/>
              </a:rPr>
              <a:t>https://www.ncbi.nlm.nih.gov/pubmed/27563488</a:t>
            </a:r>
            <a:r>
              <a:rPr lang="en-IN" sz="2000" b="0" i="0" dirty="0">
                <a:solidFill>
                  <a:srgbClr val="3C4043"/>
                </a:solidFill>
                <a:effectLst/>
                <a:latin typeface="Inter"/>
              </a:rPr>
              <a:t> </a:t>
            </a:r>
          </a:p>
          <a:p>
            <a:pPr algn="just">
              <a:lnSpc>
                <a:spcPts val="1989"/>
              </a:lnSpc>
            </a:pPr>
            <a:r>
              <a:rPr lang="en-IN" sz="2000" b="0" i="0" u="none" strike="noStrike" dirty="0">
                <a:solidFill>
                  <a:srgbClr val="202124"/>
                </a:solidFill>
                <a:effectLst/>
                <a:latin typeface="Inter"/>
                <a:hlinkClick r:id="rId3"/>
              </a:rPr>
              <a:t>http://spie.org/Publications/Proceedings/Paper/10.1117/12.2043872</a:t>
            </a:r>
            <a:endParaRPr lang="en-IN" sz="2000" b="0" i="0" u="none" strike="noStrike" dirty="0">
              <a:solidFill>
                <a:srgbClr val="202124"/>
              </a:solidFill>
              <a:effectLst/>
              <a:latin typeface="Inter"/>
            </a:endParaRPr>
          </a:p>
          <a:p>
            <a:pPr algn="just">
              <a:lnSpc>
                <a:spcPts val="1989"/>
              </a:lnSpc>
            </a:pPr>
            <a:endParaRPr lang="en-IN" sz="2000" spc="-36" dirty="0">
              <a:solidFill>
                <a:srgbClr val="202124"/>
              </a:solidFill>
              <a:latin typeface="Inter"/>
            </a:endParaRPr>
          </a:p>
          <a:p>
            <a:pPr algn="just">
              <a:lnSpc>
                <a:spcPts val="1989"/>
              </a:lnSpc>
            </a:pPr>
            <a:endParaRPr lang="en-IN" sz="2000" b="1" spc="-36" dirty="0">
              <a:solidFill>
                <a:srgbClr val="202124"/>
              </a:solidFill>
              <a:latin typeface="Inter"/>
            </a:endParaRPr>
          </a:p>
          <a:p>
            <a:pPr algn="just">
              <a:lnSpc>
                <a:spcPts val="1989"/>
              </a:lnSpc>
            </a:pPr>
            <a:r>
              <a:rPr lang="en-US" sz="1808" spc="-36" dirty="0">
                <a:solidFill>
                  <a:srgbClr val="003468"/>
                </a:solidFill>
                <a:latin typeface="Open Sans"/>
              </a:rPr>
              <a:t>American Cancer Society. (2022). Breast cancer facts &amp; figures. </a:t>
            </a:r>
            <a:r>
              <a:rPr lang="en-US" sz="1808" spc="-36" dirty="0" err="1">
                <a:solidFill>
                  <a:srgbClr val="003468"/>
                </a:solidFill>
                <a:latin typeface="Open Sans"/>
              </a:rPr>
              <a:t>Benjamens</a:t>
            </a:r>
            <a:r>
              <a:rPr lang="en-US" sz="1808" spc="-36" dirty="0">
                <a:solidFill>
                  <a:srgbClr val="003468"/>
                </a:solidFill>
                <a:latin typeface="Open Sans"/>
              </a:rPr>
              <a:t>, S., Dhunnoo, P., &amp; </a:t>
            </a:r>
            <a:r>
              <a:rPr lang="en-US" sz="1808" spc="-36" dirty="0" err="1">
                <a:solidFill>
                  <a:srgbClr val="003468"/>
                </a:solidFill>
                <a:latin typeface="Open Sans"/>
              </a:rPr>
              <a:t>Meskó</a:t>
            </a:r>
            <a:r>
              <a:rPr lang="en-US" sz="1808" spc="-36" dirty="0">
                <a:solidFill>
                  <a:srgbClr val="003468"/>
                </a:solidFill>
                <a:latin typeface="Open Sans"/>
              </a:rPr>
              <a:t>, B. (2023). The regulatory landscape of artificial intelligence in healthcare. Nature Medicine, 29(4), 567-578.</a:t>
            </a:r>
          </a:p>
          <a:p>
            <a:pPr algn="just">
              <a:lnSpc>
                <a:spcPts val="1989"/>
              </a:lnSpc>
            </a:pPr>
            <a:r>
              <a:rPr lang="en-US" sz="1808" spc="-36" dirty="0">
                <a:solidFill>
                  <a:srgbClr val="003468"/>
                </a:solidFill>
                <a:latin typeface="Open Sans"/>
              </a:rPr>
              <a:t>Esteva, A., </a:t>
            </a:r>
            <a:r>
              <a:rPr lang="en-US" sz="1808" spc="-36" dirty="0" err="1">
                <a:solidFill>
                  <a:srgbClr val="003468"/>
                </a:solidFill>
                <a:latin typeface="Open Sans"/>
              </a:rPr>
              <a:t>Robicquet</a:t>
            </a:r>
            <a:r>
              <a:rPr lang="en-US" sz="1808" spc="-36" dirty="0">
                <a:solidFill>
                  <a:srgbClr val="003468"/>
                </a:solidFill>
                <a:latin typeface="Open Sans"/>
              </a:rPr>
              <a:t>, A., Ramsundar, B., et al. (2021). A guide to deep learning in healthcare. Nature Medicine, 27(1), 29-38.</a:t>
            </a:r>
          </a:p>
          <a:p>
            <a:pPr algn="just">
              <a:lnSpc>
                <a:spcPts val="1989"/>
              </a:lnSpc>
            </a:pPr>
            <a:endParaRPr lang="en-US" sz="1808" spc="-36" dirty="0">
              <a:solidFill>
                <a:srgbClr val="003468"/>
              </a:solidFill>
              <a:latin typeface="Open Sans"/>
            </a:endParaRPr>
          </a:p>
          <a:p>
            <a:pPr algn="just">
              <a:lnSpc>
                <a:spcPts val="1989"/>
              </a:lnSpc>
            </a:pPr>
            <a:r>
              <a:rPr lang="en-US" sz="1808" spc="-36" dirty="0">
                <a:solidFill>
                  <a:srgbClr val="003468"/>
                </a:solidFill>
                <a:latin typeface="Open Sans"/>
              </a:rPr>
              <a:t>Details about dataset usage: </a:t>
            </a:r>
            <a:r>
              <a:rPr lang="en-US" sz="1808" spc="-36" dirty="0">
                <a:solidFill>
                  <a:srgbClr val="003468"/>
                </a:solidFill>
                <a:latin typeface="Open Sans"/>
                <a:hlinkClick r:id="rId4"/>
              </a:rPr>
              <a:t>https://www.nature.com/articles/sdata2017177</a:t>
            </a:r>
            <a:endParaRPr lang="en-US" sz="1808" spc="-36" dirty="0">
              <a:solidFill>
                <a:srgbClr val="003468"/>
              </a:solidFill>
              <a:latin typeface="Open Sans"/>
            </a:endParaRPr>
          </a:p>
          <a:p>
            <a:pPr algn="just">
              <a:lnSpc>
                <a:spcPts val="1989"/>
              </a:lnSpc>
            </a:pPr>
            <a:endParaRPr lang="en-US" sz="1808" spc="-36" dirty="0">
              <a:solidFill>
                <a:srgbClr val="003468"/>
              </a:solidFill>
              <a:latin typeface="Open Sans"/>
            </a:endParaRPr>
          </a:p>
          <a:p>
            <a:pPr algn="just">
              <a:lnSpc>
                <a:spcPts val="1989"/>
              </a:lnSpc>
            </a:pPr>
            <a:r>
              <a:rPr lang="en-US" sz="1808" spc="-36" dirty="0">
                <a:solidFill>
                  <a:srgbClr val="003468"/>
                </a:solidFill>
                <a:latin typeface="Open Sans"/>
              </a:rPr>
              <a:t>Dataset: </a:t>
            </a:r>
          </a:p>
          <a:p>
            <a:pPr algn="just">
              <a:lnSpc>
                <a:spcPts val="1989"/>
              </a:lnSpc>
            </a:pPr>
            <a:r>
              <a:rPr lang="en-US" sz="1808" spc="-36" dirty="0">
                <a:solidFill>
                  <a:srgbClr val="003468"/>
                </a:solidFill>
                <a:latin typeface="Open Sans"/>
                <a:hlinkClick r:id="rId5"/>
              </a:rPr>
              <a:t>https://www.kaggle.com/datasets/awsaf49/cbis-ddsm-breast-cancer-image-dataset</a:t>
            </a:r>
            <a:endParaRPr lang="en-US" sz="1808" spc="-36" dirty="0">
              <a:solidFill>
                <a:srgbClr val="003468"/>
              </a:solidFill>
              <a:latin typeface="Open Sans"/>
            </a:endParaRPr>
          </a:p>
          <a:p>
            <a:pPr algn="just">
              <a:lnSpc>
                <a:spcPts val="1989"/>
              </a:lnSpc>
            </a:pPr>
            <a:r>
              <a:rPr lang="en-US" sz="1808" spc="-36" dirty="0">
                <a:solidFill>
                  <a:srgbClr val="003468"/>
                </a:solidFill>
                <a:latin typeface="Open Sans"/>
                <a:hlinkClick r:id="rId6"/>
              </a:rPr>
              <a:t>https://www.kaggle.com/datasets/cheddad/miniddsm2</a:t>
            </a:r>
            <a:endParaRPr lang="en-US" sz="1808" spc="-36" dirty="0">
              <a:solidFill>
                <a:srgbClr val="003468"/>
              </a:solidFill>
              <a:latin typeface="Open Sans"/>
            </a:endParaRPr>
          </a:p>
          <a:p>
            <a:pPr algn="just">
              <a:lnSpc>
                <a:spcPts val="1989"/>
              </a:lnSpc>
            </a:pPr>
            <a:r>
              <a:rPr lang="en-US" sz="1808" spc="-36" dirty="0">
                <a:solidFill>
                  <a:srgbClr val="003468"/>
                </a:solidFill>
                <a:latin typeface="Open Sans"/>
                <a:hlinkClick r:id="rId7"/>
              </a:rPr>
              <a:t>https://www.kaggle.com/datasets/paultimothymooney/breast-histopathology-images</a:t>
            </a:r>
            <a:endParaRPr lang="en-US" sz="1808" spc="-36" dirty="0">
              <a:solidFill>
                <a:srgbClr val="003468"/>
              </a:solidFill>
              <a:latin typeface="Open Sans"/>
            </a:endParaRPr>
          </a:p>
          <a:p>
            <a:pPr algn="just">
              <a:lnSpc>
                <a:spcPts val="1989"/>
              </a:lnSpc>
            </a:pPr>
            <a:endParaRPr lang="en-US" sz="1808" spc="-36" dirty="0">
              <a:solidFill>
                <a:srgbClr val="003468"/>
              </a:solidFill>
              <a:latin typeface="Open Sans"/>
            </a:endParaRPr>
          </a:p>
          <a:p>
            <a:pPr algn="just">
              <a:lnSpc>
                <a:spcPts val="1989"/>
              </a:lnSpc>
            </a:pPr>
            <a:endParaRPr lang="en-US" sz="1808" b="1" spc="-36" dirty="0">
              <a:solidFill>
                <a:srgbClr val="003468"/>
              </a:solidFill>
              <a:latin typeface="Open Sans"/>
            </a:endParaRPr>
          </a:p>
        </p:txBody>
      </p:sp>
      <p:grpSp>
        <p:nvGrpSpPr>
          <p:cNvPr id="6" name="Group 6"/>
          <p:cNvGrpSpPr/>
          <p:nvPr/>
        </p:nvGrpSpPr>
        <p:grpSpPr>
          <a:xfrm>
            <a:off x="1003044" y="1951192"/>
            <a:ext cx="1801181" cy="133613"/>
            <a:chOff x="0" y="0"/>
            <a:chExt cx="711578" cy="52785"/>
          </a:xfrm>
        </p:grpSpPr>
        <p:sp>
          <p:nvSpPr>
            <p:cNvPr id="7" name="Freeform 7"/>
            <p:cNvSpPr/>
            <p:nvPr/>
          </p:nvSpPr>
          <p:spPr>
            <a:xfrm>
              <a:off x="0" y="0"/>
              <a:ext cx="711578" cy="52785"/>
            </a:xfrm>
            <a:custGeom>
              <a:avLst/>
              <a:gdLst/>
              <a:ahLst/>
              <a:cxnLst/>
              <a:rect l="l" t="t" r="r" b="b"/>
              <a:pathLst>
                <a:path w="711578" h="52785">
                  <a:moveTo>
                    <a:pt x="0" y="0"/>
                  </a:moveTo>
                  <a:lnTo>
                    <a:pt x="711578" y="0"/>
                  </a:lnTo>
                  <a:lnTo>
                    <a:pt x="711578" y="52785"/>
                  </a:lnTo>
                  <a:lnTo>
                    <a:pt x="0" y="52785"/>
                  </a:lnTo>
                  <a:close/>
                </a:path>
              </a:pathLst>
            </a:custGeom>
            <a:solidFill>
              <a:srgbClr val="D7520A"/>
            </a:solidFill>
          </p:spPr>
          <p:txBody>
            <a:bodyPr/>
            <a:lstStyle/>
            <a:p>
              <a:endParaRPr lang="en-US" sz="1200"/>
            </a:p>
          </p:txBody>
        </p:sp>
        <p:sp>
          <p:nvSpPr>
            <p:cNvPr id="8" name="TextBox 8"/>
            <p:cNvSpPr txBox="1"/>
            <p:nvPr/>
          </p:nvSpPr>
          <p:spPr>
            <a:xfrm>
              <a:off x="0" y="19050"/>
              <a:ext cx="711578" cy="33735"/>
            </a:xfrm>
            <a:prstGeom prst="rect">
              <a:avLst/>
            </a:prstGeom>
          </p:spPr>
          <p:txBody>
            <a:bodyPr lIns="33867" tIns="33867" rIns="33867" bIns="33867" rtlCol="0" anchor="ctr"/>
            <a:lstStyle/>
            <a:p>
              <a:pPr algn="ctr">
                <a:lnSpc>
                  <a:spcPts val="1622"/>
                </a:lnSpc>
              </a:pPr>
              <a:endParaRPr sz="1200"/>
            </a:p>
          </p:txBody>
        </p:sp>
      </p:grpSp>
      <p:sp>
        <p:nvSpPr>
          <p:cNvPr id="9" name="Freeform 9"/>
          <p:cNvSpPr>
            <a:spLocks noGrp="1" noRot="1" noMove="1" noResize="1" noEditPoints="1" noAdjustHandles="1" noChangeArrowheads="1" noChangeShapeType="1"/>
          </p:cNvSpPr>
          <p:nvPr/>
        </p:nvSpPr>
        <p:spPr>
          <a:xfrm>
            <a:off x="10369416" y="0"/>
            <a:ext cx="1136784" cy="1136784"/>
          </a:xfrm>
          <a:custGeom>
            <a:avLst/>
            <a:gdLst/>
            <a:ahLst/>
            <a:cxnLst/>
            <a:rect l="l" t="t" r="r" b="b"/>
            <a:pathLst>
              <a:path w="1705176" h="1705176">
                <a:moveTo>
                  <a:pt x="0" y="0"/>
                </a:moveTo>
                <a:lnTo>
                  <a:pt x="1705176" y="0"/>
                </a:lnTo>
                <a:lnTo>
                  <a:pt x="1705176" y="1705176"/>
                </a:lnTo>
                <a:lnTo>
                  <a:pt x="0" y="1705176"/>
                </a:lnTo>
                <a:lnTo>
                  <a:pt x="0" y="0"/>
                </a:lnTo>
                <a:close/>
              </a:path>
            </a:pathLst>
          </a:custGeom>
          <a:blipFill>
            <a:blip r:embed="rId8"/>
            <a:stretch>
              <a:fillRect/>
            </a:stretch>
          </a:blipFill>
        </p:spPr>
        <p:txBody>
          <a:bodyPr/>
          <a:lstStyle/>
          <a:p>
            <a:endParaRPr lang="en-US" sz="1200"/>
          </a:p>
        </p:txBody>
      </p:sp>
      <p:sp>
        <p:nvSpPr>
          <p:cNvPr id="10" name="Freeform 5">
            <a:extLst>
              <a:ext uri="{FF2B5EF4-FFF2-40B4-BE49-F238E27FC236}">
                <a16:creationId xmlns:a16="http://schemas.microsoft.com/office/drawing/2014/main" id="{6318BA40-E70C-3561-84D9-FFCA883A3B42}"/>
              </a:ext>
            </a:extLst>
          </p:cNvPr>
          <p:cNvSpPr>
            <a:spLocks noGrp="1" noRot="1" noMove="1" noResize="1" noEditPoints="1" noAdjustHandles="1" noChangeArrowheads="1" noChangeShapeType="1"/>
          </p:cNvSpPr>
          <p:nvPr/>
        </p:nvSpPr>
        <p:spPr>
          <a:xfrm rot="5400000">
            <a:off x="148065" y="3512647"/>
            <a:ext cx="3201196" cy="3489511"/>
          </a:xfrm>
          <a:custGeom>
            <a:avLst/>
            <a:gdLst/>
            <a:ahLst/>
            <a:cxnLst/>
            <a:rect l="l" t="t" r="r" b="b"/>
            <a:pathLst>
              <a:path w="7066732" h="7066732">
                <a:moveTo>
                  <a:pt x="0" y="0"/>
                </a:moveTo>
                <a:lnTo>
                  <a:pt x="7066732" y="0"/>
                </a:lnTo>
                <a:lnTo>
                  <a:pt x="7066732" y="7066732"/>
                </a:lnTo>
                <a:lnTo>
                  <a:pt x="0" y="7066732"/>
                </a:lnTo>
                <a:lnTo>
                  <a:pt x="0" y="0"/>
                </a:lnTo>
                <a:close/>
              </a:path>
            </a:pathLst>
          </a:custGeom>
          <a:blipFill>
            <a:blip r:embed="rId9">
              <a:extLst>
                <a:ext uri="{96DAC541-7B7A-43D3-8B79-37D633B846F1}">
                  <asvg:svgBlip xmlns:asvg="http://schemas.microsoft.com/office/drawing/2016/SVG/main" r:embed="rId10"/>
                </a:ext>
              </a:extLst>
            </a:blip>
            <a:stretch>
              <a:fillRect t="6114" r="-47168" b="-41122"/>
            </a:stretch>
          </a:blipFill>
        </p:spPr>
        <p:txBody>
          <a:bodyPr/>
          <a:lstStyle/>
          <a:p>
            <a:endParaRPr 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a:spLocks noGrp="1" noRot="1" noMove="1" noResize="1" noEditPoints="1" noAdjustHandles="1" noChangeArrowheads="1" noChangeShapeType="1"/>
          </p:cNvSpPr>
          <p:nvPr/>
        </p:nvSpPr>
        <p:spPr>
          <a:xfrm>
            <a:off x="8804884" y="-6350"/>
            <a:ext cx="2256816" cy="2256816"/>
          </a:xfrm>
          <a:custGeom>
            <a:avLst/>
            <a:gdLst/>
            <a:ahLst/>
            <a:cxnLst/>
            <a:rect l="l" t="t" r="r" b="b"/>
            <a:pathLst>
              <a:path w="3385224" h="3385224">
                <a:moveTo>
                  <a:pt x="0" y="0"/>
                </a:moveTo>
                <a:lnTo>
                  <a:pt x="3385224" y="0"/>
                </a:lnTo>
                <a:lnTo>
                  <a:pt x="3385224" y="3385224"/>
                </a:lnTo>
                <a:lnTo>
                  <a:pt x="0" y="3385224"/>
                </a:lnTo>
                <a:lnTo>
                  <a:pt x="0" y="0"/>
                </a:lnTo>
                <a:close/>
              </a:path>
            </a:pathLst>
          </a:custGeom>
          <a:blipFill>
            <a:blip r:embed="rId2"/>
            <a:stretch>
              <a:fillRect/>
            </a:stretch>
          </a:blipFill>
        </p:spPr>
        <p:txBody>
          <a:bodyPr/>
          <a:lstStyle/>
          <a:p>
            <a:endParaRPr lang="en-US" sz="1200"/>
          </a:p>
        </p:txBody>
      </p:sp>
      <p:sp>
        <p:nvSpPr>
          <p:cNvPr id="6" name="TextBox 6"/>
          <p:cNvSpPr txBox="1"/>
          <p:nvPr/>
        </p:nvSpPr>
        <p:spPr>
          <a:xfrm>
            <a:off x="1818007" y="3473450"/>
            <a:ext cx="6975297" cy="615553"/>
          </a:xfrm>
          <a:prstGeom prst="rect">
            <a:avLst/>
          </a:prstGeom>
        </p:spPr>
        <p:txBody>
          <a:bodyPr lIns="0" tIns="0" rIns="0" bIns="0" rtlCol="0" anchor="t">
            <a:spAutoFit/>
          </a:bodyPr>
          <a:lstStyle/>
          <a:p>
            <a:pPr algn="just">
              <a:lnSpc>
                <a:spcPts val="4750"/>
              </a:lnSpc>
            </a:pPr>
            <a:r>
              <a:rPr lang="en-US" sz="4358" dirty="0">
                <a:solidFill>
                  <a:srgbClr val="003468"/>
                </a:solidFill>
                <a:latin typeface="Open Sans Extra Bold"/>
              </a:rPr>
              <a:t>THANK YOU</a:t>
            </a:r>
          </a:p>
        </p:txBody>
      </p:sp>
      <p:grpSp>
        <p:nvGrpSpPr>
          <p:cNvPr id="8" name="Group 8"/>
          <p:cNvGrpSpPr/>
          <p:nvPr/>
        </p:nvGrpSpPr>
        <p:grpSpPr>
          <a:xfrm>
            <a:off x="1818007" y="4305705"/>
            <a:ext cx="1801181" cy="133613"/>
            <a:chOff x="0" y="0"/>
            <a:chExt cx="711578" cy="52785"/>
          </a:xfrm>
        </p:grpSpPr>
        <p:sp>
          <p:nvSpPr>
            <p:cNvPr id="9" name="Freeform 9"/>
            <p:cNvSpPr/>
            <p:nvPr/>
          </p:nvSpPr>
          <p:spPr>
            <a:xfrm>
              <a:off x="0" y="0"/>
              <a:ext cx="711578" cy="52785"/>
            </a:xfrm>
            <a:custGeom>
              <a:avLst/>
              <a:gdLst/>
              <a:ahLst/>
              <a:cxnLst/>
              <a:rect l="l" t="t" r="r" b="b"/>
              <a:pathLst>
                <a:path w="711578" h="52785">
                  <a:moveTo>
                    <a:pt x="0" y="0"/>
                  </a:moveTo>
                  <a:lnTo>
                    <a:pt x="711578" y="0"/>
                  </a:lnTo>
                  <a:lnTo>
                    <a:pt x="711578" y="52785"/>
                  </a:lnTo>
                  <a:lnTo>
                    <a:pt x="0" y="52785"/>
                  </a:lnTo>
                  <a:close/>
                </a:path>
              </a:pathLst>
            </a:custGeom>
            <a:solidFill>
              <a:srgbClr val="D7520A"/>
            </a:solidFill>
          </p:spPr>
          <p:txBody>
            <a:bodyPr/>
            <a:lstStyle/>
            <a:p>
              <a:endParaRPr lang="en-US" sz="1200"/>
            </a:p>
          </p:txBody>
        </p:sp>
        <p:sp>
          <p:nvSpPr>
            <p:cNvPr id="10" name="TextBox 10"/>
            <p:cNvSpPr txBox="1"/>
            <p:nvPr/>
          </p:nvSpPr>
          <p:spPr>
            <a:xfrm>
              <a:off x="0" y="19050"/>
              <a:ext cx="711578" cy="33735"/>
            </a:xfrm>
            <a:prstGeom prst="rect">
              <a:avLst/>
            </a:prstGeom>
          </p:spPr>
          <p:txBody>
            <a:bodyPr lIns="33867" tIns="33867" rIns="33867" bIns="33867" rtlCol="0" anchor="ctr"/>
            <a:lstStyle/>
            <a:p>
              <a:pPr algn="ctr">
                <a:lnSpc>
                  <a:spcPts val="1622"/>
                </a:lnSpc>
              </a:pPr>
              <a:endParaRPr sz="1200"/>
            </a:p>
          </p:txBody>
        </p:sp>
      </p:grpSp>
      <p:grpSp>
        <p:nvGrpSpPr>
          <p:cNvPr id="13" name="Group 12">
            <a:extLst>
              <a:ext uri="{FF2B5EF4-FFF2-40B4-BE49-F238E27FC236}">
                <a16:creationId xmlns:a16="http://schemas.microsoft.com/office/drawing/2014/main" id="{36267C66-7288-555B-5AA4-C818A41536E6}"/>
              </a:ext>
            </a:extLst>
          </p:cNvPr>
          <p:cNvGrpSpPr>
            <a:grpSpLocks noGrp="1" noUngrp="1" noRot="1" noMove="1" noResize="1"/>
          </p:cNvGrpSpPr>
          <p:nvPr/>
        </p:nvGrpSpPr>
        <p:grpSpPr>
          <a:xfrm>
            <a:off x="-567950" y="-6350"/>
            <a:ext cx="4784291" cy="6864350"/>
            <a:chOff x="-851925" y="-9525"/>
            <a:chExt cx="7176437" cy="10296525"/>
          </a:xfrm>
        </p:grpSpPr>
        <p:sp>
          <p:nvSpPr>
            <p:cNvPr id="7" name="Freeform 6">
              <a:extLst>
                <a:ext uri="{FF2B5EF4-FFF2-40B4-BE49-F238E27FC236}">
                  <a16:creationId xmlns:a16="http://schemas.microsoft.com/office/drawing/2014/main" id="{E64EF847-9B1B-8E79-424A-D2A19494212F}"/>
                </a:ext>
              </a:extLst>
            </p:cNvPr>
            <p:cNvSpPr>
              <a:spLocks noGrp="1" noRot="1" noMove="1" noResize="1" noEditPoints="1" noAdjustHandles="1" noChangeArrowheads="1" noChangeShapeType="1"/>
            </p:cNvSpPr>
            <p:nvPr userDrawn="1"/>
          </p:nvSpPr>
          <p:spPr>
            <a:xfrm rot="8956685">
              <a:off x="-851925" y="12064"/>
              <a:ext cx="7176437" cy="9119871"/>
            </a:xfrm>
            <a:custGeom>
              <a:avLst/>
              <a:gdLst>
                <a:gd name="connsiteX0" fmla="*/ 2293284 w 7170695"/>
                <a:gd name="connsiteY0" fmla="*/ 9202247 h 9202247"/>
                <a:gd name="connsiteX1" fmla="*/ 0 w 7170695"/>
                <a:gd name="connsiteY1" fmla="*/ 7839408 h 9202247"/>
                <a:gd name="connsiteX2" fmla="*/ 0 w 7170695"/>
                <a:gd name="connsiteY2" fmla="*/ 0 h 9202247"/>
                <a:gd name="connsiteX3" fmla="*/ 7170695 w 7170695"/>
                <a:gd name="connsiteY3" fmla="*/ 0 h 9202247"/>
                <a:gd name="connsiteX4" fmla="*/ 7170695 w 7170695"/>
                <a:gd name="connsiteY4" fmla="*/ 4280071 h 9202247"/>
                <a:gd name="connsiteX5" fmla="*/ 4245574 w 7170695"/>
                <a:gd name="connsiteY5" fmla="*/ 9202247 h 9202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70695" h="9202247">
                  <a:moveTo>
                    <a:pt x="2293284" y="9202247"/>
                  </a:moveTo>
                  <a:lnTo>
                    <a:pt x="0" y="7839408"/>
                  </a:lnTo>
                  <a:lnTo>
                    <a:pt x="0" y="0"/>
                  </a:lnTo>
                  <a:lnTo>
                    <a:pt x="7170695" y="0"/>
                  </a:lnTo>
                  <a:lnTo>
                    <a:pt x="7170695" y="4280071"/>
                  </a:lnTo>
                  <a:lnTo>
                    <a:pt x="4245574" y="9202247"/>
                  </a:lnTo>
                  <a:close/>
                </a:path>
              </a:pathLst>
            </a:custGeom>
            <a:blipFill>
              <a:blip r:embed="rId3">
                <a:extLst>
                  <a:ext uri="{96DAC541-7B7A-43D3-8B79-37D633B846F1}">
                    <asvg:svgBlip xmlns:asvg="http://schemas.microsoft.com/office/drawing/2016/SVG/main" r:embed="rId4"/>
                  </a:ext>
                </a:extLst>
              </a:blip>
              <a:srcRect/>
              <a:stretch>
                <a:fillRect l="-59087" t="-33438" r="-75252" b="-48392"/>
              </a:stretch>
            </a:blipFill>
          </p:spPr>
          <p:txBody>
            <a:bodyPr wrap="square">
              <a:noAutofit/>
            </a:bodyPr>
            <a:lstStyle/>
            <a:p>
              <a:endParaRPr lang="en-US" sz="1200" dirty="0"/>
            </a:p>
          </p:txBody>
        </p:sp>
        <p:sp>
          <p:nvSpPr>
            <p:cNvPr id="11" name="Rectangle 10">
              <a:extLst>
                <a:ext uri="{FF2B5EF4-FFF2-40B4-BE49-F238E27FC236}">
                  <a16:creationId xmlns:a16="http://schemas.microsoft.com/office/drawing/2014/main" id="{BD743096-2304-E49D-5509-DCDB6A00536C}"/>
                </a:ext>
              </a:extLst>
            </p:cNvPr>
            <p:cNvSpPr>
              <a:spLocks noGrp="1" noRot="1" noMove="1" noResize="1" noEditPoints="1" noAdjustHandles="1" noChangeArrowheads="1" noChangeShapeType="1"/>
            </p:cNvSpPr>
            <p:nvPr userDrawn="1"/>
          </p:nvSpPr>
          <p:spPr>
            <a:xfrm>
              <a:off x="-216250" y="-9525"/>
              <a:ext cx="1828800" cy="10296525"/>
            </a:xfrm>
            <a:prstGeom prst="rect">
              <a:avLst/>
            </a:prstGeom>
            <a:solidFill>
              <a:srgbClr val="0035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riangle 11">
              <a:extLst>
                <a:ext uri="{FF2B5EF4-FFF2-40B4-BE49-F238E27FC236}">
                  <a16:creationId xmlns:a16="http://schemas.microsoft.com/office/drawing/2014/main" id="{A6775438-C737-0FD9-CA37-76821F723EA4}"/>
                </a:ext>
              </a:extLst>
            </p:cNvPr>
            <p:cNvSpPr>
              <a:spLocks noGrp="1" noRot="1" noMove="1" noResize="1" noEditPoints="1" noAdjustHandles="1" noChangeArrowheads="1" noChangeShapeType="1"/>
            </p:cNvSpPr>
            <p:nvPr userDrawn="1"/>
          </p:nvSpPr>
          <p:spPr>
            <a:xfrm>
              <a:off x="1066800" y="9105900"/>
              <a:ext cx="914400" cy="1181100"/>
            </a:xfrm>
            <a:prstGeom prst="triangle">
              <a:avLst/>
            </a:prstGeom>
            <a:solidFill>
              <a:srgbClr val="0035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264880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a:spLocks noGrp="1" noRot="1" noMove="1" noResize="1" noEditPoints="1" noAdjustHandles="1" noChangeArrowheads="1" noChangeShapeType="1"/>
          </p:cNvSpPr>
          <p:nvPr/>
        </p:nvSpPr>
        <p:spPr>
          <a:xfrm>
            <a:off x="10369416" y="0"/>
            <a:ext cx="1136784" cy="1136784"/>
          </a:xfrm>
          <a:custGeom>
            <a:avLst/>
            <a:gdLst/>
            <a:ahLst/>
            <a:cxnLst/>
            <a:rect l="l" t="t" r="r" b="b"/>
            <a:pathLst>
              <a:path w="1705176" h="1705176">
                <a:moveTo>
                  <a:pt x="0" y="0"/>
                </a:moveTo>
                <a:lnTo>
                  <a:pt x="1705176" y="0"/>
                </a:lnTo>
                <a:lnTo>
                  <a:pt x="1705176" y="1705176"/>
                </a:lnTo>
                <a:lnTo>
                  <a:pt x="0" y="1705176"/>
                </a:lnTo>
                <a:lnTo>
                  <a:pt x="0" y="0"/>
                </a:lnTo>
                <a:close/>
              </a:path>
            </a:pathLst>
          </a:custGeom>
          <a:blipFill>
            <a:blip r:embed="rId2"/>
            <a:stretch>
              <a:fillRect/>
            </a:stretch>
          </a:blipFill>
        </p:spPr>
        <p:txBody>
          <a:bodyPr/>
          <a:lstStyle/>
          <a:p>
            <a:endParaRPr lang="en-US" sz="1200"/>
          </a:p>
        </p:txBody>
      </p:sp>
      <p:sp>
        <p:nvSpPr>
          <p:cNvPr id="4" name="Freeform 4"/>
          <p:cNvSpPr>
            <a:spLocks noGrp="1" noRot="1" noMove="1" noResize="1" noEditPoints="1" noAdjustHandles="1" noChangeArrowheads="1" noChangeShapeType="1"/>
          </p:cNvSpPr>
          <p:nvPr/>
        </p:nvSpPr>
        <p:spPr>
          <a:xfrm rot="10800000">
            <a:off x="0" y="1"/>
            <a:ext cx="5787457" cy="2814099"/>
          </a:xfrm>
          <a:custGeom>
            <a:avLst/>
            <a:gdLst/>
            <a:ahLst/>
            <a:cxnLst/>
            <a:rect l="l" t="t" r="r" b="b"/>
            <a:pathLst>
              <a:path w="16817346" h="16817346">
                <a:moveTo>
                  <a:pt x="0" y="0"/>
                </a:moveTo>
                <a:lnTo>
                  <a:pt x="16817346" y="0"/>
                </a:lnTo>
                <a:lnTo>
                  <a:pt x="16817346" y="16817346"/>
                </a:lnTo>
                <a:lnTo>
                  <a:pt x="0" y="16817346"/>
                </a:lnTo>
                <a:lnTo>
                  <a:pt x="0" y="0"/>
                </a:lnTo>
                <a:close/>
              </a:path>
            </a:pathLst>
          </a:custGeom>
          <a:blipFill>
            <a:blip r:embed="rId3">
              <a:extLst>
                <a:ext uri="{96DAC541-7B7A-43D3-8B79-37D633B846F1}">
                  <asvg:svgBlip xmlns:asvg="http://schemas.microsoft.com/office/drawing/2016/SVG/main" r:embed="rId4"/>
                </a:ext>
              </a:extLst>
            </a:blip>
            <a:stretch>
              <a:fillRect l="-751" t="-178587" r="-92971" b="-119820"/>
            </a:stretch>
          </a:blipFill>
        </p:spPr>
        <p:txBody>
          <a:bodyPr/>
          <a:lstStyle/>
          <a:p>
            <a:endParaRPr lang="en-US" sz="1200" dirty="0"/>
          </a:p>
        </p:txBody>
      </p:sp>
      <p:grpSp>
        <p:nvGrpSpPr>
          <p:cNvPr id="5" name="Group 5"/>
          <p:cNvGrpSpPr/>
          <p:nvPr/>
        </p:nvGrpSpPr>
        <p:grpSpPr>
          <a:xfrm>
            <a:off x="1203127" y="3868522"/>
            <a:ext cx="1801181" cy="133613"/>
            <a:chOff x="0" y="0"/>
            <a:chExt cx="711578" cy="52785"/>
          </a:xfrm>
        </p:grpSpPr>
        <p:sp>
          <p:nvSpPr>
            <p:cNvPr id="6" name="Freeform 6"/>
            <p:cNvSpPr/>
            <p:nvPr/>
          </p:nvSpPr>
          <p:spPr>
            <a:xfrm>
              <a:off x="0" y="0"/>
              <a:ext cx="711578" cy="52785"/>
            </a:xfrm>
            <a:custGeom>
              <a:avLst/>
              <a:gdLst/>
              <a:ahLst/>
              <a:cxnLst/>
              <a:rect l="l" t="t" r="r" b="b"/>
              <a:pathLst>
                <a:path w="711578" h="52785">
                  <a:moveTo>
                    <a:pt x="0" y="0"/>
                  </a:moveTo>
                  <a:lnTo>
                    <a:pt x="711578" y="0"/>
                  </a:lnTo>
                  <a:lnTo>
                    <a:pt x="711578" y="52785"/>
                  </a:lnTo>
                  <a:lnTo>
                    <a:pt x="0" y="52785"/>
                  </a:lnTo>
                  <a:close/>
                </a:path>
              </a:pathLst>
            </a:custGeom>
            <a:solidFill>
              <a:srgbClr val="D7520A"/>
            </a:solidFill>
          </p:spPr>
          <p:txBody>
            <a:bodyPr/>
            <a:lstStyle/>
            <a:p>
              <a:endParaRPr lang="en-US" sz="1200"/>
            </a:p>
          </p:txBody>
        </p:sp>
        <p:sp>
          <p:nvSpPr>
            <p:cNvPr id="7" name="TextBox 7"/>
            <p:cNvSpPr txBox="1"/>
            <p:nvPr/>
          </p:nvSpPr>
          <p:spPr>
            <a:xfrm>
              <a:off x="0" y="19050"/>
              <a:ext cx="711578" cy="33735"/>
            </a:xfrm>
            <a:prstGeom prst="rect">
              <a:avLst/>
            </a:prstGeom>
          </p:spPr>
          <p:txBody>
            <a:bodyPr lIns="33867" tIns="33867" rIns="33867" bIns="33867" rtlCol="0" anchor="ctr"/>
            <a:lstStyle/>
            <a:p>
              <a:pPr algn="ctr">
                <a:lnSpc>
                  <a:spcPts val="1622"/>
                </a:lnSpc>
              </a:pPr>
              <a:endParaRPr sz="1200"/>
            </a:p>
          </p:txBody>
        </p:sp>
      </p:grpSp>
      <p:sp>
        <p:nvSpPr>
          <p:cNvPr id="8" name="TextBox 8"/>
          <p:cNvSpPr txBox="1"/>
          <p:nvPr/>
        </p:nvSpPr>
        <p:spPr>
          <a:xfrm>
            <a:off x="1203127" y="3138648"/>
            <a:ext cx="3274940" cy="615553"/>
          </a:xfrm>
          <a:prstGeom prst="rect">
            <a:avLst/>
          </a:prstGeom>
        </p:spPr>
        <p:txBody>
          <a:bodyPr lIns="0" tIns="0" rIns="0" bIns="0" rtlCol="0" anchor="t">
            <a:spAutoFit/>
          </a:bodyPr>
          <a:lstStyle/>
          <a:p>
            <a:pPr algn="just">
              <a:lnSpc>
                <a:spcPts val="4750"/>
              </a:lnSpc>
            </a:pPr>
            <a:r>
              <a:rPr lang="en-US" sz="4358" dirty="0">
                <a:solidFill>
                  <a:srgbClr val="003468"/>
                </a:solidFill>
                <a:latin typeface="Open Sans Ultra-Bold"/>
              </a:rPr>
              <a:t>CONTENTS</a:t>
            </a:r>
          </a:p>
        </p:txBody>
      </p:sp>
      <p:sp>
        <p:nvSpPr>
          <p:cNvPr id="2" name="Content Placeholder 2">
            <a:extLst>
              <a:ext uri="{FF2B5EF4-FFF2-40B4-BE49-F238E27FC236}">
                <a16:creationId xmlns:a16="http://schemas.microsoft.com/office/drawing/2014/main" id="{01B40B4B-3BF8-D341-1395-AF361D474240}"/>
              </a:ext>
            </a:extLst>
          </p:cNvPr>
          <p:cNvSpPr txBox="1">
            <a:spLocks/>
          </p:cNvSpPr>
          <p:nvPr/>
        </p:nvSpPr>
        <p:spPr>
          <a:xfrm>
            <a:off x="5029200" y="1651000"/>
            <a:ext cx="6705600" cy="47752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29" indent="-571529">
              <a:buFont typeface="+mj-lt"/>
              <a:buAutoNum type="romanUcPeriod"/>
            </a:pPr>
            <a:r>
              <a:rPr lang="en-US" sz="2667" b="1" dirty="0">
                <a:solidFill>
                  <a:schemeClr val="tx2"/>
                </a:solidFill>
              </a:rPr>
              <a:t>Introduction</a:t>
            </a:r>
          </a:p>
          <a:p>
            <a:pPr marL="571529" indent="-571529">
              <a:buFont typeface="+mj-lt"/>
              <a:buAutoNum type="romanUcPeriod"/>
            </a:pPr>
            <a:r>
              <a:rPr lang="en-US" sz="2667" b="1" dirty="0">
                <a:solidFill>
                  <a:schemeClr val="tx2"/>
                </a:solidFill>
              </a:rPr>
              <a:t>Research Question &amp; Objectives</a:t>
            </a:r>
          </a:p>
          <a:p>
            <a:pPr marL="571529" indent="-571529">
              <a:buFont typeface="+mj-lt"/>
              <a:buAutoNum type="romanUcPeriod"/>
            </a:pPr>
            <a:r>
              <a:rPr lang="en-US" sz="2667" b="1" dirty="0">
                <a:solidFill>
                  <a:schemeClr val="tx2"/>
                </a:solidFill>
              </a:rPr>
              <a:t>Industry Landscape Overview</a:t>
            </a:r>
          </a:p>
          <a:p>
            <a:pPr marL="571529" indent="-571529">
              <a:buFont typeface="+mj-lt"/>
              <a:buAutoNum type="romanUcPeriod"/>
            </a:pPr>
            <a:r>
              <a:rPr lang="en-US" sz="2667" b="1" dirty="0">
                <a:solidFill>
                  <a:schemeClr val="tx2"/>
                </a:solidFill>
              </a:rPr>
              <a:t>Methodology</a:t>
            </a:r>
          </a:p>
          <a:p>
            <a:pPr marL="571529" indent="-571529">
              <a:buFont typeface="+mj-lt"/>
              <a:buAutoNum type="romanUcPeriod"/>
            </a:pPr>
            <a:r>
              <a:rPr lang="en-US" sz="2667" b="1" dirty="0">
                <a:solidFill>
                  <a:schemeClr val="tx2"/>
                </a:solidFill>
              </a:rPr>
              <a:t>Simulation &amp; Implementation</a:t>
            </a:r>
          </a:p>
          <a:p>
            <a:pPr marL="571529" indent="-571529">
              <a:buFont typeface="+mj-lt"/>
              <a:buAutoNum type="romanUcPeriod"/>
            </a:pPr>
            <a:r>
              <a:rPr lang="en-US" sz="2667" b="1" dirty="0">
                <a:solidFill>
                  <a:schemeClr val="tx2"/>
                </a:solidFill>
              </a:rPr>
              <a:t>Results &amp; Analysis</a:t>
            </a:r>
          </a:p>
          <a:p>
            <a:pPr marL="571529" indent="-571529">
              <a:buFont typeface="+mj-lt"/>
              <a:buAutoNum type="romanUcPeriod"/>
            </a:pPr>
            <a:r>
              <a:rPr lang="en-US" sz="2667" b="1" dirty="0">
                <a:solidFill>
                  <a:schemeClr val="tx2"/>
                </a:solidFill>
              </a:rPr>
              <a:t>Challenges &amp; Learnings</a:t>
            </a:r>
          </a:p>
          <a:p>
            <a:pPr marL="571529" indent="-571529">
              <a:buFont typeface="+mj-lt"/>
              <a:buAutoNum type="romanUcPeriod"/>
            </a:pPr>
            <a:r>
              <a:rPr lang="en-US" sz="2667" b="1" dirty="0">
                <a:solidFill>
                  <a:schemeClr val="tx2"/>
                </a:solidFill>
              </a:rPr>
              <a:t>Future Improvements &amp; Applications</a:t>
            </a:r>
          </a:p>
          <a:p>
            <a:pPr marL="571529" indent="-571529">
              <a:buFont typeface="+mj-lt"/>
              <a:buAutoNum type="romanUcPeriod"/>
            </a:pPr>
            <a:r>
              <a:rPr lang="en-US" sz="2667" b="1" dirty="0">
                <a:solidFill>
                  <a:schemeClr val="tx2"/>
                </a:solidFill>
              </a:rPr>
              <a:t>Conclusion</a:t>
            </a:r>
          </a:p>
          <a:p>
            <a:pPr marL="571529" indent="-571529">
              <a:buFont typeface="+mj-lt"/>
              <a:buAutoNum type="romanUcPeriod"/>
            </a:pPr>
            <a:r>
              <a:rPr lang="en-US" sz="2667" b="1" dirty="0">
                <a:solidFill>
                  <a:schemeClr val="tx2"/>
                </a:solidFill>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14C32D2B-C9D9-1B7F-089B-1A1AAF89173F}"/>
              </a:ext>
            </a:extLst>
          </p:cNvPr>
          <p:cNvSpPr/>
          <p:nvPr/>
        </p:nvSpPr>
        <p:spPr>
          <a:xfrm>
            <a:off x="-89077" y="-6350"/>
            <a:ext cx="12281077" cy="6864350"/>
          </a:xfrm>
          <a:custGeom>
            <a:avLst/>
            <a:gdLst/>
            <a:ahLst/>
            <a:cxnLst/>
            <a:rect l="l" t="t" r="r" b="b"/>
            <a:pathLst>
              <a:path w="18421616" h="11215368">
                <a:moveTo>
                  <a:pt x="0" y="0"/>
                </a:moveTo>
                <a:lnTo>
                  <a:pt x="18421616" y="0"/>
                </a:lnTo>
                <a:lnTo>
                  <a:pt x="18421616" y="11215368"/>
                </a:lnTo>
                <a:lnTo>
                  <a:pt x="0" y="11215368"/>
                </a:lnTo>
                <a:lnTo>
                  <a:pt x="0" y="0"/>
                </a:lnTo>
                <a:close/>
              </a:path>
            </a:pathLst>
          </a:custGeom>
          <a:blipFill>
            <a:blip r:embed="rId3"/>
            <a:stretch>
              <a:fillRect t="-11595" b="-11595"/>
            </a:stretch>
          </a:blipFill>
        </p:spPr>
        <p:txBody>
          <a:bodyPr/>
          <a:lstStyle/>
          <a:p>
            <a:endParaRPr lang="en-US" sz="1200"/>
          </a:p>
        </p:txBody>
      </p:sp>
      <p:sp>
        <p:nvSpPr>
          <p:cNvPr id="3" name="Freeform 3"/>
          <p:cNvSpPr/>
          <p:nvPr/>
        </p:nvSpPr>
        <p:spPr>
          <a:xfrm>
            <a:off x="-89077" y="-6350"/>
            <a:ext cx="12281077" cy="3435350"/>
          </a:xfrm>
          <a:custGeom>
            <a:avLst/>
            <a:gdLst/>
            <a:ahLst/>
            <a:cxnLst/>
            <a:rect l="l" t="t" r="r" b="b"/>
            <a:pathLst>
              <a:path w="18288000" h="5143500">
                <a:moveTo>
                  <a:pt x="0" y="0"/>
                </a:moveTo>
                <a:lnTo>
                  <a:pt x="18288000" y="0"/>
                </a:lnTo>
                <a:lnTo>
                  <a:pt x="18288000" y="5143500"/>
                </a:lnTo>
                <a:lnTo>
                  <a:pt x="0" y="5143500"/>
                </a:lnTo>
                <a:lnTo>
                  <a:pt x="0" y="0"/>
                </a:lnTo>
                <a:close/>
              </a:path>
            </a:pathLst>
          </a:custGeom>
          <a:blipFill>
            <a:blip r:embed="rId4"/>
            <a:stretch>
              <a:fillRect t="-5111" b="-5111"/>
            </a:stretch>
          </a:blipFill>
        </p:spPr>
        <p:txBody>
          <a:bodyPr/>
          <a:lstStyle/>
          <a:p>
            <a:endParaRPr lang="en-US" sz="1200"/>
          </a:p>
        </p:txBody>
      </p:sp>
      <p:grpSp>
        <p:nvGrpSpPr>
          <p:cNvPr id="4" name="Group 4"/>
          <p:cNvGrpSpPr/>
          <p:nvPr/>
        </p:nvGrpSpPr>
        <p:grpSpPr>
          <a:xfrm>
            <a:off x="2245039" y="1727038"/>
            <a:ext cx="7701923" cy="3403925"/>
            <a:chOff x="0" y="0"/>
            <a:chExt cx="3042735" cy="1344760"/>
          </a:xfrm>
        </p:grpSpPr>
        <p:sp>
          <p:nvSpPr>
            <p:cNvPr id="5" name="Freeform 5"/>
            <p:cNvSpPr/>
            <p:nvPr/>
          </p:nvSpPr>
          <p:spPr>
            <a:xfrm>
              <a:off x="0" y="0"/>
              <a:ext cx="3042735" cy="1344760"/>
            </a:xfrm>
            <a:custGeom>
              <a:avLst/>
              <a:gdLst/>
              <a:ahLst/>
              <a:cxnLst/>
              <a:rect l="l" t="t" r="r" b="b"/>
              <a:pathLst>
                <a:path w="3042735" h="1344760">
                  <a:moveTo>
                    <a:pt x="0" y="0"/>
                  </a:moveTo>
                  <a:lnTo>
                    <a:pt x="3042735" y="0"/>
                  </a:lnTo>
                  <a:lnTo>
                    <a:pt x="3042735" y="1344760"/>
                  </a:lnTo>
                  <a:lnTo>
                    <a:pt x="0" y="1344760"/>
                  </a:lnTo>
                  <a:close/>
                </a:path>
              </a:pathLst>
            </a:custGeom>
            <a:solidFill>
              <a:srgbClr val="003468">
                <a:alpha val="91765"/>
              </a:srgbClr>
            </a:solidFill>
            <a:ln cap="sq">
              <a:noFill/>
              <a:prstDash val="solid"/>
              <a:miter/>
            </a:ln>
          </p:spPr>
          <p:txBody>
            <a:bodyPr/>
            <a:lstStyle/>
            <a:p>
              <a:endParaRPr lang="en-US" sz="1200"/>
            </a:p>
          </p:txBody>
        </p:sp>
        <p:sp>
          <p:nvSpPr>
            <p:cNvPr id="6" name="TextBox 6"/>
            <p:cNvSpPr txBox="1"/>
            <p:nvPr/>
          </p:nvSpPr>
          <p:spPr>
            <a:xfrm>
              <a:off x="0" y="-38100"/>
              <a:ext cx="3042735" cy="1382860"/>
            </a:xfrm>
            <a:prstGeom prst="rect">
              <a:avLst/>
            </a:prstGeom>
          </p:spPr>
          <p:txBody>
            <a:bodyPr lIns="33867" tIns="33867" rIns="33867" bIns="33867" rtlCol="0" anchor="ctr"/>
            <a:lstStyle/>
            <a:p>
              <a:pPr algn="ctr">
                <a:lnSpc>
                  <a:spcPts val="1773"/>
                </a:lnSpc>
                <a:spcBef>
                  <a:spcPct val="0"/>
                </a:spcBef>
              </a:pPr>
              <a:endParaRPr sz="1200"/>
            </a:p>
          </p:txBody>
        </p:sp>
      </p:grpSp>
      <p:sp>
        <p:nvSpPr>
          <p:cNvPr id="7" name="TextBox 7"/>
          <p:cNvSpPr txBox="1"/>
          <p:nvPr/>
        </p:nvSpPr>
        <p:spPr>
          <a:xfrm>
            <a:off x="3821476" y="1949447"/>
            <a:ext cx="4549050" cy="642933"/>
          </a:xfrm>
          <a:prstGeom prst="rect">
            <a:avLst/>
          </a:prstGeom>
        </p:spPr>
        <p:txBody>
          <a:bodyPr lIns="0" tIns="0" rIns="0" bIns="0" rtlCol="0" anchor="t">
            <a:spAutoFit/>
          </a:bodyPr>
          <a:lstStyle/>
          <a:p>
            <a:pPr algn="ctr">
              <a:lnSpc>
                <a:spcPts val="5464"/>
              </a:lnSpc>
              <a:spcBef>
                <a:spcPct val="0"/>
              </a:spcBef>
            </a:pPr>
            <a:r>
              <a:rPr lang="en-US" sz="3903">
                <a:solidFill>
                  <a:srgbClr val="FFFFFF"/>
                </a:solidFill>
                <a:latin typeface="Open Sans Ultra-Bold"/>
              </a:rPr>
              <a:t>INTRODUCTION</a:t>
            </a:r>
          </a:p>
        </p:txBody>
      </p:sp>
      <p:sp>
        <p:nvSpPr>
          <p:cNvPr id="8" name="TextBox 8"/>
          <p:cNvSpPr txBox="1"/>
          <p:nvPr/>
        </p:nvSpPr>
        <p:spPr>
          <a:xfrm>
            <a:off x="2336801" y="2939859"/>
            <a:ext cx="7467599" cy="1601529"/>
          </a:xfrm>
          <a:prstGeom prst="rect">
            <a:avLst/>
          </a:prstGeom>
        </p:spPr>
        <p:txBody>
          <a:bodyPr wrap="square" lIns="0" tIns="0" rIns="0" bIns="0" rtlCol="0" anchor="t">
            <a:spAutoFit/>
          </a:bodyPr>
          <a:lstStyle/>
          <a:p>
            <a:pPr>
              <a:lnSpc>
                <a:spcPts val="2099"/>
              </a:lnSpc>
              <a:spcBef>
                <a:spcPct val="0"/>
              </a:spcBef>
            </a:pPr>
            <a:r>
              <a:rPr lang="en-US" sz="1600" b="1" spc="-29" dirty="0">
                <a:solidFill>
                  <a:srgbClr val="FFFFFF"/>
                </a:solidFill>
                <a:latin typeface="Open Sans"/>
              </a:rPr>
              <a:t>AI is revolutionizing healthcare, particularly in diagnostic imaging</a:t>
            </a:r>
          </a:p>
          <a:p>
            <a:pPr>
              <a:lnSpc>
                <a:spcPts val="2099"/>
              </a:lnSpc>
              <a:spcBef>
                <a:spcPct val="0"/>
              </a:spcBef>
            </a:pPr>
            <a:endParaRPr lang="en-US" sz="1600" b="1" spc="-29" dirty="0">
              <a:solidFill>
                <a:srgbClr val="FFFFFF"/>
              </a:solidFill>
              <a:latin typeface="Open Sans"/>
            </a:endParaRPr>
          </a:p>
          <a:p>
            <a:pPr>
              <a:lnSpc>
                <a:spcPts val="2099"/>
              </a:lnSpc>
              <a:spcBef>
                <a:spcPct val="0"/>
              </a:spcBef>
            </a:pPr>
            <a:r>
              <a:rPr lang="en-US" sz="1600" b="1" spc="-29" dirty="0">
                <a:solidFill>
                  <a:srgbClr val="FFFFFF"/>
                </a:solidFill>
                <a:latin typeface="Open Sans"/>
              </a:rPr>
              <a:t>This study aims to improve early detection of breast cancer using AI</a:t>
            </a:r>
          </a:p>
          <a:p>
            <a:pPr>
              <a:lnSpc>
                <a:spcPts val="2099"/>
              </a:lnSpc>
              <a:spcBef>
                <a:spcPct val="0"/>
              </a:spcBef>
            </a:pPr>
            <a:endParaRPr lang="en-US" sz="1600" b="1" spc="-29" dirty="0">
              <a:solidFill>
                <a:srgbClr val="FFFFFF"/>
              </a:solidFill>
              <a:latin typeface="Open Sans"/>
            </a:endParaRPr>
          </a:p>
          <a:p>
            <a:pPr>
              <a:lnSpc>
                <a:spcPts val="2099"/>
              </a:lnSpc>
              <a:spcBef>
                <a:spcPct val="0"/>
              </a:spcBef>
            </a:pPr>
            <a:r>
              <a:rPr lang="en-US" sz="1600" b="1" spc="-29" dirty="0">
                <a:solidFill>
                  <a:srgbClr val="FFFFFF"/>
                </a:solidFill>
                <a:latin typeface="Open Sans"/>
              </a:rPr>
              <a:t>Inspired by MIT’s research on AI-driven breast cancer detection models</a:t>
            </a:r>
          </a:p>
          <a:p>
            <a:pPr>
              <a:lnSpc>
                <a:spcPts val="2099"/>
              </a:lnSpc>
              <a:spcBef>
                <a:spcPct val="0"/>
              </a:spcBef>
            </a:pPr>
            <a:endParaRPr lang="en-US" sz="1600" b="1" spc="-29" dirty="0">
              <a:solidFill>
                <a:srgbClr val="FFFFFF"/>
              </a:solidFill>
              <a:latin typeface="Open Sans"/>
            </a:endParaRPr>
          </a:p>
        </p:txBody>
      </p:sp>
      <p:sp>
        <p:nvSpPr>
          <p:cNvPr id="9" name="Freeform 9"/>
          <p:cNvSpPr>
            <a:spLocks noGrp="1" noRot="1" noMove="1" noResize="1" noEditPoints="1" noAdjustHandles="1" noChangeArrowheads="1" noChangeShapeType="1"/>
          </p:cNvSpPr>
          <p:nvPr/>
        </p:nvSpPr>
        <p:spPr>
          <a:xfrm>
            <a:off x="10369416" y="0"/>
            <a:ext cx="1136784" cy="1136784"/>
          </a:xfrm>
          <a:custGeom>
            <a:avLst/>
            <a:gdLst/>
            <a:ahLst/>
            <a:cxnLst/>
            <a:rect l="l" t="t" r="r" b="b"/>
            <a:pathLst>
              <a:path w="1705176" h="1705176">
                <a:moveTo>
                  <a:pt x="0" y="0"/>
                </a:moveTo>
                <a:lnTo>
                  <a:pt x="1705176" y="0"/>
                </a:lnTo>
                <a:lnTo>
                  <a:pt x="1705176" y="1705176"/>
                </a:lnTo>
                <a:lnTo>
                  <a:pt x="0" y="1705176"/>
                </a:lnTo>
                <a:lnTo>
                  <a:pt x="0" y="0"/>
                </a:lnTo>
                <a:close/>
              </a:path>
            </a:pathLst>
          </a:custGeom>
          <a:blipFill>
            <a:blip r:embed="rId5"/>
            <a:stretch>
              <a:fillRect/>
            </a:stretch>
          </a:blipFill>
        </p:spPr>
        <p:txBody>
          <a:bodyPr/>
          <a:lstStyle/>
          <a:p>
            <a:endParaRPr 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03044" y="1168534"/>
            <a:ext cx="9366372" cy="538609"/>
          </a:xfrm>
          <a:prstGeom prst="rect">
            <a:avLst/>
          </a:prstGeom>
        </p:spPr>
        <p:txBody>
          <a:bodyPr wrap="square" lIns="0" tIns="0" rIns="0" bIns="0" rtlCol="0" anchor="t">
            <a:spAutoFit/>
          </a:bodyPr>
          <a:lstStyle/>
          <a:p>
            <a:pPr>
              <a:lnSpc>
                <a:spcPts val="4214"/>
              </a:lnSpc>
            </a:pPr>
            <a:r>
              <a:rPr lang="en-US" sz="3866" dirty="0">
                <a:solidFill>
                  <a:srgbClr val="003468"/>
                </a:solidFill>
                <a:latin typeface="Open Sans Bold"/>
              </a:rPr>
              <a:t>Research Question &amp; Objectives</a:t>
            </a:r>
          </a:p>
        </p:txBody>
      </p:sp>
      <p:sp>
        <p:nvSpPr>
          <p:cNvPr id="4" name="TextBox 4"/>
          <p:cNvSpPr txBox="1"/>
          <p:nvPr/>
        </p:nvSpPr>
        <p:spPr>
          <a:xfrm>
            <a:off x="1003044" y="2660687"/>
            <a:ext cx="8902956" cy="3334246"/>
          </a:xfrm>
          <a:prstGeom prst="rect">
            <a:avLst/>
          </a:prstGeom>
        </p:spPr>
        <p:txBody>
          <a:bodyPr wrap="square" lIns="0" tIns="0" rIns="0" bIns="0" rtlCol="0" anchor="t">
            <a:spAutoFit/>
          </a:bodyPr>
          <a:lstStyle/>
          <a:p>
            <a:pPr algn="just">
              <a:lnSpc>
                <a:spcPts val="1989"/>
              </a:lnSpc>
            </a:pPr>
            <a:r>
              <a:rPr lang="en-US" sz="1808" b="1" spc="-36" dirty="0">
                <a:solidFill>
                  <a:srgbClr val="003468"/>
                </a:solidFill>
                <a:latin typeface="Open Sans"/>
              </a:rPr>
              <a:t>Research Question:</a:t>
            </a:r>
          </a:p>
          <a:p>
            <a:pPr algn="just">
              <a:lnSpc>
                <a:spcPts val="1989"/>
              </a:lnSpc>
            </a:pPr>
            <a:r>
              <a:rPr lang="en-US" sz="1808" b="1" spc="-36" dirty="0">
                <a:solidFill>
                  <a:srgbClr val="003468"/>
                </a:solidFill>
                <a:latin typeface="Open Sans"/>
              </a:rPr>
              <a:t> </a:t>
            </a:r>
          </a:p>
          <a:p>
            <a:pPr algn="just">
              <a:lnSpc>
                <a:spcPts val="1989"/>
              </a:lnSpc>
            </a:pPr>
            <a:r>
              <a:rPr lang="en-US" sz="1808" b="1" spc="-36" dirty="0">
                <a:solidFill>
                  <a:srgbClr val="003468"/>
                </a:solidFill>
                <a:latin typeface="Open Sans"/>
              </a:rPr>
              <a:t>How can AI and machine learning enhance early detection and diagnosis of breast cancer?</a:t>
            </a:r>
          </a:p>
          <a:p>
            <a:pPr algn="just">
              <a:lnSpc>
                <a:spcPts val="1989"/>
              </a:lnSpc>
            </a:pPr>
            <a:endParaRPr lang="en-US" sz="1808" b="1" spc="-36" dirty="0">
              <a:solidFill>
                <a:srgbClr val="003468"/>
              </a:solidFill>
              <a:latin typeface="Open Sans"/>
            </a:endParaRPr>
          </a:p>
          <a:p>
            <a:pPr algn="just">
              <a:lnSpc>
                <a:spcPts val="1989"/>
              </a:lnSpc>
            </a:pPr>
            <a:r>
              <a:rPr lang="en-US" sz="1808" b="1" spc="-36" dirty="0">
                <a:solidFill>
                  <a:srgbClr val="003468"/>
                </a:solidFill>
                <a:latin typeface="Open Sans"/>
              </a:rPr>
              <a:t>Objectives:</a:t>
            </a:r>
          </a:p>
          <a:p>
            <a:pPr algn="just">
              <a:lnSpc>
                <a:spcPts val="1989"/>
              </a:lnSpc>
            </a:pPr>
            <a:endParaRPr lang="en-US" sz="1808" b="1" spc="-36" dirty="0">
              <a:solidFill>
                <a:srgbClr val="003468"/>
              </a:solidFill>
              <a:latin typeface="Open Sans"/>
            </a:endParaRPr>
          </a:p>
          <a:p>
            <a:pPr marL="342900" indent="-342900" algn="just">
              <a:lnSpc>
                <a:spcPts val="1989"/>
              </a:lnSpc>
              <a:buFont typeface="Arial" panose="020B0604020202020204" pitchFamily="34" charset="0"/>
              <a:buChar char="•"/>
            </a:pPr>
            <a:r>
              <a:rPr lang="en-US" sz="1808" b="1" spc="-36" dirty="0">
                <a:solidFill>
                  <a:srgbClr val="003468"/>
                </a:solidFill>
                <a:latin typeface="Open Sans"/>
              </a:rPr>
              <a:t>Develop a deep learning model to predict breast cancer stages.</a:t>
            </a:r>
          </a:p>
          <a:p>
            <a:pPr algn="just">
              <a:lnSpc>
                <a:spcPts val="1989"/>
              </a:lnSpc>
            </a:pPr>
            <a:endParaRPr lang="en-US" sz="1808" b="1" spc="-36" dirty="0">
              <a:solidFill>
                <a:srgbClr val="003468"/>
              </a:solidFill>
              <a:latin typeface="Open Sans"/>
            </a:endParaRPr>
          </a:p>
          <a:p>
            <a:pPr marL="342900" indent="-342900" algn="just">
              <a:lnSpc>
                <a:spcPts val="1989"/>
              </a:lnSpc>
              <a:buFont typeface="Arial" panose="020B0604020202020204" pitchFamily="34" charset="0"/>
              <a:buChar char="•"/>
            </a:pPr>
            <a:r>
              <a:rPr lang="en-US" sz="1808" b="1" spc="-36" dirty="0">
                <a:solidFill>
                  <a:srgbClr val="003468"/>
                </a:solidFill>
                <a:latin typeface="Open Sans"/>
              </a:rPr>
              <a:t>Evaluate AI-based diagnostic accuracy.</a:t>
            </a:r>
          </a:p>
          <a:p>
            <a:pPr algn="just">
              <a:lnSpc>
                <a:spcPts val="1989"/>
              </a:lnSpc>
            </a:pPr>
            <a:endParaRPr lang="en-US" sz="1808" b="1" spc="-36" dirty="0">
              <a:solidFill>
                <a:srgbClr val="003468"/>
              </a:solidFill>
              <a:latin typeface="Open Sans"/>
            </a:endParaRPr>
          </a:p>
          <a:p>
            <a:pPr marL="342900" indent="-342900" algn="just">
              <a:lnSpc>
                <a:spcPts val="1989"/>
              </a:lnSpc>
              <a:buFont typeface="Arial" panose="020B0604020202020204" pitchFamily="34" charset="0"/>
              <a:buChar char="•"/>
            </a:pPr>
            <a:r>
              <a:rPr lang="en-US" sz="1808" b="1" spc="-36" dirty="0">
                <a:solidFill>
                  <a:srgbClr val="003468"/>
                </a:solidFill>
                <a:latin typeface="Open Sans"/>
              </a:rPr>
              <a:t>Address ethical considerations in AI-driven healthcare.</a:t>
            </a:r>
          </a:p>
          <a:p>
            <a:pPr algn="just">
              <a:lnSpc>
                <a:spcPts val="1989"/>
              </a:lnSpc>
            </a:pPr>
            <a:endParaRPr lang="en-US" sz="1808" b="1" spc="-36" dirty="0">
              <a:solidFill>
                <a:srgbClr val="003468"/>
              </a:solidFill>
              <a:latin typeface="Open Sans"/>
            </a:endParaRPr>
          </a:p>
        </p:txBody>
      </p:sp>
      <p:grpSp>
        <p:nvGrpSpPr>
          <p:cNvPr id="6" name="Group 6"/>
          <p:cNvGrpSpPr/>
          <p:nvPr/>
        </p:nvGrpSpPr>
        <p:grpSpPr>
          <a:xfrm>
            <a:off x="1003044" y="1951192"/>
            <a:ext cx="1801181" cy="133613"/>
            <a:chOff x="0" y="0"/>
            <a:chExt cx="711578" cy="52785"/>
          </a:xfrm>
        </p:grpSpPr>
        <p:sp>
          <p:nvSpPr>
            <p:cNvPr id="7" name="Freeform 7"/>
            <p:cNvSpPr/>
            <p:nvPr/>
          </p:nvSpPr>
          <p:spPr>
            <a:xfrm>
              <a:off x="0" y="0"/>
              <a:ext cx="711578" cy="52785"/>
            </a:xfrm>
            <a:custGeom>
              <a:avLst/>
              <a:gdLst/>
              <a:ahLst/>
              <a:cxnLst/>
              <a:rect l="l" t="t" r="r" b="b"/>
              <a:pathLst>
                <a:path w="711578" h="52785">
                  <a:moveTo>
                    <a:pt x="0" y="0"/>
                  </a:moveTo>
                  <a:lnTo>
                    <a:pt x="711578" y="0"/>
                  </a:lnTo>
                  <a:lnTo>
                    <a:pt x="711578" y="52785"/>
                  </a:lnTo>
                  <a:lnTo>
                    <a:pt x="0" y="52785"/>
                  </a:lnTo>
                  <a:close/>
                </a:path>
              </a:pathLst>
            </a:custGeom>
            <a:solidFill>
              <a:srgbClr val="D7520A"/>
            </a:solidFill>
          </p:spPr>
          <p:txBody>
            <a:bodyPr/>
            <a:lstStyle/>
            <a:p>
              <a:endParaRPr lang="en-US" sz="1200"/>
            </a:p>
          </p:txBody>
        </p:sp>
        <p:sp>
          <p:nvSpPr>
            <p:cNvPr id="8" name="TextBox 8"/>
            <p:cNvSpPr txBox="1"/>
            <p:nvPr/>
          </p:nvSpPr>
          <p:spPr>
            <a:xfrm>
              <a:off x="0" y="19050"/>
              <a:ext cx="711578" cy="33735"/>
            </a:xfrm>
            <a:prstGeom prst="rect">
              <a:avLst/>
            </a:prstGeom>
          </p:spPr>
          <p:txBody>
            <a:bodyPr lIns="33867" tIns="33867" rIns="33867" bIns="33867" rtlCol="0" anchor="ctr"/>
            <a:lstStyle/>
            <a:p>
              <a:pPr algn="ctr">
                <a:lnSpc>
                  <a:spcPts val="1622"/>
                </a:lnSpc>
              </a:pPr>
              <a:endParaRPr sz="1200"/>
            </a:p>
          </p:txBody>
        </p:sp>
      </p:grpSp>
      <p:sp>
        <p:nvSpPr>
          <p:cNvPr id="9" name="Freeform 9"/>
          <p:cNvSpPr>
            <a:spLocks noGrp="1" noRot="1" noMove="1" noResize="1" noEditPoints="1" noAdjustHandles="1" noChangeArrowheads="1" noChangeShapeType="1"/>
          </p:cNvSpPr>
          <p:nvPr/>
        </p:nvSpPr>
        <p:spPr>
          <a:xfrm>
            <a:off x="10369416" y="0"/>
            <a:ext cx="1136784" cy="1136784"/>
          </a:xfrm>
          <a:custGeom>
            <a:avLst/>
            <a:gdLst/>
            <a:ahLst/>
            <a:cxnLst/>
            <a:rect l="l" t="t" r="r" b="b"/>
            <a:pathLst>
              <a:path w="1705176" h="1705176">
                <a:moveTo>
                  <a:pt x="0" y="0"/>
                </a:moveTo>
                <a:lnTo>
                  <a:pt x="1705176" y="0"/>
                </a:lnTo>
                <a:lnTo>
                  <a:pt x="1705176" y="1705176"/>
                </a:lnTo>
                <a:lnTo>
                  <a:pt x="0" y="1705176"/>
                </a:lnTo>
                <a:lnTo>
                  <a:pt x="0" y="0"/>
                </a:lnTo>
                <a:close/>
              </a:path>
            </a:pathLst>
          </a:custGeom>
          <a:blipFill>
            <a:blip r:embed="rId2"/>
            <a:stretch>
              <a:fillRect/>
            </a:stretch>
          </a:blipFill>
        </p:spPr>
        <p:txBody>
          <a:bodyPr/>
          <a:lstStyle/>
          <a:p>
            <a:endParaRPr lang="en-US" sz="1200"/>
          </a:p>
        </p:txBody>
      </p:sp>
      <p:sp>
        <p:nvSpPr>
          <p:cNvPr id="10" name="Freeform 5">
            <a:extLst>
              <a:ext uri="{FF2B5EF4-FFF2-40B4-BE49-F238E27FC236}">
                <a16:creationId xmlns:a16="http://schemas.microsoft.com/office/drawing/2014/main" id="{6318BA40-E70C-3561-84D9-FFCA883A3B42}"/>
              </a:ext>
            </a:extLst>
          </p:cNvPr>
          <p:cNvSpPr>
            <a:spLocks noGrp="1" noRot="1" noMove="1" noResize="1" noEditPoints="1" noAdjustHandles="1" noChangeArrowheads="1" noChangeShapeType="1"/>
          </p:cNvSpPr>
          <p:nvPr/>
        </p:nvSpPr>
        <p:spPr>
          <a:xfrm rot="5400000">
            <a:off x="148065" y="3512647"/>
            <a:ext cx="3201196" cy="3489511"/>
          </a:xfrm>
          <a:custGeom>
            <a:avLst/>
            <a:gdLst/>
            <a:ahLst/>
            <a:cxnLst/>
            <a:rect l="l" t="t" r="r" b="b"/>
            <a:pathLst>
              <a:path w="7066732" h="7066732">
                <a:moveTo>
                  <a:pt x="0" y="0"/>
                </a:moveTo>
                <a:lnTo>
                  <a:pt x="7066732" y="0"/>
                </a:lnTo>
                <a:lnTo>
                  <a:pt x="7066732" y="7066732"/>
                </a:lnTo>
                <a:lnTo>
                  <a:pt x="0" y="7066732"/>
                </a:lnTo>
                <a:lnTo>
                  <a:pt x="0" y="0"/>
                </a:lnTo>
                <a:close/>
              </a:path>
            </a:pathLst>
          </a:custGeom>
          <a:blipFill>
            <a:blip r:embed="rId3">
              <a:extLst>
                <a:ext uri="{96DAC541-7B7A-43D3-8B79-37D633B846F1}">
                  <asvg:svgBlip xmlns:asvg="http://schemas.microsoft.com/office/drawing/2016/SVG/main" r:embed="rId4"/>
                </a:ext>
              </a:extLst>
            </a:blip>
            <a:stretch>
              <a:fillRect t="6114" r="-47168" b="-41122"/>
            </a:stretch>
          </a:blipFill>
        </p:spPr>
        <p:txBody>
          <a:bodyPr/>
          <a:lstStyle/>
          <a:p>
            <a:endParaRPr 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3529-1C7D-1274-0B8A-E64611BA5EC6}"/>
              </a:ext>
            </a:extLst>
          </p:cNvPr>
          <p:cNvSpPr>
            <a:spLocks noGrp="1"/>
          </p:cNvSpPr>
          <p:nvPr>
            <p:ph type="title"/>
          </p:nvPr>
        </p:nvSpPr>
        <p:spPr>
          <a:xfrm>
            <a:off x="0" y="207389"/>
            <a:ext cx="10515600" cy="1325563"/>
          </a:xfrm>
        </p:spPr>
        <p:txBody>
          <a:bodyPr>
            <a:normAutofit fontScale="90000"/>
          </a:bodyPr>
          <a:lstStyle/>
          <a:p>
            <a:r>
              <a:rPr lang="en-US" b="1" dirty="0">
                <a:solidFill>
                  <a:srgbClr val="003468"/>
                </a:solidFill>
              </a:rPr>
              <a:t>Industry </a:t>
            </a:r>
            <a:br>
              <a:rPr lang="en-US" b="1" dirty="0">
                <a:solidFill>
                  <a:srgbClr val="003468"/>
                </a:solidFill>
              </a:rPr>
            </a:br>
            <a:r>
              <a:rPr lang="en-US" b="1" dirty="0">
                <a:solidFill>
                  <a:srgbClr val="003468"/>
                </a:solidFill>
              </a:rPr>
              <a:t>Landscape </a:t>
            </a:r>
            <a:br>
              <a:rPr lang="en-US" b="1" dirty="0">
                <a:solidFill>
                  <a:srgbClr val="003468"/>
                </a:solidFill>
              </a:rPr>
            </a:br>
            <a:r>
              <a:rPr lang="en-US" b="1" dirty="0">
                <a:solidFill>
                  <a:srgbClr val="003468"/>
                </a:solidFill>
              </a:rPr>
              <a:t>Overview</a:t>
            </a:r>
            <a:endParaRPr lang="en-IN" b="1" dirty="0">
              <a:solidFill>
                <a:srgbClr val="003468"/>
              </a:solidFill>
            </a:endParaRPr>
          </a:p>
        </p:txBody>
      </p:sp>
      <p:pic>
        <p:nvPicPr>
          <p:cNvPr id="10" name="Picture 9">
            <a:extLst>
              <a:ext uri="{FF2B5EF4-FFF2-40B4-BE49-F238E27FC236}">
                <a16:creationId xmlns:a16="http://schemas.microsoft.com/office/drawing/2014/main" id="{A887B608-8AD3-3507-346E-EAC0028DC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004" y="0"/>
            <a:ext cx="9165996" cy="6857999"/>
          </a:xfrm>
          <a:prstGeom prst="rect">
            <a:avLst/>
          </a:prstGeom>
        </p:spPr>
      </p:pic>
      <p:grpSp>
        <p:nvGrpSpPr>
          <p:cNvPr id="11" name="Group 6">
            <a:extLst>
              <a:ext uri="{FF2B5EF4-FFF2-40B4-BE49-F238E27FC236}">
                <a16:creationId xmlns:a16="http://schemas.microsoft.com/office/drawing/2014/main" id="{BB4526E1-5E72-C6D8-4A9E-21825DC22F66}"/>
              </a:ext>
            </a:extLst>
          </p:cNvPr>
          <p:cNvGrpSpPr/>
          <p:nvPr/>
        </p:nvGrpSpPr>
        <p:grpSpPr>
          <a:xfrm>
            <a:off x="1003044" y="1951192"/>
            <a:ext cx="1801181" cy="133613"/>
            <a:chOff x="0" y="0"/>
            <a:chExt cx="711578" cy="52785"/>
          </a:xfrm>
        </p:grpSpPr>
        <p:sp>
          <p:nvSpPr>
            <p:cNvPr id="12" name="Freeform 7">
              <a:extLst>
                <a:ext uri="{FF2B5EF4-FFF2-40B4-BE49-F238E27FC236}">
                  <a16:creationId xmlns:a16="http://schemas.microsoft.com/office/drawing/2014/main" id="{815CC121-2CF5-8A71-7E0E-6EADD68CC326}"/>
                </a:ext>
              </a:extLst>
            </p:cNvPr>
            <p:cNvSpPr/>
            <p:nvPr/>
          </p:nvSpPr>
          <p:spPr>
            <a:xfrm>
              <a:off x="0" y="0"/>
              <a:ext cx="711578" cy="52785"/>
            </a:xfrm>
            <a:custGeom>
              <a:avLst/>
              <a:gdLst/>
              <a:ahLst/>
              <a:cxnLst/>
              <a:rect l="l" t="t" r="r" b="b"/>
              <a:pathLst>
                <a:path w="711578" h="52785">
                  <a:moveTo>
                    <a:pt x="0" y="0"/>
                  </a:moveTo>
                  <a:lnTo>
                    <a:pt x="711578" y="0"/>
                  </a:lnTo>
                  <a:lnTo>
                    <a:pt x="711578" y="52785"/>
                  </a:lnTo>
                  <a:lnTo>
                    <a:pt x="0" y="52785"/>
                  </a:lnTo>
                  <a:close/>
                </a:path>
              </a:pathLst>
            </a:custGeom>
            <a:solidFill>
              <a:srgbClr val="D7520A"/>
            </a:solidFill>
          </p:spPr>
          <p:txBody>
            <a:bodyPr/>
            <a:lstStyle/>
            <a:p>
              <a:endParaRPr lang="en-US" sz="1200"/>
            </a:p>
          </p:txBody>
        </p:sp>
        <p:sp>
          <p:nvSpPr>
            <p:cNvPr id="13" name="TextBox 8">
              <a:extLst>
                <a:ext uri="{FF2B5EF4-FFF2-40B4-BE49-F238E27FC236}">
                  <a16:creationId xmlns:a16="http://schemas.microsoft.com/office/drawing/2014/main" id="{A82B6822-1632-6F67-DF65-3A81EA145181}"/>
                </a:ext>
              </a:extLst>
            </p:cNvPr>
            <p:cNvSpPr txBox="1"/>
            <p:nvPr/>
          </p:nvSpPr>
          <p:spPr>
            <a:xfrm>
              <a:off x="0" y="19050"/>
              <a:ext cx="711578" cy="33735"/>
            </a:xfrm>
            <a:prstGeom prst="rect">
              <a:avLst/>
            </a:prstGeom>
          </p:spPr>
          <p:txBody>
            <a:bodyPr lIns="33867" tIns="33867" rIns="33867" bIns="33867" rtlCol="0" anchor="ctr"/>
            <a:lstStyle/>
            <a:p>
              <a:pPr algn="ctr">
                <a:lnSpc>
                  <a:spcPts val="1622"/>
                </a:lnSpc>
              </a:pPr>
              <a:endParaRPr sz="1200"/>
            </a:p>
          </p:txBody>
        </p:sp>
      </p:grpSp>
      <p:sp>
        <p:nvSpPr>
          <p:cNvPr id="14" name="Freeform 10">
            <a:extLst>
              <a:ext uri="{FF2B5EF4-FFF2-40B4-BE49-F238E27FC236}">
                <a16:creationId xmlns:a16="http://schemas.microsoft.com/office/drawing/2014/main" id="{D9D3033D-6C27-9048-6C0E-8F0ECD47A635}"/>
              </a:ext>
            </a:extLst>
          </p:cNvPr>
          <p:cNvSpPr>
            <a:spLocks noGrp="1" noRot="1" noMove="1" noResize="1" noEditPoints="1" noAdjustHandles="1" noChangeArrowheads="1" noChangeShapeType="1"/>
          </p:cNvSpPr>
          <p:nvPr/>
        </p:nvSpPr>
        <p:spPr>
          <a:xfrm>
            <a:off x="10369416" y="0"/>
            <a:ext cx="1136784" cy="1136784"/>
          </a:xfrm>
          <a:custGeom>
            <a:avLst/>
            <a:gdLst/>
            <a:ahLst/>
            <a:cxnLst/>
            <a:rect l="l" t="t" r="r" b="b"/>
            <a:pathLst>
              <a:path w="1705176" h="1705176">
                <a:moveTo>
                  <a:pt x="0" y="0"/>
                </a:moveTo>
                <a:lnTo>
                  <a:pt x="1705176" y="0"/>
                </a:lnTo>
                <a:lnTo>
                  <a:pt x="1705176" y="1705176"/>
                </a:lnTo>
                <a:lnTo>
                  <a:pt x="0" y="1705176"/>
                </a:lnTo>
                <a:lnTo>
                  <a:pt x="0" y="0"/>
                </a:lnTo>
                <a:close/>
              </a:path>
            </a:pathLst>
          </a:custGeom>
          <a:blipFill>
            <a:blip r:embed="rId4"/>
            <a:stretch>
              <a:fillRect/>
            </a:stretch>
          </a:blipFill>
        </p:spPr>
        <p:txBody>
          <a:bodyPr/>
          <a:lstStyle/>
          <a:p>
            <a:endParaRPr lang="en-US" sz="1200"/>
          </a:p>
        </p:txBody>
      </p:sp>
    </p:spTree>
    <p:extLst>
      <p:ext uri="{BB962C8B-B14F-4D97-AF65-F5344CB8AC3E}">
        <p14:creationId xmlns:p14="http://schemas.microsoft.com/office/powerpoint/2010/main" val="254830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03044" y="1168534"/>
            <a:ext cx="9207756" cy="538609"/>
          </a:xfrm>
          <a:prstGeom prst="rect">
            <a:avLst/>
          </a:prstGeom>
        </p:spPr>
        <p:txBody>
          <a:bodyPr wrap="square" lIns="0" tIns="0" rIns="0" bIns="0" rtlCol="0" anchor="t">
            <a:spAutoFit/>
          </a:bodyPr>
          <a:lstStyle/>
          <a:p>
            <a:pPr>
              <a:lnSpc>
                <a:spcPts val="4214"/>
              </a:lnSpc>
            </a:pPr>
            <a:r>
              <a:rPr lang="en-US" sz="3866" dirty="0">
                <a:solidFill>
                  <a:srgbClr val="003468"/>
                </a:solidFill>
                <a:latin typeface="Open Sans Bold"/>
              </a:rPr>
              <a:t>Importance of Early Detection</a:t>
            </a:r>
          </a:p>
        </p:txBody>
      </p:sp>
      <p:sp>
        <p:nvSpPr>
          <p:cNvPr id="4" name="TextBox 4"/>
          <p:cNvSpPr txBox="1"/>
          <p:nvPr/>
        </p:nvSpPr>
        <p:spPr>
          <a:xfrm>
            <a:off x="1003044" y="2663857"/>
            <a:ext cx="10503156" cy="2050754"/>
          </a:xfrm>
          <a:prstGeom prst="rect">
            <a:avLst/>
          </a:prstGeom>
        </p:spPr>
        <p:txBody>
          <a:bodyPr wrap="square" lIns="0" tIns="0" rIns="0" bIns="0" rtlCol="0" anchor="t">
            <a:spAutoFit/>
          </a:bodyPr>
          <a:lstStyle/>
          <a:p>
            <a:pPr algn="just">
              <a:lnSpc>
                <a:spcPts val="2314"/>
              </a:lnSpc>
            </a:pPr>
            <a:r>
              <a:rPr lang="en-US" sz="1808" b="1" spc="-36" dirty="0">
                <a:solidFill>
                  <a:srgbClr val="003468"/>
                </a:solidFill>
                <a:latin typeface="Open Sans"/>
              </a:rPr>
              <a:t>Breast cancer is the leading cause of cancer-related deaths in women.</a:t>
            </a:r>
          </a:p>
          <a:p>
            <a:pPr algn="just">
              <a:lnSpc>
                <a:spcPts val="2314"/>
              </a:lnSpc>
            </a:pPr>
            <a:endParaRPr lang="en-US" sz="1808" b="1" spc="-36" dirty="0">
              <a:solidFill>
                <a:srgbClr val="003468"/>
              </a:solidFill>
              <a:latin typeface="Open Sans"/>
            </a:endParaRPr>
          </a:p>
          <a:p>
            <a:pPr algn="just">
              <a:lnSpc>
                <a:spcPts val="2314"/>
              </a:lnSpc>
            </a:pPr>
            <a:r>
              <a:rPr lang="en-US" sz="1808" b="1" spc="-36" dirty="0">
                <a:solidFill>
                  <a:srgbClr val="003468"/>
                </a:solidFill>
                <a:latin typeface="Open Sans"/>
              </a:rPr>
              <a:t>Early detection significantly improves survival rates.</a:t>
            </a:r>
          </a:p>
          <a:p>
            <a:pPr algn="just">
              <a:lnSpc>
                <a:spcPts val="2314"/>
              </a:lnSpc>
            </a:pPr>
            <a:endParaRPr lang="en-US" sz="1808" b="1" spc="-36" dirty="0">
              <a:solidFill>
                <a:srgbClr val="003468"/>
              </a:solidFill>
              <a:latin typeface="Open Sans"/>
            </a:endParaRPr>
          </a:p>
          <a:p>
            <a:pPr algn="just">
              <a:lnSpc>
                <a:spcPts val="2314"/>
              </a:lnSpc>
            </a:pPr>
            <a:r>
              <a:rPr lang="en-US" sz="1808" b="1" spc="-36" dirty="0">
                <a:solidFill>
                  <a:srgbClr val="003468"/>
                </a:solidFill>
                <a:latin typeface="Open Sans"/>
              </a:rPr>
              <a:t>Traditional diagnostic methods are time-consuming and less precise.</a:t>
            </a:r>
          </a:p>
          <a:p>
            <a:pPr algn="just">
              <a:lnSpc>
                <a:spcPts val="2314"/>
              </a:lnSpc>
            </a:pPr>
            <a:endParaRPr lang="en-US" sz="1808" b="1" spc="-36" dirty="0">
              <a:solidFill>
                <a:srgbClr val="003468"/>
              </a:solidFill>
              <a:latin typeface="Open Sans"/>
            </a:endParaRPr>
          </a:p>
          <a:p>
            <a:pPr algn="just">
              <a:lnSpc>
                <a:spcPts val="2314"/>
              </a:lnSpc>
            </a:pPr>
            <a:r>
              <a:rPr lang="en-US" sz="1808" b="1" spc="-36" dirty="0">
                <a:solidFill>
                  <a:srgbClr val="003468"/>
                </a:solidFill>
                <a:latin typeface="Open Sans"/>
              </a:rPr>
              <a:t>AI can enhance accuracy and efficiency in detection.</a:t>
            </a:r>
          </a:p>
        </p:txBody>
      </p:sp>
      <p:grpSp>
        <p:nvGrpSpPr>
          <p:cNvPr id="7" name="Group 7"/>
          <p:cNvGrpSpPr/>
          <p:nvPr/>
        </p:nvGrpSpPr>
        <p:grpSpPr>
          <a:xfrm>
            <a:off x="1003044" y="1951192"/>
            <a:ext cx="1801181" cy="133613"/>
            <a:chOff x="0" y="0"/>
            <a:chExt cx="711578" cy="52785"/>
          </a:xfrm>
        </p:grpSpPr>
        <p:sp>
          <p:nvSpPr>
            <p:cNvPr id="8" name="Freeform 8"/>
            <p:cNvSpPr/>
            <p:nvPr/>
          </p:nvSpPr>
          <p:spPr>
            <a:xfrm>
              <a:off x="0" y="0"/>
              <a:ext cx="711578" cy="52785"/>
            </a:xfrm>
            <a:custGeom>
              <a:avLst/>
              <a:gdLst/>
              <a:ahLst/>
              <a:cxnLst/>
              <a:rect l="l" t="t" r="r" b="b"/>
              <a:pathLst>
                <a:path w="711578" h="52785">
                  <a:moveTo>
                    <a:pt x="0" y="0"/>
                  </a:moveTo>
                  <a:lnTo>
                    <a:pt x="711578" y="0"/>
                  </a:lnTo>
                  <a:lnTo>
                    <a:pt x="711578" y="52785"/>
                  </a:lnTo>
                  <a:lnTo>
                    <a:pt x="0" y="52785"/>
                  </a:lnTo>
                  <a:close/>
                </a:path>
              </a:pathLst>
            </a:custGeom>
            <a:solidFill>
              <a:srgbClr val="D7520A"/>
            </a:solidFill>
          </p:spPr>
          <p:txBody>
            <a:bodyPr/>
            <a:lstStyle/>
            <a:p>
              <a:endParaRPr lang="en-US" sz="1200"/>
            </a:p>
          </p:txBody>
        </p:sp>
        <p:sp>
          <p:nvSpPr>
            <p:cNvPr id="9" name="TextBox 9"/>
            <p:cNvSpPr txBox="1"/>
            <p:nvPr/>
          </p:nvSpPr>
          <p:spPr>
            <a:xfrm>
              <a:off x="0" y="19050"/>
              <a:ext cx="711578" cy="33735"/>
            </a:xfrm>
            <a:prstGeom prst="rect">
              <a:avLst/>
            </a:prstGeom>
          </p:spPr>
          <p:txBody>
            <a:bodyPr lIns="33867" tIns="33867" rIns="33867" bIns="33867" rtlCol="0" anchor="ctr"/>
            <a:lstStyle/>
            <a:p>
              <a:pPr algn="ctr">
                <a:lnSpc>
                  <a:spcPts val="1622"/>
                </a:lnSpc>
              </a:pPr>
              <a:endParaRPr sz="1200"/>
            </a:p>
          </p:txBody>
        </p:sp>
      </p:grpSp>
      <p:sp>
        <p:nvSpPr>
          <p:cNvPr id="10" name="Freeform 10"/>
          <p:cNvSpPr>
            <a:spLocks noGrp="1" noRot="1" noMove="1" noResize="1" noEditPoints="1" noAdjustHandles="1" noChangeArrowheads="1" noChangeShapeType="1"/>
          </p:cNvSpPr>
          <p:nvPr/>
        </p:nvSpPr>
        <p:spPr>
          <a:xfrm>
            <a:off x="10369416" y="0"/>
            <a:ext cx="1136784" cy="1136784"/>
          </a:xfrm>
          <a:custGeom>
            <a:avLst/>
            <a:gdLst/>
            <a:ahLst/>
            <a:cxnLst/>
            <a:rect l="l" t="t" r="r" b="b"/>
            <a:pathLst>
              <a:path w="1705176" h="1705176">
                <a:moveTo>
                  <a:pt x="0" y="0"/>
                </a:moveTo>
                <a:lnTo>
                  <a:pt x="1705176" y="0"/>
                </a:lnTo>
                <a:lnTo>
                  <a:pt x="1705176" y="1705176"/>
                </a:lnTo>
                <a:lnTo>
                  <a:pt x="0" y="1705176"/>
                </a:lnTo>
                <a:lnTo>
                  <a:pt x="0" y="0"/>
                </a:lnTo>
                <a:close/>
              </a:path>
            </a:pathLst>
          </a:custGeom>
          <a:blipFill>
            <a:blip r:embed="rId3"/>
            <a:stretch>
              <a:fillRect/>
            </a:stretch>
          </a:blipFill>
        </p:spPr>
        <p:txBody>
          <a:bodyPr/>
          <a:lstStyle/>
          <a:p>
            <a:endParaRPr lang="en-US" sz="1200"/>
          </a:p>
        </p:txBody>
      </p:sp>
      <p:sp>
        <p:nvSpPr>
          <p:cNvPr id="12" name="Freeform 5">
            <a:extLst>
              <a:ext uri="{FF2B5EF4-FFF2-40B4-BE49-F238E27FC236}">
                <a16:creationId xmlns:a16="http://schemas.microsoft.com/office/drawing/2014/main" id="{FE8F1E8F-1790-B35D-8A24-4AAEB10A92B5}"/>
              </a:ext>
            </a:extLst>
          </p:cNvPr>
          <p:cNvSpPr>
            <a:spLocks noGrp="1" noRot="1" noMove="1" noResize="1" noEditPoints="1" noAdjustHandles="1" noChangeArrowheads="1" noChangeShapeType="1"/>
          </p:cNvSpPr>
          <p:nvPr/>
        </p:nvSpPr>
        <p:spPr>
          <a:xfrm rot="5400000">
            <a:off x="148065" y="3512647"/>
            <a:ext cx="3201196" cy="3489511"/>
          </a:xfrm>
          <a:custGeom>
            <a:avLst/>
            <a:gdLst/>
            <a:ahLst/>
            <a:cxnLst/>
            <a:rect l="l" t="t" r="r" b="b"/>
            <a:pathLst>
              <a:path w="7066732" h="7066732">
                <a:moveTo>
                  <a:pt x="0" y="0"/>
                </a:moveTo>
                <a:lnTo>
                  <a:pt x="7066732" y="0"/>
                </a:lnTo>
                <a:lnTo>
                  <a:pt x="7066732" y="7066732"/>
                </a:lnTo>
                <a:lnTo>
                  <a:pt x="0" y="7066732"/>
                </a:lnTo>
                <a:lnTo>
                  <a:pt x="0" y="0"/>
                </a:lnTo>
                <a:close/>
              </a:path>
            </a:pathLst>
          </a:custGeom>
          <a:blipFill>
            <a:blip r:embed="rId4">
              <a:extLst>
                <a:ext uri="{96DAC541-7B7A-43D3-8B79-37D633B846F1}">
                  <asvg:svgBlip xmlns:asvg="http://schemas.microsoft.com/office/drawing/2016/SVG/main" r:embed="rId5"/>
                </a:ext>
              </a:extLst>
            </a:blip>
            <a:stretch>
              <a:fillRect t="6114" r="-47168" b="-41122"/>
            </a:stretch>
          </a:blipFill>
        </p:spPr>
        <p:txBody>
          <a:bodyPr/>
          <a:lstStyle/>
          <a:p>
            <a:endParaRPr 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3">
            <a:extLst>
              <a:ext uri="{FF2B5EF4-FFF2-40B4-BE49-F238E27FC236}">
                <a16:creationId xmlns:a16="http://schemas.microsoft.com/office/drawing/2014/main" id="{48226DC2-C69B-0881-710B-554357135954}"/>
              </a:ext>
            </a:extLst>
          </p:cNvPr>
          <p:cNvSpPr/>
          <p:nvPr/>
        </p:nvSpPr>
        <p:spPr>
          <a:xfrm rot="16192039">
            <a:off x="2673770" y="-2674288"/>
            <a:ext cx="6843899" cy="12192495"/>
          </a:xfrm>
          <a:custGeom>
            <a:avLst/>
            <a:gdLst/>
            <a:ahLst/>
            <a:cxnLst/>
            <a:rect l="l" t="t" r="r" b="b"/>
            <a:pathLst>
              <a:path w="7549723" h="13650833">
                <a:moveTo>
                  <a:pt x="0" y="0"/>
                </a:moveTo>
                <a:lnTo>
                  <a:pt x="7549723" y="0"/>
                </a:lnTo>
                <a:lnTo>
                  <a:pt x="7549723" y="13650833"/>
                </a:lnTo>
                <a:lnTo>
                  <a:pt x="0" y="13650833"/>
                </a:lnTo>
                <a:close/>
              </a:path>
            </a:pathLst>
          </a:custGeom>
          <a:solidFill>
            <a:srgbClr val="003468"/>
          </a:solidFill>
        </p:spPr>
        <p:txBody>
          <a:bodyPr/>
          <a:lstStyle/>
          <a:p>
            <a:endParaRPr lang="en-US" sz="1200" dirty="0"/>
          </a:p>
        </p:txBody>
      </p:sp>
      <p:sp>
        <p:nvSpPr>
          <p:cNvPr id="5" name="Freeform 5"/>
          <p:cNvSpPr>
            <a:spLocks noGrp="1" noRot="1" noMove="1" noResize="1" noEditPoints="1" noAdjustHandles="1" noChangeArrowheads="1" noChangeShapeType="1"/>
          </p:cNvSpPr>
          <p:nvPr/>
        </p:nvSpPr>
        <p:spPr>
          <a:xfrm>
            <a:off x="10369416" y="0"/>
            <a:ext cx="1136784" cy="1128889"/>
          </a:xfrm>
          <a:custGeom>
            <a:avLst/>
            <a:gdLst/>
            <a:ahLst/>
            <a:cxnLst/>
            <a:rect l="l" t="t" r="r" b="b"/>
            <a:pathLst>
              <a:path w="1705176" h="1693334">
                <a:moveTo>
                  <a:pt x="0" y="0"/>
                </a:moveTo>
                <a:lnTo>
                  <a:pt x="1705176" y="0"/>
                </a:lnTo>
                <a:lnTo>
                  <a:pt x="1705176" y="1693334"/>
                </a:lnTo>
                <a:lnTo>
                  <a:pt x="0" y="1693334"/>
                </a:lnTo>
                <a:lnTo>
                  <a:pt x="0" y="0"/>
                </a:lnTo>
                <a:close/>
              </a:path>
            </a:pathLst>
          </a:custGeom>
          <a:blipFill>
            <a:blip r:embed="rId3"/>
            <a:stretch>
              <a:fillRect/>
            </a:stretch>
          </a:blipFill>
        </p:spPr>
        <p:txBody>
          <a:bodyPr/>
          <a:lstStyle/>
          <a:p>
            <a:endParaRPr lang="en-US" sz="1200"/>
          </a:p>
        </p:txBody>
      </p:sp>
      <p:sp>
        <p:nvSpPr>
          <p:cNvPr id="6" name="TextBox 6"/>
          <p:cNvSpPr txBox="1"/>
          <p:nvPr/>
        </p:nvSpPr>
        <p:spPr>
          <a:xfrm>
            <a:off x="1003044" y="1168534"/>
            <a:ext cx="6975297" cy="538609"/>
          </a:xfrm>
          <a:prstGeom prst="rect">
            <a:avLst/>
          </a:prstGeom>
        </p:spPr>
        <p:txBody>
          <a:bodyPr lIns="0" tIns="0" rIns="0" bIns="0" rtlCol="0" anchor="t">
            <a:spAutoFit/>
          </a:bodyPr>
          <a:lstStyle/>
          <a:p>
            <a:pPr>
              <a:lnSpc>
                <a:spcPts val="4214"/>
              </a:lnSpc>
            </a:pPr>
            <a:r>
              <a:rPr lang="en-US" sz="3866" dirty="0">
                <a:solidFill>
                  <a:srgbClr val="FFFFFF"/>
                </a:solidFill>
                <a:latin typeface="Open Sans Bold"/>
              </a:rPr>
              <a:t>Methodology</a:t>
            </a:r>
          </a:p>
        </p:txBody>
      </p:sp>
      <p:sp>
        <p:nvSpPr>
          <p:cNvPr id="7" name="TextBox 7"/>
          <p:cNvSpPr txBox="1"/>
          <p:nvPr/>
        </p:nvSpPr>
        <p:spPr>
          <a:xfrm>
            <a:off x="1003044" y="2660687"/>
            <a:ext cx="10071356" cy="1795363"/>
          </a:xfrm>
          <a:prstGeom prst="rect">
            <a:avLst/>
          </a:prstGeom>
        </p:spPr>
        <p:txBody>
          <a:bodyPr wrap="square" lIns="0" tIns="0" rIns="0" bIns="0" rtlCol="0" anchor="t">
            <a:spAutoFit/>
          </a:bodyPr>
          <a:lstStyle/>
          <a:p>
            <a:pPr>
              <a:lnSpc>
                <a:spcPts val="1989"/>
              </a:lnSpc>
            </a:pPr>
            <a:r>
              <a:rPr lang="en-US" sz="1808" b="1" spc="-36" dirty="0">
                <a:solidFill>
                  <a:srgbClr val="FFFFFF"/>
                </a:solidFill>
                <a:latin typeface="Open Sans"/>
              </a:rPr>
              <a:t>Data Collection: Utilized open-source mammogram datasets.</a:t>
            </a:r>
          </a:p>
          <a:p>
            <a:pPr>
              <a:lnSpc>
                <a:spcPts val="1989"/>
              </a:lnSpc>
            </a:pPr>
            <a:endParaRPr lang="en-US" sz="1808" b="1" spc="-36" dirty="0">
              <a:solidFill>
                <a:srgbClr val="FFFFFF"/>
              </a:solidFill>
              <a:latin typeface="Open Sans"/>
            </a:endParaRPr>
          </a:p>
          <a:p>
            <a:pPr>
              <a:lnSpc>
                <a:spcPts val="1989"/>
              </a:lnSpc>
            </a:pPr>
            <a:r>
              <a:rPr lang="en-US" sz="1808" b="1" spc="-36" dirty="0">
                <a:solidFill>
                  <a:srgbClr val="FFFFFF"/>
                </a:solidFill>
                <a:latin typeface="Open Sans"/>
              </a:rPr>
              <a:t>Model Used: Deep learning-based convolutional neural network (CNN).</a:t>
            </a:r>
          </a:p>
          <a:p>
            <a:pPr>
              <a:lnSpc>
                <a:spcPts val="1989"/>
              </a:lnSpc>
            </a:pPr>
            <a:endParaRPr lang="en-US" sz="1808" b="1" spc="-36" dirty="0">
              <a:solidFill>
                <a:srgbClr val="FFFFFF"/>
              </a:solidFill>
              <a:latin typeface="Open Sans"/>
            </a:endParaRPr>
          </a:p>
          <a:p>
            <a:pPr>
              <a:lnSpc>
                <a:spcPts val="1989"/>
              </a:lnSpc>
            </a:pPr>
            <a:r>
              <a:rPr lang="en-US" sz="1808" b="1" spc="-36" dirty="0">
                <a:solidFill>
                  <a:srgbClr val="FFFFFF"/>
                </a:solidFill>
                <a:latin typeface="Open Sans"/>
              </a:rPr>
              <a:t>Training: Pre-trained AI model fine-tuned with labeled medical imaging data.</a:t>
            </a:r>
          </a:p>
          <a:p>
            <a:pPr>
              <a:lnSpc>
                <a:spcPts val="1989"/>
              </a:lnSpc>
            </a:pPr>
            <a:endParaRPr lang="en-US" sz="1808" b="1" spc="-36" dirty="0">
              <a:solidFill>
                <a:srgbClr val="FFFFFF"/>
              </a:solidFill>
              <a:latin typeface="Open Sans"/>
            </a:endParaRPr>
          </a:p>
          <a:p>
            <a:pPr>
              <a:lnSpc>
                <a:spcPts val="1989"/>
              </a:lnSpc>
            </a:pPr>
            <a:r>
              <a:rPr lang="en-US" sz="1808" b="1" spc="-36" dirty="0">
                <a:solidFill>
                  <a:srgbClr val="FFFFFF"/>
                </a:solidFill>
                <a:latin typeface="Open Sans"/>
              </a:rPr>
              <a:t>Validation: Compared AI predictions with radiologists’ assessments.</a:t>
            </a:r>
          </a:p>
        </p:txBody>
      </p:sp>
      <p:grpSp>
        <p:nvGrpSpPr>
          <p:cNvPr id="9" name="Group 9"/>
          <p:cNvGrpSpPr/>
          <p:nvPr/>
        </p:nvGrpSpPr>
        <p:grpSpPr>
          <a:xfrm>
            <a:off x="1003044" y="1951192"/>
            <a:ext cx="1801181" cy="133613"/>
            <a:chOff x="0" y="0"/>
            <a:chExt cx="711578" cy="52785"/>
          </a:xfrm>
        </p:grpSpPr>
        <p:sp>
          <p:nvSpPr>
            <p:cNvPr id="10" name="Freeform 10"/>
            <p:cNvSpPr/>
            <p:nvPr/>
          </p:nvSpPr>
          <p:spPr>
            <a:xfrm>
              <a:off x="0" y="0"/>
              <a:ext cx="711578" cy="52785"/>
            </a:xfrm>
            <a:custGeom>
              <a:avLst/>
              <a:gdLst/>
              <a:ahLst/>
              <a:cxnLst/>
              <a:rect l="l" t="t" r="r" b="b"/>
              <a:pathLst>
                <a:path w="711578" h="52785">
                  <a:moveTo>
                    <a:pt x="0" y="0"/>
                  </a:moveTo>
                  <a:lnTo>
                    <a:pt x="711578" y="0"/>
                  </a:lnTo>
                  <a:lnTo>
                    <a:pt x="711578" y="52785"/>
                  </a:lnTo>
                  <a:lnTo>
                    <a:pt x="0" y="52785"/>
                  </a:lnTo>
                  <a:close/>
                </a:path>
              </a:pathLst>
            </a:custGeom>
            <a:solidFill>
              <a:srgbClr val="D7520A"/>
            </a:solidFill>
          </p:spPr>
          <p:txBody>
            <a:bodyPr/>
            <a:lstStyle/>
            <a:p>
              <a:endParaRPr lang="en-US" sz="1200"/>
            </a:p>
          </p:txBody>
        </p:sp>
        <p:sp>
          <p:nvSpPr>
            <p:cNvPr id="11" name="TextBox 11"/>
            <p:cNvSpPr txBox="1"/>
            <p:nvPr/>
          </p:nvSpPr>
          <p:spPr>
            <a:xfrm>
              <a:off x="0" y="19050"/>
              <a:ext cx="711578" cy="33735"/>
            </a:xfrm>
            <a:prstGeom prst="rect">
              <a:avLst/>
            </a:prstGeom>
          </p:spPr>
          <p:txBody>
            <a:bodyPr lIns="33867" tIns="33867" rIns="33867" bIns="33867" rtlCol="0" anchor="ctr"/>
            <a:lstStyle/>
            <a:p>
              <a:pPr algn="ctr">
                <a:lnSpc>
                  <a:spcPts val="1622"/>
                </a:lnSpc>
              </a:pPr>
              <a:endParaRPr sz="1200"/>
            </a:p>
          </p:txBody>
        </p:sp>
      </p:grpSp>
      <p:sp>
        <p:nvSpPr>
          <p:cNvPr id="12" name="Freeform 5">
            <a:extLst>
              <a:ext uri="{FF2B5EF4-FFF2-40B4-BE49-F238E27FC236}">
                <a16:creationId xmlns:a16="http://schemas.microsoft.com/office/drawing/2014/main" id="{5A460DFA-E116-1631-E3A4-4F6F47AEBA6A}"/>
              </a:ext>
            </a:extLst>
          </p:cNvPr>
          <p:cNvSpPr>
            <a:spLocks noGrp="1" noRot="1" noMove="1" noResize="1" noEditPoints="1" noAdjustHandles="1" noChangeArrowheads="1" noChangeShapeType="1"/>
          </p:cNvSpPr>
          <p:nvPr/>
        </p:nvSpPr>
        <p:spPr>
          <a:xfrm rot="5400000">
            <a:off x="148065" y="3512647"/>
            <a:ext cx="3201196" cy="3489511"/>
          </a:xfrm>
          <a:custGeom>
            <a:avLst/>
            <a:gdLst/>
            <a:ahLst/>
            <a:cxnLst/>
            <a:rect l="l" t="t" r="r" b="b"/>
            <a:pathLst>
              <a:path w="7066732" h="7066732">
                <a:moveTo>
                  <a:pt x="0" y="0"/>
                </a:moveTo>
                <a:lnTo>
                  <a:pt x="7066732" y="0"/>
                </a:lnTo>
                <a:lnTo>
                  <a:pt x="7066732" y="7066732"/>
                </a:lnTo>
                <a:lnTo>
                  <a:pt x="0" y="7066732"/>
                </a:lnTo>
                <a:lnTo>
                  <a:pt x="0" y="0"/>
                </a:lnTo>
                <a:close/>
              </a:path>
            </a:pathLst>
          </a:custGeom>
          <a:blipFill>
            <a:blip r:embed="rId4">
              <a:extLst>
                <a:ext uri="{96DAC541-7B7A-43D3-8B79-37D633B846F1}">
                  <asvg:svgBlip xmlns:asvg="http://schemas.microsoft.com/office/drawing/2016/SVG/main" r:embed="rId5"/>
                </a:ext>
              </a:extLst>
            </a:blip>
            <a:stretch>
              <a:fillRect t="6114" r="-47168" b="-41122"/>
            </a:stretch>
          </a:blipFill>
        </p:spPr>
        <p:txBody>
          <a:bodyPr/>
          <a:lstStyle/>
          <a:p>
            <a:endParaRPr 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E598-FC71-96A7-9AAA-A036B655BE6B}"/>
              </a:ext>
            </a:extLst>
          </p:cNvPr>
          <p:cNvSpPr>
            <a:spLocks noGrp="1"/>
          </p:cNvSpPr>
          <p:nvPr>
            <p:ph type="title"/>
          </p:nvPr>
        </p:nvSpPr>
        <p:spPr>
          <a:xfrm>
            <a:off x="234885" y="333981"/>
            <a:ext cx="10515600" cy="1325563"/>
          </a:xfrm>
        </p:spPr>
        <p:txBody>
          <a:bodyPr/>
          <a:lstStyle/>
          <a:p>
            <a:r>
              <a:rPr lang="en-US" b="1" i="0" dirty="0">
                <a:solidFill>
                  <a:srgbClr val="003468"/>
                </a:solidFill>
                <a:effectLst/>
                <a:latin typeface="-apple-system"/>
              </a:rPr>
              <a:t>Flow diagram of preparation of CBIS-DDSM</a:t>
            </a:r>
            <a:endParaRPr lang="en-IN" b="1" dirty="0">
              <a:solidFill>
                <a:srgbClr val="003468"/>
              </a:solidFill>
            </a:endParaRPr>
          </a:p>
        </p:txBody>
      </p:sp>
      <p:pic>
        <p:nvPicPr>
          <p:cNvPr id="4" name="Picture 3">
            <a:extLst>
              <a:ext uri="{FF2B5EF4-FFF2-40B4-BE49-F238E27FC236}">
                <a16:creationId xmlns:a16="http://schemas.microsoft.com/office/drawing/2014/main" id="{BA935646-8BB5-7726-FB7E-BB7A2F2D9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262" y="2182305"/>
            <a:ext cx="8699500" cy="4114800"/>
          </a:xfrm>
          <a:prstGeom prst="rect">
            <a:avLst/>
          </a:prstGeom>
        </p:spPr>
      </p:pic>
      <p:grpSp>
        <p:nvGrpSpPr>
          <p:cNvPr id="5" name="Group 7">
            <a:extLst>
              <a:ext uri="{FF2B5EF4-FFF2-40B4-BE49-F238E27FC236}">
                <a16:creationId xmlns:a16="http://schemas.microsoft.com/office/drawing/2014/main" id="{8C0FF8DA-7707-9412-1FD2-1B88B835A4E1}"/>
              </a:ext>
            </a:extLst>
          </p:cNvPr>
          <p:cNvGrpSpPr/>
          <p:nvPr/>
        </p:nvGrpSpPr>
        <p:grpSpPr>
          <a:xfrm>
            <a:off x="1012471" y="1357304"/>
            <a:ext cx="1801181" cy="133613"/>
            <a:chOff x="0" y="0"/>
            <a:chExt cx="711578" cy="52785"/>
          </a:xfrm>
        </p:grpSpPr>
        <p:sp>
          <p:nvSpPr>
            <p:cNvPr id="6" name="Freeform 8">
              <a:extLst>
                <a:ext uri="{FF2B5EF4-FFF2-40B4-BE49-F238E27FC236}">
                  <a16:creationId xmlns:a16="http://schemas.microsoft.com/office/drawing/2014/main" id="{6CB043E7-9C7C-A026-BADD-B6142D745AFA}"/>
                </a:ext>
              </a:extLst>
            </p:cNvPr>
            <p:cNvSpPr/>
            <p:nvPr/>
          </p:nvSpPr>
          <p:spPr>
            <a:xfrm>
              <a:off x="0" y="0"/>
              <a:ext cx="711578" cy="52785"/>
            </a:xfrm>
            <a:custGeom>
              <a:avLst/>
              <a:gdLst/>
              <a:ahLst/>
              <a:cxnLst/>
              <a:rect l="l" t="t" r="r" b="b"/>
              <a:pathLst>
                <a:path w="711578" h="52785">
                  <a:moveTo>
                    <a:pt x="0" y="0"/>
                  </a:moveTo>
                  <a:lnTo>
                    <a:pt x="711578" y="0"/>
                  </a:lnTo>
                  <a:lnTo>
                    <a:pt x="711578" y="52785"/>
                  </a:lnTo>
                  <a:lnTo>
                    <a:pt x="0" y="52785"/>
                  </a:lnTo>
                  <a:close/>
                </a:path>
              </a:pathLst>
            </a:custGeom>
            <a:solidFill>
              <a:srgbClr val="D7520A"/>
            </a:solidFill>
          </p:spPr>
          <p:txBody>
            <a:bodyPr/>
            <a:lstStyle/>
            <a:p>
              <a:endParaRPr lang="en-US" sz="1200"/>
            </a:p>
          </p:txBody>
        </p:sp>
        <p:sp>
          <p:nvSpPr>
            <p:cNvPr id="7" name="TextBox 9">
              <a:extLst>
                <a:ext uri="{FF2B5EF4-FFF2-40B4-BE49-F238E27FC236}">
                  <a16:creationId xmlns:a16="http://schemas.microsoft.com/office/drawing/2014/main" id="{942E7381-860D-D5B0-F707-7A237A4AFB27}"/>
                </a:ext>
              </a:extLst>
            </p:cNvPr>
            <p:cNvSpPr txBox="1"/>
            <p:nvPr/>
          </p:nvSpPr>
          <p:spPr>
            <a:xfrm>
              <a:off x="0" y="19050"/>
              <a:ext cx="711578" cy="33735"/>
            </a:xfrm>
            <a:prstGeom prst="rect">
              <a:avLst/>
            </a:prstGeom>
          </p:spPr>
          <p:txBody>
            <a:bodyPr lIns="33867" tIns="33867" rIns="33867" bIns="33867" rtlCol="0" anchor="ctr"/>
            <a:lstStyle/>
            <a:p>
              <a:pPr algn="ctr">
                <a:lnSpc>
                  <a:spcPts val="1622"/>
                </a:lnSpc>
              </a:pPr>
              <a:endParaRPr sz="1200"/>
            </a:p>
          </p:txBody>
        </p:sp>
      </p:grpSp>
      <p:sp>
        <p:nvSpPr>
          <p:cNvPr id="8" name="Freeform 10">
            <a:extLst>
              <a:ext uri="{FF2B5EF4-FFF2-40B4-BE49-F238E27FC236}">
                <a16:creationId xmlns:a16="http://schemas.microsoft.com/office/drawing/2014/main" id="{77CB1E46-59CD-7872-69D3-D0A1D2200EF1}"/>
              </a:ext>
            </a:extLst>
          </p:cNvPr>
          <p:cNvSpPr>
            <a:spLocks noGrp="1" noRot="1" noMove="1" noResize="1" noEditPoints="1" noAdjustHandles="1" noChangeArrowheads="1" noChangeShapeType="1"/>
          </p:cNvSpPr>
          <p:nvPr/>
        </p:nvSpPr>
        <p:spPr>
          <a:xfrm>
            <a:off x="10369416" y="0"/>
            <a:ext cx="1136784" cy="1136784"/>
          </a:xfrm>
          <a:custGeom>
            <a:avLst/>
            <a:gdLst/>
            <a:ahLst/>
            <a:cxnLst/>
            <a:rect l="l" t="t" r="r" b="b"/>
            <a:pathLst>
              <a:path w="1705176" h="1705176">
                <a:moveTo>
                  <a:pt x="0" y="0"/>
                </a:moveTo>
                <a:lnTo>
                  <a:pt x="1705176" y="0"/>
                </a:lnTo>
                <a:lnTo>
                  <a:pt x="1705176" y="1705176"/>
                </a:lnTo>
                <a:lnTo>
                  <a:pt x="0" y="1705176"/>
                </a:lnTo>
                <a:lnTo>
                  <a:pt x="0" y="0"/>
                </a:lnTo>
                <a:close/>
              </a:path>
            </a:pathLst>
          </a:custGeom>
          <a:blipFill>
            <a:blip r:embed="rId4"/>
            <a:stretch>
              <a:fillRect/>
            </a:stretch>
          </a:blipFill>
        </p:spPr>
        <p:txBody>
          <a:bodyPr/>
          <a:lstStyle/>
          <a:p>
            <a:endParaRPr lang="en-US" sz="1200"/>
          </a:p>
        </p:txBody>
      </p:sp>
    </p:spTree>
    <p:extLst>
      <p:ext uri="{BB962C8B-B14F-4D97-AF65-F5344CB8AC3E}">
        <p14:creationId xmlns:p14="http://schemas.microsoft.com/office/powerpoint/2010/main" val="520022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03044" y="1168534"/>
            <a:ext cx="9366372" cy="538609"/>
          </a:xfrm>
          <a:prstGeom prst="rect">
            <a:avLst/>
          </a:prstGeom>
        </p:spPr>
        <p:txBody>
          <a:bodyPr wrap="square" lIns="0" tIns="0" rIns="0" bIns="0" rtlCol="0" anchor="t">
            <a:spAutoFit/>
          </a:bodyPr>
          <a:lstStyle/>
          <a:p>
            <a:pPr>
              <a:lnSpc>
                <a:spcPts val="4214"/>
              </a:lnSpc>
            </a:pPr>
            <a:r>
              <a:rPr lang="en-US" sz="3866" dirty="0">
                <a:solidFill>
                  <a:srgbClr val="003468"/>
                </a:solidFill>
                <a:latin typeface="Open Sans Bold"/>
              </a:rPr>
              <a:t>Simulation &amp; Implementation</a:t>
            </a:r>
          </a:p>
        </p:txBody>
      </p:sp>
      <p:sp>
        <p:nvSpPr>
          <p:cNvPr id="4" name="TextBox 4"/>
          <p:cNvSpPr txBox="1"/>
          <p:nvPr/>
        </p:nvSpPr>
        <p:spPr>
          <a:xfrm>
            <a:off x="1003044" y="2660687"/>
            <a:ext cx="8902956" cy="1282402"/>
          </a:xfrm>
          <a:prstGeom prst="rect">
            <a:avLst/>
          </a:prstGeom>
        </p:spPr>
        <p:txBody>
          <a:bodyPr wrap="square" lIns="0" tIns="0" rIns="0" bIns="0" rtlCol="0" anchor="t">
            <a:spAutoFit/>
          </a:bodyPr>
          <a:lstStyle/>
          <a:p>
            <a:pPr algn="just">
              <a:lnSpc>
                <a:spcPts val="1989"/>
              </a:lnSpc>
            </a:pPr>
            <a:r>
              <a:rPr lang="en-US" sz="1808" b="1" spc="-36" dirty="0">
                <a:solidFill>
                  <a:srgbClr val="003468"/>
                </a:solidFill>
                <a:latin typeface="Open Sans"/>
              </a:rPr>
              <a:t>Conducted AI model simulations on real-world patient datasets.</a:t>
            </a:r>
          </a:p>
          <a:p>
            <a:pPr algn="just">
              <a:lnSpc>
                <a:spcPts val="1989"/>
              </a:lnSpc>
            </a:pPr>
            <a:endParaRPr lang="en-US" sz="1808" b="1" spc="-36" dirty="0">
              <a:solidFill>
                <a:srgbClr val="003468"/>
              </a:solidFill>
              <a:latin typeface="Open Sans"/>
            </a:endParaRPr>
          </a:p>
          <a:p>
            <a:pPr algn="just">
              <a:lnSpc>
                <a:spcPts val="1989"/>
              </a:lnSpc>
            </a:pPr>
            <a:r>
              <a:rPr lang="en-US" sz="1808" b="1" spc="-36" dirty="0">
                <a:solidFill>
                  <a:srgbClr val="003468"/>
                </a:solidFill>
                <a:latin typeface="Open Sans"/>
              </a:rPr>
              <a:t>Tested the model’s accuracy in detecting various stages of breast cancer.</a:t>
            </a:r>
          </a:p>
          <a:p>
            <a:pPr algn="just">
              <a:lnSpc>
                <a:spcPts val="1989"/>
              </a:lnSpc>
            </a:pPr>
            <a:endParaRPr lang="en-US" sz="1808" b="1" spc="-36" dirty="0">
              <a:solidFill>
                <a:srgbClr val="003468"/>
              </a:solidFill>
              <a:latin typeface="Open Sans"/>
            </a:endParaRPr>
          </a:p>
          <a:p>
            <a:pPr algn="just">
              <a:lnSpc>
                <a:spcPts val="1989"/>
              </a:lnSpc>
            </a:pPr>
            <a:r>
              <a:rPr lang="en-US" sz="1808" b="1" spc="-36" dirty="0">
                <a:solidFill>
                  <a:srgbClr val="003468"/>
                </a:solidFill>
                <a:latin typeface="Open Sans"/>
              </a:rPr>
              <a:t>Achieved 96.87% test accuracy in predicting early-stage malignancies.</a:t>
            </a:r>
          </a:p>
        </p:txBody>
      </p:sp>
      <p:grpSp>
        <p:nvGrpSpPr>
          <p:cNvPr id="6" name="Group 6"/>
          <p:cNvGrpSpPr/>
          <p:nvPr/>
        </p:nvGrpSpPr>
        <p:grpSpPr>
          <a:xfrm>
            <a:off x="1003044" y="1951192"/>
            <a:ext cx="1801181" cy="133613"/>
            <a:chOff x="0" y="0"/>
            <a:chExt cx="711578" cy="52785"/>
          </a:xfrm>
        </p:grpSpPr>
        <p:sp>
          <p:nvSpPr>
            <p:cNvPr id="7" name="Freeform 7"/>
            <p:cNvSpPr/>
            <p:nvPr/>
          </p:nvSpPr>
          <p:spPr>
            <a:xfrm>
              <a:off x="0" y="0"/>
              <a:ext cx="711578" cy="52785"/>
            </a:xfrm>
            <a:custGeom>
              <a:avLst/>
              <a:gdLst/>
              <a:ahLst/>
              <a:cxnLst/>
              <a:rect l="l" t="t" r="r" b="b"/>
              <a:pathLst>
                <a:path w="711578" h="52785">
                  <a:moveTo>
                    <a:pt x="0" y="0"/>
                  </a:moveTo>
                  <a:lnTo>
                    <a:pt x="711578" y="0"/>
                  </a:lnTo>
                  <a:lnTo>
                    <a:pt x="711578" y="52785"/>
                  </a:lnTo>
                  <a:lnTo>
                    <a:pt x="0" y="52785"/>
                  </a:lnTo>
                  <a:close/>
                </a:path>
              </a:pathLst>
            </a:custGeom>
            <a:solidFill>
              <a:srgbClr val="D7520A"/>
            </a:solidFill>
          </p:spPr>
          <p:txBody>
            <a:bodyPr/>
            <a:lstStyle/>
            <a:p>
              <a:endParaRPr lang="en-US" sz="1200"/>
            </a:p>
          </p:txBody>
        </p:sp>
        <p:sp>
          <p:nvSpPr>
            <p:cNvPr id="8" name="TextBox 8"/>
            <p:cNvSpPr txBox="1"/>
            <p:nvPr/>
          </p:nvSpPr>
          <p:spPr>
            <a:xfrm>
              <a:off x="0" y="19050"/>
              <a:ext cx="711578" cy="33735"/>
            </a:xfrm>
            <a:prstGeom prst="rect">
              <a:avLst/>
            </a:prstGeom>
          </p:spPr>
          <p:txBody>
            <a:bodyPr lIns="33867" tIns="33867" rIns="33867" bIns="33867" rtlCol="0" anchor="ctr"/>
            <a:lstStyle/>
            <a:p>
              <a:pPr algn="ctr">
                <a:lnSpc>
                  <a:spcPts val="1622"/>
                </a:lnSpc>
              </a:pPr>
              <a:endParaRPr sz="1200"/>
            </a:p>
          </p:txBody>
        </p:sp>
      </p:grpSp>
      <p:sp>
        <p:nvSpPr>
          <p:cNvPr id="9" name="Freeform 9"/>
          <p:cNvSpPr>
            <a:spLocks noGrp="1" noRot="1" noMove="1" noResize="1" noEditPoints="1" noAdjustHandles="1" noChangeArrowheads="1" noChangeShapeType="1"/>
          </p:cNvSpPr>
          <p:nvPr/>
        </p:nvSpPr>
        <p:spPr>
          <a:xfrm>
            <a:off x="10369416" y="0"/>
            <a:ext cx="1136784" cy="1136784"/>
          </a:xfrm>
          <a:custGeom>
            <a:avLst/>
            <a:gdLst/>
            <a:ahLst/>
            <a:cxnLst/>
            <a:rect l="l" t="t" r="r" b="b"/>
            <a:pathLst>
              <a:path w="1705176" h="1705176">
                <a:moveTo>
                  <a:pt x="0" y="0"/>
                </a:moveTo>
                <a:lnTo>
                  <a:pt x="1705176" y="0"/>
                </a:lnTo>
                <a:lnTo>
                  <a:pt x="1705176" y="1705176"/>
                </a:lnTo>
                <a:lnTo>
                  <a:pt x="0" y="1705176"/>
                </a:lnTo>
                <a:lnTo>
                  <a:pt x="0" y="0"/>
                </a:lnTo>
                <a:close/>
              </a:path>
            </a:pathLst>
          </a:custGeom>
          <a:blipFill>
            <a:blip r:embed="rId3"/>
            <a:stretch>
              <a:fillRect/>
            </a:stretch>
          </a:blipFill>
        </p:spPr>
        <p:txBody>
          <a:bodyPr/>
          <a:lstStyle/>
          <a:p>
            <a:endParaRPr lang="en-US" sz="1200"/>
          </a:p>
        </p:txBody>
      </p:sp>
      <p:sp>
        <p:nvSpPr>
          <p:cNvPr id="10" name="Freeform 5">
            <a:extLst>
              <a:ext uri="{FF2B5EF4-FFF2-40B4-BE49-F238E27FC236}">
                <a16:creationId xmlns:a16="http://schemas.microsoft.com/office/drawing/2014/main" id="{6318BA40-E70C-3561-84D9-FFCA883A3B42}"/>
              </a:ext>
            </a:extLst>
          </p:cNvPr>
          <p:cNvSpPr>
            <a:spLocks noGrp="1" noRot="1" noMove="1" noResize="1" noEditPoints="1" noAdjustHandles="1" noChangeArrowheads="1" noChangeShapeType="1"/>
          </p:cNvSpPr>
          <p:nvPr/>
        </p:nvSpPr>
        <p:spPr>
          <a:xfrm rot="5400000">
            <a:off x="148065" y="3512647"/>
            <a:ext cx="3201196" cy="3489511"/>
          </a:xfrm>
          <a:custGeom>
            <a:avLst/>
            <a:gdLst/>
            <a:ahLst/>
            <a:cxnLst/>
            <a:rect l="l" t="t" r="r" b="b"/>
            <a:pathLst>
              <a:path w="7066732" h="7066732">
                <a:moveTo>
                  <a:pt x="0" y="0"/>
                </a:moveTo>
                <a:lnTo>
                  <a:pt x="7066732" y="0"/>
                </a:lnTo>
                <a:lnTo>
                  <a:pt x="7066732" y="7066732"/>
                </a:lnTo>
                <a:lnTo>
                  <a:pt x="0" y="7066732"/>
                </a:lnTo>
                <a:lnTo>
                  <a:pt x="0" y="0"/>
                </a:lnTo>
                <a:close/>
              </a:path>
            </a:pathLst>
          </a:custGeom>
          <a:blipFill>
            <a:blip r:embed="rId4">
              <a:extLst>
                <a:ext uri="{96DAC541-7B7A-43D3-8B79-37D633B846F1}">
                  <asvg:svgBlip xmlns:asvg="http://schemas.microsoft.com/office/drawing/2016/SVG/main" r:embed="rId5"/>
                </a:ext>
              </a:extLst>
            </a:blip>
            <a:stretch>
              <a:fillRect t="6114" r="-47168" b="-41122"/>
            </a:stretch>
          </a:blipFill>
        </p:spPr>
        <p:txBody>
          <a:bodyPr/>
          <a:lstStyle/>
          <a:p>
            <a:endParaRPr lang="en-US" sz="1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2988</TotalTime>
  <Words>1429</Words>
  <Application>Microsoft Office PowerPoint</Application>
  <PresentationFormat>Widescreen</PresentationFormat>
  <Paragraphs>168</Paragraphs>
  <Slides>16</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__GeistSans_3a0388</vt:lpstr>
      <vt:lpstr>-apple-system</vt:lpstr>
      <vt:lpstr>Arial</vt:lpstr>
      <vt:lpstr>Calibri</vt:lpstr>
      <vt:lpstr>Calibri Light</vt:lpstr>
      <vt:lpstr>Inter</vt:lpstr>
      <vt:lpstr>Open Sans</vt:lpstr>
      <vt:lpstr>Open Sans Bold</vt:lpstr>
      <vt:lpstr>Open Sans Extra Bold</vt:lpstr>
      <vt:lpstr>Open Sans Ultra-Bold</vt:lpstr>
      <vt:lpstr>Office Theme</vt:lpstr>
      <vt:lpstr>PowerPoint Presentation</vt:lpstr>
      <vt:lpstr>PowerPoint Presentation</vt:lpstr>
      <vt:lpstr>PowerPoint Presentation</vt:lpstr>
      <vt:lpstr>PowerPoint Presentation</vt:lpstr>
      <vt:lpstr>Industry  Landscape  Overview</vt:lpstr>
      <vt:lpstr>PowerPoint Presentation</vt:lpstr>
      <vt:lpstr>PowerPoint Presentation</vt:lpstr>
      <vt:lpstr>Flow diagram of preparation of CBIS-DDSM</vt:lpstr>
      <vt:lpstr>PowerPoint Presentation</vt:lpstr>
      <vt:lpstr>PowerPoint Presentation</vt:lpstr>
      <vt:lpstr>AI vs Traditional approach</vt:lpstr>
      <vt:lpstr>PowerPoint Presentation</vt:lpstr>
      <vt:lpstr> Future  Improvements&amp; Applications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Manikanta Mamidi</dc:creator>
  <cp:lastModifiedBy>Manikanta Mamidi</cp:lastModifiedBy>
  <cp:revision>6</cp:revision>
  <dcterms:created xsi:type="dcterms:W3CDTF">2025-03-22T02:07:59Z</dcterms:created>
  <dcterms:modified xsi:type="dcterms:W3CDTF">2025-03-24T03:56:20Z</dcterms:modified>
</cp:coreProperties>
</file>