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3" r:id="rId4"/>
    <p:sldId id="264" r:id="rId5"/>
    <p:sldId id="259" r:id="rId6"/>
    <p:sldId id="266" r:id="rId7"/>
    <p:sldId id="281" r:id="rId8"/>
    <p:sldId id="282" r:id="rId9"/>
    <p:sldId id="283" r:id="rId10"/>
    <p:sldId id="267" r:id="rId11"/>
    <p:sldId id="268" r:id="rId12"/>
    <p:sldId id="269" r:id="rId13"/>
    <p:sldId id="270" r:id="rId14"/>
    <p:sldId id="284" r:id="rId15"/>
    <p:sldId id="271" r:id="rId16"/>
    <p:sldId id="272" r:id="rId17"/>
    <p:sldId id="260"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1701" autoAdjust="0"/>
  </p:normalViewPr>
  <p:slideViewPr>
    <p:cSldViewPr>
      <p:cViewPr varScale="1">
        <p:scale>
          <a:sx n="84" d="100"/>
          <a:sy n="84" d="100"/>
        </p:scale>
        <p:origin x="1385"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11/16/2023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45F23-5314-459E-9575-A46AFB177DC9}"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0FED5-8BFC-4688-A5F4-8B9E94A3878D}"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3D0B2-79D6-4110-8BD9-0CAB92F7F161}"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6534A-7B66-435A-BBCD-09E0B31BB293}"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B320B-E1C2-442D-8857-2E7379016B0F}" type="datetime1">
              <a:rPr lang="en-US" smtClean="0"/>
              <a:t>11/16/2023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7E5251-7B9F-4A5E-9FA0-82EA9104CC0E}"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036F2B-30F9-4EAE-9745-D53BB82F4911}" type="datetime1">
              <a:rPr lang="en-US" smtClean="0"/>
              <a:t>11/16/2023</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BB29CB-04FC-4C18-93F9-70687A55FC9C}" type="datetime1">
              <a:rPr lang="en-US" smtClean="0"/>
              <a:t>11/16/2023</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3DA0D-A585-431B-B998-8C33D15F9667}" type="datetime1">
              <a:rPr lang="en-US" smtClean="0"/>
              <a:t>11/16/2023</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17689-8F02-49C6-B8B9-E99F59D0809B}"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E9957-3A05-4E67-96D6-CB993C611FF2}" type="datetime1">
              <a:rPr lang="en-US" smtClean="0"/>
              <a:t>11/16/2023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5145C-6FB2-4EFC-8820-CBDF128BEFDF}" type="datetime1">
              <a:rPr lang="en-US" smtClean="0"/>
              <a:t>11/16/2023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69900"/>
            <a:ext cx="6248400" cy="1330326"/>
          </a:xfrm>
        </p:spPr>
        <p:txBody>
          <a:bodyPr>
            <a:noAutofit/>
          </a:bodyPr>
          <a:lstStyle/>
          <a:p>
            <a:r>
              <a:rPr lang="en-US" sz="18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err="1">
                <a:latin typeface="Times New Roman" panose="02020603050405020304" charset="0"/>
                <a:cs typeface="Times New Roman" panose="02020603050405020304" charset="0"/>
              </a:rPr>
              <a:t>Ramapuram</a:t>
            </a:r>
            <a:r>
              <a:rPr lang="en-US" sz="1800" b="1">
                <a:latin typeface="Times New Roman" panose="02020603050405020304" charset="0"/>
                <a:cs typeface="Times New Roman" panose="02020603050405020304" charset="0"/>
              </a:rPr>
              <a:t> , </a:t>
            </a:r>
            <a:r>
              <a:rPr lang="en-US" sz="1800" b="1" dirty="0">
                <a:latin typeface="Times New Roman" panose="02020603050405020304" charset="0"/>
                <a:cs typeface="Times New Roman" panose="02020603050405020304" charset="0"/>
              </a:rPr>
              <a:t>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DEPARTMENT OF COMPUTER SCIENCE AND ENGINEERING</a:t>
            </a:r>
            <a:endParaRPr lang="en-US" sz="1800" dirty="0"/>
          </a:p>
        </p:txBody>
      </p:sp>
      <p:sp>
        <p:nvSpPr>
          <p:cNvPr id="3" name="Subtitle 2"/>
          <p:cNvSpPr>
            <a:spLocks noGrp="1"/>
          </p:cNvSpPr>
          <p:nvPr>
            <p:ph type="subTitle" idx="1"/>
          </p:nvPr>
        </p:nvSpPr>
        <p:spPr>
          <a:xfrm>
            <a:off x="533400" y="1800225"/>
            <a:ext cx="8077200" cy="1673223"/>
          </a:xfrm>
        </p:spPr>
        <p:txBody>
          <a:bodyPr>
            <a:noAutofit/>
          </a:bodyPr>
          <a:lstStyle/>
          <a:p>
            <a:r>
              <a:rPr lang="en-IN" dirty="0">
                <a:solidFill>
                  <a:schemeClr val="tx1"/>
                </a:solidFill>
              </a:rPr>
              <a:t>18CSP103L-SEMINAR - 1</a:t>
            </a:r>
            <a:endParaRPr lang="en-US" dirty="0">
              <a:solidFill>
                <a:schemeClr val="tx1"/>
              </a:solidFill>
            </a:endParaRPr>
          </a:p>
          <a:p>
            <a:r>
              <a:rPr lang="en-US" dirty="0">
                <a:solidFill>
                  <a:schemeClr val="tx1"/>
                </a:solidFill>
              </a:rPr>
              <a:t>Title of the Project:</a:t>
            </a:r>
            <a:r>
              <a:rPr lang="en-GB" dirty="0">
                <a:solidFill>
                  <a:schemeClr val="tx1"/>
                </a:solidFill>
              </a:rPr>
              <a:t>Pixel Whispers Unveiling the Secrets of Image Steganography</a:t>
            </a:r>
            <a:endParaRPr lang="en-US" dirty="0">
              <a:solidFill>
                <a:schemeClr val="tx1"/>
              </a:solidFill>
            </a:endParaRPr>
          </a:p>
          <a:p>
            <a:endParaRPr lang="en-US"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1633728" y="3581400"/>
            <a:ext cx="6400800" cy="425448"/>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1"/>
                </a:solidFill>
              </a:rPr>
              <a:t>BATCH </a:t>
            </a:r>
            <a:r>
              <a:rPr lang="en-US">
                <a:solidFill>
                  <a:schemeClr val="tx1"/>
                </a:solidFill>
              </a:rPr>
              <a:t>NUMBER :12</a:t>
            </a: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38877702"/>
              </p:ext>
            </p:extLst>
          </p:nvPr>
        </p:nvGraphicFramePr>
        <p:xfrm>
          <a:off x="304800" y="4114800"/>
          <a:ext cx="8305800" cy="2133600"/>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41">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Supervisor</a:t>
                      </a:r>
                    </a:p>
                  </a:txBody>
                  <a:tcPr/>
                </a:tc>
                <a:extLst>
                  <a:ext uri="{0D108BD9-81ED-4DB2-BD59-A6C34878D82A}">
                    <a16:rowId xmlns:a16="http://schemas.microsoft.com/office/drawing/2014/main" val="10000"/>
                  </a:ext>
                </a:extLst>
              </a:tr>
              <a:tr h="1749859">
                <a:tc>
                  <a:txBody>
                    <a:bodyPr/>
                    <a:lstStyle/>
                    <a:p>
                      <a:r>
                        <a:rPr lang="en-IN" dirty="0"/>
                        <a:t>BHASKAR RAJA M (RA2111030020006) SREEHARI K (RA2111030020010) </a:t>
                      </a:r>
                    </a:p>
                    <a:p>
                      <a:r>
                        <a:rPr lang="en-IN" dirty="0"/>
                        <a:t>LV MANIKANTA M (RA2111030020033)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Dr.</a:t>
                      </a:r>
                      <a:r>
                        <a:rPr lang="en-IN" dirty="0"/>
                        <a:t> S.RUBIN BOSE., M.E., M.B.A., Ph.D.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 Ms. P.VIDYASRI., M.E.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 (Assistant Professors, Department of Computer Science and Engineering) </a:t>
                      </a:r>
                      <a:endParaRPr lang="en-US" dirty="0"/>
                    </a:p>
                  </a:txBody>
                  <a:tcPr/>
                </a:tc>
                <a:extLst>
                  <a:ext uri="{0D108BD9-81ED-4DB2-BD59-A6C34878D82A}">
                    <a16:rowId xmlns:a16="http://schemas.microsoft.com/office/drawing/2014/main" val="10001"/>
                  </a:ext>
                </a:extLst>
              </a:tr>
            </a:tbl>
          </a:graphicData>
        </a:graphic>
      </p:graphicFrame>
      <p:sp>
        <p:nvSpPr>
          <p:cNvPr id="9" name="Slide Number Placeholder 8">
            <a:extLst>
              <a:ext uri="{FF2B5EF4-FFF2-40B4-BE49-F238E27FC236}">
                <a16:creationId xmlns:a16="http://schemas.microsoft.com/office/drawing/2014/main" id="{DFCAD5C8-0374-4E95-2885-6C125EC7C3E3}"/>
              </a:ext>
            </a:extLst>
          </p:cNvPr>
          <p:cNvSpPr>
            <a:spLocks noGrp="1"/>
          </p:cNvSpPr>
          <p:nvPr>
            <p:ph type="sldNum" sz="quarter" idx="12"/>
          </p:nvPr>
        </p:nvSpPr>
        <p:spPr/>
        <p:txBody>
          <a:bodyPr/>
          <a:lstStyle/>
          <a:p>
            <a:fld id="{BECDEB80-DBCE-406A-80BF-FEBEE692EE79}" type="slidenum">
              <a:rPr lang="en-US" smtClean="0"/>
              <a:t>1</a:t>
            </a:fld>
            <a:endParaRPr lang="en-US"/>
          </a:p>
        </p:txBody>
      </p:sp>
      <p:sp>
        <p:nvSpPr>
          <p:cNvPr id="10" name="Date Placeholder 9">
            <a:extLst>
              <a:ext uri="{FF2B5EF4-FFF2-40B4-BE49-F238E27FC236}">
                <a16:creationId xmlns:a16="http://schemas.microsoft.com/office/drawing/2014/main" id="{72A9B6FE-D223-BA78-603E-E6AC276EB13E}"/>
              </a:ext>
            </a:extLst>
          </p:cNvPr>
          <p:cNvSpPr>
            <a:spLocks noGrp="1"/>
          </p:cNvSpPr>
          <p:nvPr>
            <p:ph type="dt" sz="half" idx="10"/>
          </p:nvPr>
        </p:nvSpPr>
        <p:spPr/>
        <p:txBody>
          <a:bodyPr/>
          <a:lstStyle/>
          <a:p>
            <a:r>
              <a:rPr lang="en-US" dirty="0">
                <a:solidFill>
                  <a:schemeClr val="tx1"/>
                </a:solidFill>
              </a:rPr>
              <a:t>Date</a:t>
            </a:r>
            <a:r>
              <a:rPr lang="en-US" dirty="0"/>
              <a:t> : </a:t>
            </a:r>
            <a:r>
              <a:rPr lang="en-US" dirty="0">
                <a:solidFill>
                  <a:schemeClr val="tx1"/>
                </a:solidFill>
              </a:rPr>
              <a:t>16/11/2023</a:t>
            </a:r>
          </a:p>
        </p:txBody>
      </p:sp>
    </p:spTree>
    <p:extLst>
      <p:ext uri="{BB962C8B-B14F-4D97-AF65-F5344CB8AC3E}">
        <p14:creationId xmlns:p14="http://schemas.microsoft.com/office/powerpoint/2010/main" val="268442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p:txBody>
          <a:bodyPr>
            <a:normAutofit/>
          </a:bodyPr>
          <a:lstStyle/>
          <a:p>
            <a:pPr marL="0" indent="0">
              <a:buNone/>
            </a:pPr>
            <a:endParaRPr lang="en-GB" sz="2400" dirty="0"/>
          </a:p>
          <a:p>
            <a:pPr marL="0" indent="0">
              <a:buNone/>
            </a:pPr>
            <a:r>
              <a:rPr lang="en-GB" sz="2400" dirty="0"/>
              <a:t>By leveraging methods like altering LSBs and frequency domain transformations, sensitive data can be discreetly embedded in digital images. To overcome size, </a:t>
            </a:r>
            <a:r>
              <a:rPr lang="en-GB" sz="2400" dirty="0" err="1"/>
              <a:t>color</a:t>
            </a:r>
            <a:r>
              <a:rPr lang="en-GB" sz="2400" dirty="0"/>
              <a:t> depth, and imperceptibility constraints, advanced encryption techniques are integrated before embedding, ensuring the hidden data's robust security.</a:t>
            </a:r>
            <a:r>
              <a:rPr lang="en-GB" sz="1400" dirty="0"/>
              <a:t> </a:t>
            </a:r>
            <a:r>
              <a:rPr lang="en-GB" sz="2400" dirty="0"/>
              <a:t>The system's performance evaluation remains focused on imperceptibility, capacity, and robustness.</a:t>
            </a:r>
            <a:endParaRPr lang="en-IN" sz="2400" dirty="0"/>
          </a:p>
        </p:txBody>
      </p:sp>
      <p:sp>
        <p:nvSpPr>
          <p:cNvPr id="5" name="Slide Number Placeholder 4">
            <a:extLst>
              <a:ext uri="{FF2B5EF4-FFF2-40B4-BE49-F238E27FC236}">
                <a16:creationId xmlns:a16="http://schemas.microsoft.com/office/drawing/2014/main" id="{C12513F9-E957-2ED9-C7BC-D46CEB2D0155}"/>
              </a:ext>
            </a:extLst>
          </p:cNvPr>
          <p:cNvSpPr>
            <a:spLocks noGrp="1"/>
          </p:cNvSpPr>
          <p:nvPr>
            <p:ph type="sldNum" sz="quarter" idx="12"/>
          </p:nvPr>
        </p:nvSpPr>
        <p:spPr/>
        <p:txBody>
          <a:bodyPr/>
          <a:lstStyle/>
          <a:p>
            <a:fld id="{BECDEB80-DBCE-406A-80BF-FEBEE692EE79}" type="slidenum">
              <a:rPr lang="en-US" smtClean="0"/>
              <a:t>10</a:t>
            </a:fld>
            <a:endParaRPr lang="en-US"/>
          </a:p>
        </p:txBody>
      </p:sp>
    </p:spTree>
    <p:extLst>
      <p:ext uri="{BB962C8B-B14F-4D97-AF65-F5344CB8AC3E}">
        <p14:creationId xmlns:p14="http://schemas.microsoft.com/office/powerpoint/2010/main" val="64223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D6FC-4623-DB0D-464A-023A669477C3}"/>
              </a:ext>
            </a:extLst>
          </p:cNvPr>
          <p:cNvSpPr>
            <a:spLocks noGrp="1"/>
          </p:cNvSpPr>
          <p:nvPr>
            <p:ph type="title"/>
          </p:nvPr>
        </p:nvSpPr>
        <p:spPr/>
        <p:txBody>
          <a:bodyPr>
            <a:normAutofit fontScale="90000"/>
          </a:bodyPr>
          <a:lstStyle/>
          <a:p>
            <a:r>
              <a:rPr lang="en-IN" dirty="0"/>
              <a:t>Software &amp; Hardware Requirements</a:t>
            </a:r>
          </a:p>
        </p:txBody>
      </p:sp>
      <p:sp>
        <p:nvSpPr>
          <p:cNvPr id="3" name="Content Placeholder 2">
            <a:extLst>
              <a:ext uri="{FF2B5EF4-FFF2-40B4-BE49-F238E27FC236}">
                <a16:creationId xmlns:a16="http://schemas.microsoft.com/office/drawing/2014/main" id="{AB1EBEB7-6EC6-59E9-6A64-0C3DD4EF15BD}"/>
              </a:ext>
            </a:extLst>
          </p:cNvPr>
          <p:cNvSpPr>
            <a:spLocks noGrp="1"/>
          </p:cNvSpPr>
          <p:nvPr>
            <p:ph idx="1"/>
          </p:nvPr>
        </p:nvSpPr>
        <p:spPr/>
        <p:txBody>
          <a:bodyPr/>
          <a:lstStyle/>
          <a:p>
            <a:r>
              <a:rPr lang="en-GB" dirty="0"/>
              <a:t>iOS   		: iOS 15 or Above</a:t>
            </a:r>
          </a:p>
          <a:p>
            <a:endParaRPr lang="en-GB" dirty="0"/>
          </a:p>
          <a:p>
            <a:r>
              <a:rPr lang="en-GB" dirty="0"/>
              <a:t>Android  	: Android OS 10 or Above</a:t>
            </a:r>
          </a:p>
          <a:p>
            <a:endParaRPr lang="en-GB" dirty="0"/>
          </a:p>
          <a:p>
            <a:r>
              <a:rPr lang="en-GB" dirty="0"/>
              <a:t>Mac       		: OS X 10.11 or Above</a:t>
            </a:r>
          </a:p>
          <a:p>
            <a:endParaRPr lang="en-GB" dirty="0"/>
          </a:p>
          <a:p>
            <a:r>
              <a:rPr lang="en-GB" dirty="0"/>
              <a:t>Windows  	: Windows 10 or Above</a:t>
            </a:r>
            <a:endParaRPr lang="en-IN" dirty="0"/>
          </a:p>
        </p:txBody>
      </p:sp>
      <p:sp>
        <p:nvSpPr>
          <p:cNvPr id="5" name="Slide Number Placeholder 4">
            <a:extLst>
              <a:ext uri="{FF2B5EF4-FFF2-40B4-BE49-F238E27FC236}">
                <a16:creationId xmlns:a16="http://schemas.microsoft.com/office/drawing/2014/main" id="{12782704-DA34-9761-BCDF-761438911913}"/>
              </a:ext>
            </a:extLst>
          </p:cNvPr>
          <p:cNvSpPr>
            <a:spLocks noGrp="1"/>
          </p:cNvSpPr>
          <p:nvPr>
            <p:ph type="sldNum" sz="quarter" idx="12"/>
          </p:nvPr>
        </p:nvSpPr>
        <p:spPr/>
        <p:txBody>
          <a:bodyPr/>
          <a:lstStyle/>
          <a:p>
            <a:fld id="{BECDEB80-DBCE-406A-80BF-FEBEE692EE79}" type="slidenum">
              <a:rPr lang="en-US" smtClean="0"/>
              <a:t>11</a:t>
            </a:fld>
            <a:endParaRPr lang="en-US"/>
          </a:p>
        </p:txBody>
      </p:sp>
    </p:spTree>
    <p:extLst>
      <p:ext uri="{BB962C8B-B14F-4D97-AF65-F5344CB8AC3E}">
        <p14:creationId xmlns:p14="http://schemas.microsoft.com/office/powerpoint/2010/main" val="238946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9993-16A8-1F95-6BBC-A292F0764C0A}"/>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29BA31E4-6EA2-0154-2D87-B5FA86DC75B6}"/>
              </a:ext>
            </a:extLst>
          </p:cNvPr>
          <p:cNvSpPr>
            <a:spLocks noGrp="1"/>
          </p:cNvSpPr>
          <p:nvPr>
            <p:ph idx="1"/>
          </p:nvPr>
        </p:nvSpPr>
        <p:spPr/>
        <p:txBody>
          <a:bodyPr>
            <a:normAutofit/>
          </a:bodyPr>
          <a:lstStyle/>
          <a:p>
            <a:pPr marL="0" indent="0">
              <a:buNone/>
            </a:pPr>
            <a:endParaRPr lang="en-GB" sz="2400" dirty="0"/>
          </a:p>
          <a:p>
            <a:pPr marL="0" indent="0">
              <a:buNone/>
            </a:pPr>
            <a:r>
              <a:rPr lang="en-GB" sz="2400" dirty="0"/>
              <a:t>Implementing image steganography involves selecting a cover image and encoding data into it using a steganographic algorithm. The least significant bits are typically modified for minimal visual impact, and encryption can be added for security. The resulting </a:t>
            </a:r>
            <a:r>
              <a:rPr lang="en-GB" sz="2400" dirty="0" err="1"/>
              <a:t>stego</a:t>
            </a:r>
            <a:r>
              <a:rPr lang="en-GB" sz="2400" dirty="0"/>
              <a:t> image conceals the data, and extraction involves applying the reverse process to retrieve the information without visibly altering the image.</a:t>
            </a:r>
            <a:endParaRPr lang="en-IN" sz="2400" dirty="0"/>
          </a:p>
        </p:txBody>
      </p:sp>
      <p:sp>
        <p:nvSpPr>
          <p:cNvPr id="5" name="Slide Number Placeholder 4">
            <a:extLst>
              <a:ext uri="{FF2B5EF4-FFF2-40B4-BE49-F238E27FC236}">
                <a16:creationId xmlns:a16="http://schemas.microsoft.com/office/drawing/2014/main" id="{D2C22B01-1547-7251-D15B-64E1EBEBB349}"/>
              </a:ext>
            </a:extLst>
          </p:cNvPr>
          <p:cNvSpPr>
            <a:spLocks noGrp="1"/>
          </p:cNvSpPr>
          <p:nvPr>
            <p:ph type="sldNum" sz="quarter" idx="12"/>
          </p:nvPr>
        </p:nvSpPr>
        <p:spPr/>
        <p:txBody>
          <a:bodyPr/>
          <a:lstStyle/>
          <a:p>
            <a:fld id="{BECDEB80-DBCE-406A-80BF-FEBEE692EE79}" type="slidenum">
              <a:rPr lang="en-US" smtClean="0"/>
              <a:t>12</a:t>
            </a:fld>
            <a:endParaRPr lang="en-US"/>
          </a:p>
        </p:txBody>
      </p:sp>
    </p:spTree>
    <p:extLst>
      <p:ext uri="{BB962C8B-B14F-4D97-AF65-F5344CB8AC3E}">
        <p14:creationId xmlns:p14="http://schemas.microsoft.com/office/powerpoint/2010/main" val="108782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AE2C-F4DA-1D47-0785-AC2B77344078}"/>
              </a:ext>
            </a:extLst>
          </p:cNvPr>
          <p:cNvSpPr>
            <a:spLocks noGrp="1"/>
          </p:cNvSpPr>
          <p:nvPr>
            <p:ph type="title"/>
          </p:nvPr>
        </p:nvSpPr>
        <p:spPr/>
        <p:txBody>
          <a:bodyPr>
            <a:normAutofit/>
          </a:bodyPr>
          <a:lstStyle/>
          <a:p>
            <a:r>
              <a:rPr lang="en-IN" dirty="0"/>
              <a:t>Results and Discussion</a:t>
            </a:r>
          </a:p>
        </p:txBody>
      </p:sp>
      <p:pic>
        <p:nvPicPr>
          <p:cNvPr id="6" name="Content Placeholder 5">
            <a:extLst>
              <a:ext uri="{FF2B5EF4-FFF2-40B4-BE49-F238E27FC236}">
                <a16:creationId xmlns:a16="http://schemas.microsoft.com/office/drawing/2014/main" id="{3648831E-E1F7-5E8C-1522-67036AB28503}"/>
              </a:ext>
            </a:extLst>
          </p:cNvPr>
          <p:cNvPicPr>
            <a:picLocks noGrp="1" noChangeAspect="1"/>
          </p:cNvPicPr>
          <p:nvPr>
            <p:ph idx="1"/>
          </p:nvPr>
        </p:nvPicPr>
        <p:blipFill>
          <a:blip r:embed="rId2"/>
          <a:stretch>
            <a:fillRect/>
          </a:stretch>
        </p:blipFill>
        <p:spPr>
          <a:xfrm>
            <a:off x="948965" y="1600200"/>
            <a:ext cx="7246069" cy="4525963"/>
          </a:xfrm>
        </p:spPr>
      </p:pic>
      <p:sp>
        <p:nvSpPr>
          <p:cNvPr id="7" name="Slide Number Placeholder 6">
            <a:extLst>
              <a:ext uri="{FF2B5EF4-FFF2-40B4-BE49-F238E27FC236}">
                <a16:creationId xmlns:a16="http://schemas.microsoft.com/office/drawing/2014/main" id="{32F2CBFA-25C9-5666-E2E0-EA31174F6549}"/>
              </a:ext>
            </a:extLst>
          </p:cNvPr>
          <p:cNvSpPr>
            <a:spLocks noGrp="1"/>
          </p:cNvSpPr>
          <p:nvPr>
            <p:ph type="sldNum" sz="quarter" idx="12"/>
          </p:nvPr>
        </p:nvSpPr>
        <p:spPr/>
        <p:txBody>
          <a:bodyPr/>
          <a:lstStyle/>
          <a:p>
            <a:fld id="{BECDEB80-DBCE-406A-80BF-FEBEE692EE79}" type="slidenum">
              <a:rPr lang="en-US" smtClean="0"/>
              <a:t>13</a:t>
            </a:fld>
            <a:endParaRPr lang="en-US"/>
          </a:p>
        </p:txBody>
      </p:sp>
    </p:spTree>
    <p:extLst>
      <p:ext uri="{BB962C8B-B14F-4D97-AF65-F5344CB8AC3E}">
        <p14:creationId xmlns:p14="http://schemas.microsoft.com/office/powerpoint/2010/main" val="317347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82B6A5-BE29-AACB-8BAE-96AE5238F164}"/>
              </a:ext>
            </a:extLst>
          </p:cNvPr>
          <p:cNvPicPr>
            <a:picLocks noChangeAspect="1"/>
          </p:cNvPicPr>
          <p:nvPr/>
        </p:nvPicPr>
        <p:blipFill>
          <a:blip r:embed="rId2"/>
          <a:stretch>
            <a:fillRect/>
          </a:stretch>
        </p:blipFill>
        <p:spPr>
          <a:xfrm>
            <a:off x="1295400" y="533400"/>
            <a:ext cx="6858000" cy="2284823"/>
          </a:xfrm>
          <a:prstGeom prst="rect">
            <a:avLst/>
          </a:prstGeom>
        </p:spPr>
      </p:pic>
      <p:pic>
        <p:nvPicPr>
          <p:cNvPr id="8" name="Picture 7">
            <a:extLst>
              <a:ext uri="{FF2B5EF4-FFF2-40B4-BE49-F238E27FC236}">
                <a16:creationId xmlns:a16="http://schemas.microsoft.com/office/drawing/2014/main" id="{407F939F-8486-1D6C-D1A6-F107A9751374}"/>
              </a:ext>
            </a:extLst>
          </p:cNvPr>
          <p:cNvPicPr>
            <a:picLocks noChangeAspect="1"/>
          </p:cNvPicPr>
          <p:nvPr/>
        </p:nvPicPr>
        <p:blipFill>
          <a:blip r:embed="rId3"/>
          <a:stretch>
            <a:fillRect/>
          </a:stretch>
        </p:blipFill>
        <p:spPr>
          <a:xfrm>
            <a:off x="1524000" y="2971800"/>
            <a:ext cx="6248400" cy="3733800"/>
          </a:xfrm>
          <a:prstGeom prst="rect">
            <a:avLst/>
          </a:prstGeom>
        </p:spPr>
      </p:pic>
      <p:sp>
        <p:nvSpPr>
          <p:cNvPr id="9" name="TextBox 8">
            <a:extLst>
              <a:ext uri="{FF2B5EF4-FFF2-40B4-BE49-F238E27FC236}">
                <a16:creationId xmlns:a16="http://schemas.microsoft.com/office/drawing/2014/main" id="{3238D8E0-D973-D5D9-6CA2-D9CA7C70C6FB}"/>
              </a:ext>
            </a:extLst>
          </p:cNvPr>
          <p:cNvSpPr txBox="1"/>
          <p:nvPr/>
        </p:nvSpPr>
        <p:spPr>
          <a:xfrm>
            <a:off x="7924800" y="4211632"/>
            <a:ext cx="1524000" cy="461665"/>
          </a:xfrm>
          <a:prstGeom prst="rect">
            <a:avLst/>
          </a:prstGeom>
          <a:noFill/>
        </p:spPr>
        <p:txBody>
          <a:bodyPr wrap="square" rtlCol="0">
            <a:spAutoFit/>
          </a:bodyPr>
          <a:lstStyle/>
          <a:p>
            <a:r>
              <a:rPr lang="en-GB" sz="2400" b="1" dirty="0"/>
              <a:t>AFTER</a:t>
            </a:r>
            <a:endParaRPr lang="en-IN" sz="2400" b="1" dirty="0"/>
          </a:p>
        </p:txBody>
      </p:sp>
      <p:sp>
        <p:nvSpPr>
          <p:cNvPr id="13" name="TextBox 12">
            <a:extLst>
              <a:ext uri="{FF2B5EF4-FFF2-40B4-BE49-F238E27FC236}">
                <a16:creationId xmlns:a16="http://schemas.microsoft.com/office/drawing/2014/main" id="{F460BBF0-8D72-846E-2129-433635FFC270}"/>
              </a:ext>
            </a:extLst>
          </p:cNvPr>
          <p:cNvSpPr txBox="1"/>
          <p:nvPr/>
        </p:nvSpPr>
        <p:spPr>
          <a:xfrm>
            <a:off x="269132" y="4211633"/>
            <a:ext cx="1524000" cy="461665"/>
          </a:xfrm>
          <a:prstGeom prst="rect">
            <a:avLst/>
          </a:prstGeom>
          <a:noFill/>
        </p:spPr>
        <p:txBody>
          <a:bodyPr wrap="square" rtlCol="0">
            <a:spAutoFit/>
          </a:bodyPr>
          <a:lstStyle/>
          <a:p>
            <a:r>
              <a:rPr lang="en-GB" sz="2400" b="1" dirty="0"/>
              <a:t>BEFORE</a:t>
            </a:r>
            <a:endParaRPr lang="en-IN" sz="2400" b="1" dirty="0"/>
          </a:p>
        </p:txBody>
      </p:sp>
      <p:sp>
        <p:nvSpPr>
          <p:cNvPr id="14" name="Slide Number Placeholder 13">
            <a:extLst>
              <a:ext uri="{FF2B5EF4-FFF2-40B4-BE49-F238E27FC236}">
                <a16:creationId xmlns:a16="http://schemas.microsoft.com/office/drawing/2014/main" id="{4A134E63-41BF-5EF9-C5E1-46718A2B6046}"/>
              </a:ext>
            </a:extLst>
          </p:cNvPr>
          <p:cNvSpPr>
            <a:spLocks noGrp="1"/>
          </p:cNvSpPr>
          <p:nvPr>
            <p:ph type="sldNum" sz="quarter" idx="12"/>
          </p:nvPr>
        </p:nvSpPr>
        <p:spPr/>
        <p:txBody>
          <a:bodyPr/>
          <a:lstStyle/>
          <a:p>
            <a:fld id="{BECDEB80-DBCE-406A-80BF-FEBEE692EE79}" type="slidenum">
              <a:rPr lang="en-US" smtClean="0"/>
              <a:t>14</a:t>
            </a:fld>
            <a:endParaRPr lang="en-US"/>
          </a:p>
        </p:txBody>
      </p:sp>
    </p:spTree>
    <p:extLst>
      <p:ext uri="{BB962C8B-B14F-4D97-AF65-F5344CB8AC3E}">
        <p14:creationId xmlns:p14="http://schemas.microsoft.com/office/powerpoint/2010/main" val="318377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2AD2-6D64-34E7-340C-66EBDDA430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6E3A617-EAA3-C9B9-FA18-2E10F966DFBE}"/>
              </a:ext>
            </a:extLst>
          </p:cNvPr>
          <p:cNvSpPr>
            <a:spLocks noGrp="1"/>
          </p:cNvSpPr>
          <p:nvPr>
            <p:ph idx="1"/>
          </p:nvPr>
        </p:nvSpPr>
        <p:spPr/>
        <p:txBody>
          <a:bodyPr>
            <a:normAutofit/>
          </a:bodyPr>
          <a:lstStyle/>
          <a:p>
            <a:pPr marL="0" indent="0">
              <a:buNone/>
            </a:pPr>
            <a:r>
              <a:rPr lang="en-GB" sz="2400" dirty="0"/>
              <a:t>We conclude that this project marks a significant stride in concealing data within digital images. Through refined algorithms and encryption integration, it achieved a delicate balance between data security and visual quality. Detection methods proved robust, ensuring effective identification of concealed information. The user-friendly terminal tool showcased practical usability. </a:t>
            </a:r>
            <a:endParaRPr lang="en-IN" sz="2400" dirty="0"/>
          </a:p>
        </p:txBody>
      </p:sp>
      <p:sp>
        <p:nvSpPr>
          <p:cNvPr id="5" name="Slide Number Placeholder 4">
            <a:extLst>
              <a:ext uri="{FF2B5EF4-FFF2-40B4-BE49-F238E27FC236}">
                <a16:creationId xmlns:a16="http://schemas.microsoft.com/office/drawing/2014/main" id="{7C134150-345E-F60B-A890-983D936F1B9F}"/>
              </a:ext>
            </a:extLst>
          </p:cNvPr>
          <p:cNvSpPr>
            <a:spLocks noGrp="1"/>
          </p:cNvSpPr>
          <p:nvPr>
            <p:ph type="sldNum" sz="quarter" idx="12"/>
          </p:nvPr>
        </p:nvSpPr>
        <p:spPr/>
        <p:txBody>
          <a:bodyPr/>
          <a:lstStyle/>
          <a:p>
            <a:fld id="{BECDEB80-DBCE-406A-80BF-FEBEE692EE79}" type="slidenum">
              <a:rPr lang="en-US" smtClean="0"/>
              <a:t>15</a:t>
            </a:fld>
            <a:endParaRPr lang="en-US"/>
          </a:p>
        </p:txBody>
      </p:sp>
    </p:spTree>
    <p:extLst>
      <p:ext uri="{BB962C8B-B14F-4D97-AF65-F5344CB8AC3E}">
        <p14:creationId xmlns:p14="http://schemas.microsoft.com/office/powerpoint/2010/main" val="413405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7656-446E-94CD-6CAB-A4F924A4BDFF}"/>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1906A81A-28F9-71DA-01A4-CEA6DD937F6D}"/>
              </a:ext>
            </a:extLst>
          </p:cNvPr>
          <p:cNvSpPr>
            <a:spLocks noGrp="1"/>
          </p:cNvSpPr>
          <p:nvPr>
            <p:ph idx="1"/>
          </p:nvPr>
        </p:nvSpPr>
        <p:spPr/>
        <p:txBody>
          <a:bodyPr>
            <a:normAutofit/>
          </a:bodyPr>
          <a:lstStyle/>
          <a:p>
            <a:pPr marL="0" indent="0">
              <a:buNone/>
            </a:pPr>
            <a:r>
              <a:rPr lang="en-GB" sz="2000" b="1" dirty="0"/>
              <a:t>Data Concealment within Images:</a:t>
            </a:r>
          </a:p>
          <a:p>
            <a:pPr marL="0" indent="0">
              <a:buNone/>
            </a:pPr>
            <a:endParaRPr lang="en-GB" sz="2000" dirty="0"/>
          </a:p>
          <a:p>
            <a:pPr marL="0" indent="0">
              <a:buNone/>
            </a:pPr>
            <a:endParaRPr lang="en-GB" sz="2000" dirty="0"/>
          </a:p>
          <a:p>
            <a:pPr marL="0" indent="0">
              <a:buNone/>
            </a:pPr>
            <a:r>
              <a:rPr lang="en-GB" sz="2000" dirty="0"/>
              <a:t> </a:t>
            </a:r>
            <a:r>
              <a:rPr lang="en-GB" sz="2000" b="1" dirty="0"/>
              <a:t>1. Pixel Manipulation Techniques: </a:t>
            </a:r>
            <a:r>
              <a:rPr lang="en-GB" sz="2000" dirty="0"/>
              <a:t>Embedding hidden information within digital images using methods such as altering the least significant bits (LSBs) or utilizing frequency domain transformations like Discrete Cosine Transform (DCT).</a:t>
            </a:r>
          </a:p>
          <a:p>
            <a:pPr marL="0" indent="0">
              <a:buNone/>
            </a:pPr>
            <a:r>
              <a:rPr lang="en-GB" sz="2000" dirty="0"/>
              <a:t> </a:t>
            </a:r>
            <a:r>
              <a:rPr lang="en-GB" sz="2000" b="1" dirty="0"/>
              <a:t>2. Vulnerabilities and Limitations: </a:t>
            </a:r>
            <a:r>
              <a:rPr lang="en-GB" sz="2000" dirty="0"/>
              <a:t>Considering factors such as image size, </a:t>
            </a:r>
            <a:r>
              <a:rPr lang="en-GB" sz="2000" dirty="0" err="1"/>
              <a:t>color</a:t>
            </a:r>
            <a:r>
              <a:rPr lang="en-GB" sz="2000" dirty="0"/>
              <a:t> depth, and imperceptibility, which could impact the effectiveness of concealment and potentially make the hidden information vulnerable to detection.</a:t>
            </a:r>
            <a:endParaRPr lang="en-IN" sz="2000" dirty="0"/>
          </a:p>
        </p:txBody>
      </p:sp>
      <p:sp>
        <p:nvSpPr>
          <p:cNvPr id="5" name="Slide Number Placeholder 4">
            <a:extLst>
              <a:ext uri="{FF2B5EF4-FFF2-40B4-BE49-F238E27FC236}">
                <a16:creationId xmlns:a16="http://schemas.microsoft.com/office/drawing/2014/main" id="{E1903014-12D2-D6EE-3F24-E1E10BB524D0}"/>
              </a:ext>
            </a:extLst>
          </p:cNvPr>
          <p:cNvSpPr>
            <a:spLocks noGrp="1"/>
          </p:cNvSpPr>
          <p:nvPr>
            <p:ph type="sldNum" sz="quarter" idx="12"/>
          </p:nvPr>
        </p:nvSpPr>
        <p:spPr/>
        <p:txBody>
          <a:bodyPr/>
          <a:lstStyle/>
          <a:p>
            <a:fld id="{BECDEB80-DBCE-406A-80BF-FEBEE692EE79}" type="slidenum">
              <a:rPr lang="en-US" smtClean="0"/>
              <a:t>16</a:t>
            </a:fld>
            <a:endParaRPr lang="en-US"/>
          </a:p>
        </p:txBody>
      </p:sp>
    </p:spTree>
    <p:extLst>
      <p:ext uri="{BB962C8B-B14F-4D97-AF65-F5344CB8AC3E}">
        <p14:creationId xmlns:p14="http://schemas.microsoft.com/office/powerpoint/2010/main" val="116506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p>
        </p:txBody>
      </p:sp>
      <p:sp>
        <p:nvSpPr>
          <p:cNvPr id="3" name="Content Placeholder 2"/>
          <p:cNvSpPr>
            <a:spLocks noGrp="1"/>
          </p:cNvSpPr>
          <p:nvPr>
            <p:ph idx="1"/>
          </p:nvPr>
        </p:nvSpPr>
        <p:spPr>
          <a:xfrm>
            <a:off x="457200" y="1066800"/>
            <a:ext cx="8229600" cy="5059363"/>
          </a:xfrm>
        </p:spPr>
        <p:txBody>
          <a:bodyPr>
            <a:noAutofit/>
          </a:bodyPr>
          <a:lstStyle/>
          <a:p>
            <a:pPr marL="0" indent="0">
              <a:buNone/>
            </a:pPr>
            <a:r>
              <a:rPr lang="en-IN" sz="1800" dirty="0"/>
              <a:t>[1] </a:t>
            </a:r>
            <a:r>
              <a:rPr lang="en-IN" sz="1800" dirty="0" err="1"/>
              <a:t>Ashwak</a:t>
            </a:r>
            <a:r>
              <a:rPr lang="en-IN" sz="1800" dirty="0"/>
              <a:t> </a:t>
            </a:r>
            <a:r>
              <a:rPr lang="en-IN" sz="1800" dirty="0" err="1"/>
              <a:t>ALabaichi</a:t>
            </a:r>
            <a:r>
              <a:rPr lang="en-IN" sz="1800" dirty="0"/>
              <a:t>, </a:t>
            </a:r>
            <a:r>
              <a:rPr lang="en-IN" sz="1800" dirty="0" err="1"/>
              <a:t>Maisa'a</a:t>
            </a:r>
            <a:r>
              <a:rPr lang="en-IN" sz="1800" dirty="0"/>
              <a:t> Abid Ali K. Al-Dabbas, Adnan Salih , "Image steganography using least significant bit and secret map techniques," International Journal of Electrical and Computer Engineering (IJECE) Vol. 10, No. 1, February 2020, pp. 935~946, </a:t>
            </a:r>
            <a:r>
              <a:rPr lang="en-IN" sz="1800" dirty="0" err="1"/>
              <a:t>doi</a:t>
            </a:r>
            <a:r>
              <a:rPr lang="en-IN" sz="1800" dirty="0"/>
              <a:t>: Oct 11, 2019.</a:t>
            </a:r>
          </a:p>
          <a:p>
            <a:pPr marL="0" indent="0">
              <a:buNone/>
            </a:pPr>
            <a:r>
              <a:rPr lang="en-IN" sz="1800" dirty="0"/>
              <a:t> [2] Nandhini Subramanian, Omar </a:t>
            </a:r>
            <a:r>
              <a:rPr lang="en-IN" sz="1800" dirty="0" err="1"/>
              <a:t>Elharouss</a:t>
            </a:r>
            <a:r>
              <a:rPr lang="en-IN" sz="1800" dirty="0"/>
              <a:t> , </a:t>
            </a:r>
            <a:r>
              <a:rPr lang="en-IN" sz="1800" dirty="0" err="1"/>
              <a:t>Somaya</a:t>
            </a:r>
            <a:r>
              <a:rPr lang="en-IN" sz="1800" dirty="0"/>
              <a:t> AL-</a:t>
            </a:r>
            <a:r>
              <a:rPr lang="en-IN" sz="1800" dirty="0" err="1"/>
              <a:t>Maadeed</a:t>
            </a:r>
            <a:r>
              <a:rPr lang="en-IN" sz="1800" dirty="0"/>
              <a:t>, Ahmed </a:t>
            </a:r>
            <a:r>
              <a:rPr lang="en-IN" sz="1800" dirty="0" err="1"/>
              <a:t>Bouridane</a:t>
            </a:r>
            <a:r>
              <a:rPr lang="en-IN" sz="1800" dirty="0"/>
              <a:t>, "Image Steganography: A Review of the Recent Advances," Department of Computer Science and Engineering, Qatar University, Doha, Qatar, Department of Computer and Information Sciences, Northumbria University, Newcastle upon Tyne NE1 8ST, U.K., </a:t>
            </a:r>
          </a:p>
          <a:p>
            <a:pPr marL="0" indent="0">
              <a:buNone/>
            </a:pPr>
            <a:r>
              <a:rPr lang="en-IN" sz="1800" dirty="0"/>
              <a:t>[3] </a:t>
            </a:r>
            <a:r>
              <a:rPr lang="en-IN" sz="1800" dirty="0" err="1"/>
              <a:t>Jiaohua</a:t>
            </a:r>
            <a:r>
              <a:rPr lang="en-IN" sz="1800" dirty="0"/>
              <a:t> Qin, </a:t>
            </a:r>
            <a:r>
              <a:rPr lang="en-IN" sz="1800" dirty="0" err="1"/>
              <a:t>Yuanjing</a:t>
            </a:r>
            <a:r>
              <a:rPr lang="en-IN" sz="1800" dirty="0"/>
              <a:t> Luo, </a:t>
            </a:r>
            <a:r>
              <a:rPr lang="en-IN" sz="1800" dirty="0" err="1"/>
              <a:t>Xuyu</a:t>
            </a:r>
            <a:r>
              <a:rPr lang="en-IN" sz="1800" dirty="0"/>
              <a:t> Xiang, Yun Tan, And </a:t>
            </a:r>
            <a:r>
              <a:rPr lang="en-IN" sz="1800" dirty="0" err="1"/>
              <a:t>Huajun</a:t>
            </a:r>
            <a:r>
              <a:rPr lang="en-IN" sz="1800" dirty="0"/>
              <a:t> Huang, "Coverless Image Steganography: A Survey," College of Computer Science and Information Technology, Central South University of Forestry and Technology, Changsha 410004, China, pp. 1-4, </a:t>
            </a:r>
            <a:r>
              <a:rPr lang="en-IN" sz="1800" dirty="0" err="1"/>
              <a:t>doi</a:t>
            </a:r>
            <a:r>
              <a:rPr lang="en-IN" sz="1800" dirty="0"/>
              <a:t>: 19 Aug, 2019. </a:t>
            </a:r>
          </a:p>
          <a:p>
            <a:pPr marL="0" indent="0">
              <a:buNone/>
            </a:pPr>
            <a:r>
              <a:rPr lang="en-IN" sz="1800" dirty="0"/>
              <a:t>[4] Elsevier B.V . Inverted LSB image steganography using adaptive pattern to improve imperceptibility. 1319-1578/! 2021 The Authors. Published by Elsevier B.V. on behalf of King Saud University.</a:t>
            </a:r>
          </a:p>
          <a:p>
            <a:pPr marL="0" indent="0">
              <a:buNone/>
            </a:pPr>
            <a:r>
              <a:rPr lang="en-IN" sz="1800" dirty="0"/>
              <a:t> [5] Jian </a:t>
            </a:r>
            <a:r>
              <a:rPr lang="en-IN" sz="1800" dirty="0" err="1"/>
              <a:t>Zhang.Robust</a:t>
            </a:r>
            <a:r>
              <a:rPr lang="en-IN" sz="1800" dirty="0"/>
              <a:t> Invertible Image </a:t>
            </a:r>
            <a:r>
              <a:rPr lang="en-IN" sz="1800" dirty="0" err="1"/>
              <a:t>Steganography.Published</a:t>
            </a:r>
            <a:r>
              <a:rPr lang="en-IN" sz="1800" dirty="0"/>
              <a:t> by IEEE </a:t>
            </a:r>
            <a:r>
              <a:rPr lang="en-IN" sz="1800" dirty="0" err="1"/>
              <a:t>Xplore.Peking</a:t>
            </a:r>
            <a:r>
              <a:rPr lang="en-IN" sz="1800" dirty="0"/>
              <a:t> University Shenzhen Graduate School, Peng Cheng Laboratory, Shenzhen, China. </a:t>
            </a:r>
          </a:p>
        </p:txBody>
      </p:sp>
      <p:sp>
        <p:nvSpPr>
          <p:cNvPr id="5" name="Slide Number Placeholder 4">
            <a:extLst>
              <a:ext uri="{FF2B5EF4-FFF2-40B4-BE49-F238E27FC236}">
                <a16:creationId xmlns:a16="http://schemas.microsoft.com/office/drawing/2014/main" id="{929B13E0-5521-48D5-CCB7-E745A2EAE9E9}"/>
              </a:ext>
            </a:extLst>
          </p:cNvPr>
          <p:cNvSpPr>
            <a:spLocks noGrp="1"/>
          </p:cNvSpPr>
          <p:nvPr>
            <p:ph type="sldNum" sz="quarter" idx="12"/>
          </p:nvPr>
        </p:nvSpPr>
        <p:spPr/>
        <p:txBody>
          <a:bodyPr/>
          <a:lstStyle/>
          <a:p>
            <a:fld id="{BECDEB80-DBCE-406A-80BF-FEBEE692EE79}" type="slidenum">
              <a:rPr lang="en-US" smtClean="0"/>
              <a:t>17</a:t>
            </a:fld>
            <a:endParaRPr lang="en-US"/>
          </a:p>
        </p:txBody>
      </p:sp>
    </p:spTree>
    <p:extLst>
      <p:ext uri="{BB962C8B-B14F-4D97-AF65-F5344CB8AC3E}">
        <p14:creationId xmlns:p14="http://schemas.microsoft.com/office/powerpoint/2010/main" val="755128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10B00-1D7E-B9AF-9929-8553FF0B77EC}"/>
              </a:ext>
            </a:extLst>
          </p:cNvPr>
          <p:cNvSpPr>
            <a:spLocks noGrp="1"/>
          </p:cNvSpPr>
          <p:nvPr>
            <p:ph idx="1"/>
          </p:nvPr>
        </p:nvSpPr>
        <p:spPr>
          <a:xfrm>
            <a:off x="457200" y="762000"/>
            <a:ext cx="8229600" cy="5364163"/>
          </a:xfrm>
        </p:spPr>
        <p:txBody>
          <a:bodyPr>
            <a:normAutofit/>
          </a:bodyPr>
          <a:lstStyle/>
          <a:p>
            <a:pPr marL="0" indent="0">
              <a:buNone/>
            </a:pPr>
            <a:r>
              <a:rPr lang="en-IN" sz="1800" dirty="0"/>
              <a:t>[6] Medi Hussain, </a:t>
            </a:r>
            <a:r>
              <a:rPr lang="en-IN" sz="1800" dirty="0" err="1"/>
              <a:t>Ainuddin</a:t>
            </a:r>
            <a:r>
              <a:rPr lang="en-IN" sz="1800" dirty="0"/>
              <a:t> Wahid Abdul </a:t>
            </a:r>
            <a:r>
              <a:rPr lang="en-IN" sz="1800" dirty="0" err="1"/>
              <a:t>Wahib</a:t>
            </a:r>
            <a:r>
              <a:rPr lang="en-IN" sz="1800" dirty="0"/>
              <a:t>, Yamani </a:t>
            </a:r>
            <a:r>
              <a:rPr lang="en-IN" sz="1800" dirty="0" err="1"/>
              <a:t>Idna</a:t>
            </a:r>
            <a:r>
              <a:rPr lang="en-IN" sz="1800" dirty="0"/>
              <a:t> Bin Idris, Anthony T.S. Ho, Ki-Hyun Jung, “Signal Processing: Image Communication,”50 </a:t>
            </a:r>
            <a:r>
              <a:rPr lang="en-IN" sz="1800" dirty="0" err="1"/>
              <a:t>Gamasil-gil</a:t>
            </a:r>
            <a:r>
              <a:rPr lang="en-IN" sz="1800" dirty="0"/>
              <a:t>, </a:t>
            </a:r>
            <a:r>
              <a:rPr lang="en-IN" sz="1800" dirty="0" err="1"/>
              <a:t>Hayang</a:t>
            </a:r>
            <a:r>
              <a:rPr lang="en-IN" sz="1800" dirty="0"/>
              <a:t>- 24 </a:t>
            </a:r>
            <a:r>
              <a:rPr lang="en-IN" sz="1800" dirty="0" err="1"/>
              <a:t>eup</a:t>
            </a:r>
            <a:r>
              <a:rPr lang="en-IN" sz="1800" dirty="0"/>
              <a:t>, </a:t>
            </a:r>
            <a:r>
              <a:rPr lang="en-IN" sz="1800" dirty="0" err="1"/>
              <a:t>Gyeongsan-si</a:t>
            </a:r>
            <a:r>
              <a:rPr lang="en-IN" sz="1800" dirty="0"/>
              <a:t>, </a:t>
            </a:r>
            <a:r>
              <a:rPr lang="en-IN" sz="1800" dirty="0" err="1"/>
              <a:t>Gyeongbuk</a:t>
            </a:r>
            <a:r>
              <a:rPr lang="en-IN" sz="1800" dirty="0"/>
              <a:t> 38428, Republic of Korea. </a:t>
            </a:r>
            <a:r>
              <a:rPr lang="en-IN" sz="1800" dirty="0" err="1"/>
              <a:t>doi</a:t>
            </a:r>
            <a:r>
              <a:rPr lang="en-IN" sz="1800" dirty="0"/>
              <a:t>: 28 Mar, 2018.</a:t>
            </a:r>
          </a:p>
          <a:p>
            <a:pPr marL="0" indent="0">
              <a:buNone/>
            </a:pPr>
            <a:r>
              <a:rPr lang="en-IN" sz="1800" dirty="0"/>
              <a:t> [7] Bin Li, </a:t>
            </a:r>
            <a:r>
              <a:rPr lang="en-IN" sz="1800" dirty="0" err="1"/>
              <a:t>Junhui</a:t>
            </a:r>
            <a:r>
              <a:rPr lang="en-IN" sz="1800" dirty="0"/>
              <a:t> He, </a:t>
            </a:r>
            <a:r>
              <a:rPr lang="en-IN" sz="1800" dirty="0" err="1"/>
              <a:t>Jiwu</a:t>
            </a:r>
            <a:r>
              <a:rPr lang="en-IN" sz="1800" dirty="0"/>
              <a:t> Huang, Yun Qing Shi, “ A Survey on Image Steganography and </a:t>
            </a:r>
            <a:r>
              <a:rPr lang="en-IN" sz="1800" dirty="0" err="1"/>
              <a:t>Steganalysis,”Department</a:t>
            </a:r>
            <a:r>
              <a:rPr lang="en-IN" sz="1800" dirty="0"/>
              <a:t> of Electrical and Computer Engineering, New Jersey Institute of Technology, Newark, NJ 07102, USA. </a:t>
            </a:r>
            <a:r>
              <a:rPr lang="en-IN" sz="1800" dirty="0" err="1"/>
              <a:t>doi</a:t>
            </a:r>
            <a:r>
              <a:rPr lang="en-IN" sz="1800" dirty="0"/>
              <a:t>: October 2010 .</a:t>
            </a:r>
          </a:p>
          <a:p>
            <a:pPr marL="0" indent="0">
              <a:buNone/>
            </a:pPr>
            <a:r>
              <a:rPr lang="en-IN" sz="1800" dirty="0"/>
              <a:t>[8] Alaa A. Jabbar Altay, </a:t>
            </a:r>
            <a:r>
              <a:rPr lang="en-IN" sz="1800" dirty="0" err="1"/>
              <a:t>Shahrin</a:t>
            </a:r>
            <a:r>
              <a:rPr lang="en-IN" sz="1800" dirty="0"/>
              <a:t> Sahib, “ An Introduction to Image Steganography Techniques,” Faculty of Information &amp; Communication Technology, </a:t>
            </a:r>
            <a:r>
              <a:rPr lang="en-IN" sz="1800" dirty="0" err="1"/>
              <a:t>Universiti</a:t>
            </a:r>
            <a:r>
              <a:rPr lang="en-IN" sz="1800" dirty="0"/>
              <a:t> </a:t>
            </a:r>
            <a:r>
              <a:rPr lang="en-IN" sz="1800" dirty="0" err="1"/>
              <a:t>Teknikal</a:t>
            </a:r>
            <a:r>
              <a:rPr lang="en-IN" sz="1800" dirty="0"/>
              <a:t> Malaysia Melaka, 76100 Melaka, Malaysia, </a:t>
            </a:r>
            <a:r>
              <a:rPr lang="en-IN" sz="1800" dirty="0" err="1"/>
              <a:t>Almustansryah</a:t>
            </a:r>
            <a:r>
              <a:rPr lang="en-IN" sz="1800" dirty="0"/>
              <a:t> </a:t>
            </a:r>
            <a:r>
              <a:rPr lang="en-IN" sz="1800" dirty="0" err="1"/>
              <a:t>Univ</a:t>
            </a:r>
            <a:r>
              <a:rPr lang="en-IN" sz="1800" dirty="0"/>
              <a:t>, </a:t>
            </a:r>
            <a:r>
              <a:rPr lang="en-IN" sz="1800" dirty="0" err="1"/>
              <a:t>Bghdad</a:t>
            </a:r>
            <a:r>
              <a:rPr lang="en-IN" sz="1800" dirty="0"/>
              <a:t>, Iraq. </a:t>
            </a:r>
            <a:r>
              <a:rPr lang="en-IN" sz="1800" dirty="0" err="1"/>
              <a:t>doi</a:t>
            </a:r>
            <a:r>
              <a:rPr lang="en-IN" sz="1800" dirty="0"/>
              <a:t>: 28 May 2014. </a:t>
            </a:r>
          </a:p>
          <a:p>
            <a:pPr marL="0" indent="0">
              <a:buNone/>
            </a:pPr>
            <a:r>
              <a:rPr lang="en-IN" sz="1800" dirty="0"/>
              <a:t>[9] Nagham Hamid, Abid Yahya, R. </a:t>
            </a:r>
            <a:r>
              <a:rPr lang="en-IN" sz="1800" dirty="0" err="1"/>
              <a:t>Badlishah</a:t>
            </a:r>
            <a:r>
              <a:rPr lang="en-IN" sz="1800" dirty="0"/>
              <a:t> Ahmad, </a:t>
            </a:r>
            <a:r>
              <a:rPr lang="en-IN" sz="1800" dirty="0" err="1"/>
              <a:t>Osamah</a:t>
            </a:r>
            <a:r>
              <a:rPr lang="en-IN" sz="1800" dirty="0"/>
              <a:t> M. Al-</a:t>
            </a:r>
            <a:r>
              <a:rPr lang="en-IN" sz="1800" dirty="0" err="1"/>
              <a:t>Qershi</a:t>
            </a:r>
            <a:r>
              <a:rPr lang="en-IN" sz="1800" dirty="0"/>
              <a:t>, “ Image Steganography </a:t>
            </a:r>
            <a:r>
              <a:rPr lang="en-IN" sz="1800" dirty="0" err="1"/>
              <a:t>Techniques:An</a:t>
            </a:r>
            <a:r>
              <a:rPr lang="en-IN" sz="1800" dirty="0"/>
              <a:t> Overview,” University Malaysia Perlis (</a:t>
            </a:r>
            <a:r>
              <a:rPr lang="en-IN" sz="1800" dirty="0" err="1"/>
              <a:t>UniMAP</a:t>
            </a:r>
            <a:r>
              <a:rPr lang="en-IN" sz="1800" dirty="0"/>
              <a:t>), School of Communication and Computer Engineering , Perlis, Malaysia, </a:t>
            </a:r>
            <a:r>
              <a:rPr lang="en-IN" sz="1800" dirty="0" err="1"/>
              <a:t>doi</a:t>
            </a:r>
            <a:r>
              <a:rPr lang="en-IN" sz="1800" dirty="0"/>
              <a:t>: 2012. </a:t>
            </a:r>
          </a:p>
          <a:p>
            <a:pPr marL="0" indent="0">
              <a:buNone/>
            </a:pPr>
            <a:r>
              <a:rPr lang="en-IN" sz="1800" dirty="0"/>
              <a:t>[10] Abbas </a:t>
            </a:r>
            <a:r>
              <a:rPr lang="en-IN" sz="1800" dirty="0" err="1"/>
              <a:t>Cheddad</a:t>
            </a:r>
            <a:r>
              <a:rPr lang="en-IN" sz="1800" dirty="0"/>
              <a:t> , Joan Condell, Kevin Curran, Paul Mc Kevitt, “ Signal </a:t>
            </a:r>
            <a:r>
              <a:rPr lang="en-IN" sz="1800" dirty="0" err="1"/>
              <a:t>Processing”School</a:t>
            </a:r>
            <a:r>
              <a:rPr lang="en-IN" sz="1800" dirty="0"/>
              <a:t> of Computing and Intelligent Systems, Faculty of Computing and Engineering, University of Ulster at Magee, Londonderry, BT48 7JL, Northern Ireland, UK, </a:t>
            </a:r>
            <a:r>
              <a:rPr lang="en-IN" sz="1800" dirty="0" err="1"/>
              <a:t>doi</a:t>
            </a:r>
            <a:r>
              <a:rPr lang="en-IN" sz="1800" dirty="0"/>
              <a:t>: 17 August 2009. </a:t>
            </a:r>
          </a:p>
          <a:p>
            <a:pPr marL="0" indent="0">
              <a:buNone/>
            </a:pPr>
            <a:endParaRPr lang="en-IN" sz="1800" dirty="0"/>
          </a:p>
        </p:txBody>
      </p:sp>
      <p:sp>
        <p:nvSpPr>
          <p:cNvPr id="2" name="Slide Number Placeholder 1">
            <a:extLst>
              <a:ext uri="{FF2B5EF4-FFF2-40B4-BE49-F238E27FC236}">
                <a16:creationId xmlns:a16="http://schemas.microsoft.com/office/drawing/2014/main" id="{A44F2B3A-6728-688D-37D9-0831F307A07A}"/>
              </a:ext>
            </a:extLst>
          </p:cNvPr>
          <p:cNvSpPr>
            <a:spLocks noGrp="1"/>
          </p:cNvSpPr>
          <p:nvPr>
            <p:ph type="sldNum" sz="quarter" idx="12"/>
          </p:nvPr>
        </p:nvSpPr>
        <p:spPr/>
        <p:txBody>
          <a:bodyPr/>
          <a:lstStyle/>
          <a:p>
            <a:fld id="{BECDEB80-DBCE-406A-80BF-FEBEE692EE79}" type="slidenum">
              <a:rPr lang="en-US" smtClean="0"/>
              <a:t>18</a:t>
            </a:fld>
            <a:endParaRPr lang="en-US"/>
          </a:p>
        </p:txBody>
      </p:sp>
    </p:spTree>
    <p:extLst>
      <p:ext uri="{BB962C8B-B14F-4D97-AF65-F5344CB8AC3E}">
        <p14:creationId xmlns:p14="http://schemas.microsoft.com/office/powerpoint/2010/main" val="383442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F99CC-11B1-3BF7-841D-CAF40765959D}"/>
              </a:ext>
            </a:extLst>
          </p:cNvPr>
          <p:cNvSpPr>
            <a:spLocks noGrp="1"/>
          </p:cNvSpPr>
          <p:nvPr>
            <p:ph idx="1"/>
          </p:nvPr>
        </p:nvSpPr>
        <p:spPr>
          <a:xfrm>
            <a:off x="457200" y="914400"/>
            <a:ext cx="8229600" cy="5211763"/>
          </a:xfrm>
        </p:spPr>
        <p:txBody>
          <a:bodyPr>
            <a:normAutofit fontScale="25000" lnSpcReduction="20000"/>
          </a:bodyPr>
          <a:lstStyle/>
          <a:p>
            <a:pPr marL="0" indent="0">
              <a:buNone/>
            </a:pPr>
            <a:r>
              <a:rPr lang="en-IN" sz="5500" dirty="0">
                <a:latin typeface="+mj-lt"/>
              </a:rPr>
              <a:t>[</a:t>
            </a:r>
            <a:r>
              <a:rPr lang="en-IN" sz="7200" dirty="0"/>
              <a:t>11] Masoud </a:t>
            </a:r>
            <a:r>
              <a:rPr lang="en-IN" sz="7200" dirty="0" err="1"/>
              <a:t>Nosrati</a:t>
            </a:r>
            <a:r>
              <a:rPr lang="en-IN" sz="7200" dirty="0"/>
              <a:t>, Ronak Karimi, Mehdi Hariri, “ An introduction to steganography methods,” published by World Applied Program, Kermanshah University of Medical Science, Iran. Vol (1), No (3), pp. 191-195, </a:t>
            </a:r>
            <a:r>
              <a:rPr lang="en-IN" sz="7200" dirty="0" err="1"/>
              <a:t>doi</a:t>
            </a:r>
            <a:r>
              <a:rPr lang="en-IN" sz="7200" dirty="0"/>
              <a:t>: August 2011 .</a:t>
            </a:r>
          </a:p>
          <a:p>
            <a:pPr marL="0" indent="0">
              <a:buNone/>
            </a:pPr>
            <a:r>
              <a:rPr lang="en-IN" sz="7200" dirty="0"/>
              <a:t>[12] </a:t>
            </a:r>
            <a:r>
              <a:rPr lang="en-IN" sz="7200" dirty="0" err="1"/>
              <a:t>Atallah</a:t>
            </a:r>
            <a:r>
              <a:rPr lang="en-IN" sz="7200" dirty="0"/>
              <a:t> M. Al-</a:t>
            </a:r>
            <a:r>
              <a:rPr lang="en-IN" sz="7200" dirty="0" err="1"/>
              <a:t>Shatnawi</a:t>
            </a:r>
            <a:r>
              <a:rPr lang="en-IN" sz="7200" dirty="0"/>
              <a:t>, “ A New Method in Image Steganography with Improved Image Quality,” Published by Applied Mathematical Sciences, Department of Information Systems, Al-</a:t>
            </a:r>
            <a:r>
              <a:rPr lang="en-IN" sz="7200" dirty="0" err="1"/>
              <a:t>albayt</a:t>
            </a:r>
            <a:r>
              <a:rPr lang="en-IN" sz="7200" dirty="0"/>
              <a:t> University , Mafraq, Jordan, Vol. 6, 2012, no. 79, pp.3907 - 3915, </a:t>
            </a:r>
            <a:r>
              <a:rPr lang="en-IN" sz="7200" dirty="0" err="1"/>
              <a:t>doi</a:t>
            </a:r>
            <a:r>
              <a:rPr lang="en-IN" sz="7200" dirty="0"/>
              <a:t>: March,2012. 25 </a:t>
            </a:r>
          </a:p>
          <a:p>
            <a:pPr marL="0" indent="0">
              <a:buNone/>
            </a:pPr>
            <a:r>
              <a:rPr lang="en-IN" sz="7200" dirty="0"/>
              <a:t>[13] </a:t>
            </a:r>
            <a:r>
              <a:rPr lang="en-IN" sz="7200" dirty="0" err="1"/>
              <a:t>R.Poornima</a:t>
            </a:r>
            <a:r>
              <a:rPr lang="en-IN" sz="7200" dirty="0"/>
              <a:t> and </a:t>
            </a:r>
            <a:r>
              <a:rPr lang="en-IN" sz="7200" dirty="0" err="1"/>
              <a:t>R.J.Iswarya</a:t>
            </a:r>
            <a:r>
              <a:rPr lang="en-IN" sz="7200" dirty="0"/>
              <a:t>, “ An Overview of Digital Image Steganography,” published by International Journal of Computer Science &amp; Engineering Survey (IJCSES),</a:t>
            </a:r>
            <a:r>
              <a:rPr lang="en-IN" sz="7200" dirty="0" err="1"/>
              <a:t>M.Tech</a:t>
            </a:r>
            <a:r>
              <a:rPr lang="en-IN" sz="7200" dirty="0"/>
              <a:t>., Department Of Advanced Computing, Sastra University,India,Vol.4 No.1, </a:t>
            </a:r>
            <a:r>
              <a:rPr lang="en-IN" sz="7200" dirty="0" err="1"/>
              <a:t>doi</a:t>
            </a:r>
            <a:r>
              <a:rPr lang="en-IN" sz="7200" dirty="0"/>
              <a:t>: February 2013. </a:t>
            </a:r>
          </a:p>
          <a:p>
            <a:pPr marL="0" indent="0">
              <a:buNone/>
            </a:pPr>
            <a:r>
              <a:rPr lang="en-IN" sz="7200" dirty="0"/>
              <a:t>[14] Shika Sharda, Sumit </a:t>
            </a:r>
            <a:r>
              <a:rPr lang="en-IN" sz="7200" dirty="0" err="1"/>
              <a:t>Bhudiraja</a:t>
            </a:r>
            <a:r>
              <a:rPr lang="en-IN" sz="7200" dirty="0"/>
              <a:t>, “Image Steganography: A Review,” published by International Journal of Emerging Technology and Advanced Engineering ISSN 2250- 2459, ISO 9001:2008 Certified Journal, Volume 3, Issue 1,Assistant Professor, Department of Electronics and Communication Engineering, UIET, Panjab University, Chandigarh, </a:t>
            </a:r>
            <a:r>
              <a:rPr lang="en-IN" sz="7200" dirty="0" err="1"/>
              <a:t>doi</a:t>
            </a:r>
            <a:r>
              <a:rPr lang="en-IN" sz="7200" dirty="0"/>
              <a:t>: Jan, 2008 .</a:t>
            </a:r>
          </a:p>
          <a:p>
            <a:pPr marL="0" indent="0">
              <a:buNone/>
            </a:pPr>
            <a:r>
              <a:rPr lang="en-IN" sz="7200" dirty="0"/>
              <a:t>[15] Anita Pradhan, Aditya Kumar Sahu, </a:t>
            </a:r>
            <a:r>
              <a:rPr lang="en-IN" sz="7200" dirty="0" err="1"/>
              <a:t>Gandharba</a:t>
            </a:r>
            <a:r>
              <a:rPr lang="en-IN" sz="7200" dirty="0"/>
              <a:t> Swain, K. Raja Sekhar, “Performance Evaluation Parameters of Image Steganography Techniques,” International Conference on Research Advances in Integrated Navigation Systems (RAINS - 2016), R. L. </a:t>
            </a:r>
            <a:r>
              <a:rPr lang="en-IN" sz="7200" dirty="0" err="1"/>
              <a:t>Jalappa</a:t>
            </a:r>
            <a:r>
              <a:rPr lang="en-IN" sz="7200" dirty="0"/>
              <a:t> Institute of Technology, </a:t>
            </a:r>
            <a:r>
              <a:rPr lang="en-IN" sz="7200" dirty="0" err="1"/>
              <a:t>Doddaballapur</a:t>
            </a:r>
            <a:r>
              <a:rPr lang="en-IN" sz="7200" dirty="0"/>
              <a:t>, Bangalore, India, </a:t>
            </a:r>
            <a:r>
              <a:rPr lang="en-IN" sz="7200" dirty="0" err="1"/>
              <a:t>doi</a:t>
            </a:r>
            <a:r>
              <a:rPr lang="en-IN" sz="7200" dirty="0"/>
              <a:t>: April 06-07, 2016.</a:t>
            </a:r>
            <a:endParaRPr lang="en-US" sz="7200" dirty="0">
              <a:cs typeface="Times New Roman" pitchFamily="18" charset="0"/>
            </a:endParaRPr>
          </a:p>
          <a:p>
            <a:endParaRPr lang="en-IN" sz="5500" dirty="0"/>
          </a:p>
        </p:txBody>
      </p:sp>
      <p:sp>
        <p:nvSpPr>
          <p:cNvPr id="2" name="Slide Number Placeholder 1">
            <a:extLst>
              <a:ext uri="{FF2B5EF4-FFF2-40B4-BE49-F238E27FC236}">
                <a16:creationId xmlns:a16="http://schemas.microsoft.com/office/drawing/2014/main" id="{D7967B5B-3EF4-5637-3FA6-38D787F2A900}"/>
              </a:ext>
            </a:extLst>
          </p:cNvPr>
          <p:cNvSpPr>
            <a:spLocks noGrp="1"/>
          </p:cNvSpPr>
          <p:nvPr>
            <p:ph type="sldNum" sz="quarter" idx="12"/>
          </p:nvPr>
        </p:nvSpPr>
        <p:spPr/>
        <p:txBody>
          <a:bodyPr/>
          <a:lstStyle/>
          <a:p>
            <a:fld id="{BECDEB80-DBCE-406A-80BF-FEBEE692EE79}" type="slidenum">
              <a:rPr lang="en-US" smtClean="0"/>
              <a:t>19</a:t>
            </a:fld>
            <a:endParaRPr lang="en-US"/>
          </a:p>
        </p:txBody>
      </p:sp>
    </p:spTree>
    <p:extLst>
      <p:ext uri="{BB962C8B-B14F-4D97-AF65-F5344CB8AC3E}">
        <p14:creationId xmlns:p14="http://schemas.microsoft.com/office/powerpoint/2010/main" val="37122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p:txBody>
          <a:bodyPr>
            <a:normAutofit lnSpcReduction="10000"/>
          </a:bodyPr>
          <a:lstStyle/>
          <a:p>
            <a:pPr marL="0" indent="0" algn="just">
              <a:buNone/>
            </a:pPr>
            <a:r>
              <a:rPr lang="en-GB" sz="2400" dirty="0"/>
              <a:t>Image steganography is principally the art of embedding secret information in images. This fashion is largely sought after for private communication and data encryption because the ubiquity of images and its capability to contain large quantities of information Steganographic algorithms make it easy to bed retired dispatches in images unnoticeable to the mortal eye. </a:t>
            </a:r>
          </a:p>
          <a:p>
            <a:pPr marL="0" indent="0" algn="just">
              <a:buNone/>
            </a:pPr>
            <a:endParaRPr lang="en-GB" sz="2400" dirty="0"/>
          </a:p>
          <a:p>
            <a:pPr marL="0" indent="0" algn="just">
              <a:buNone/>
            </a:pPr>
            <a:r>
              <a:rPr lang="en-GB" sz="2400" dirty="0"/>
              <a:t>Image steganography is an important tool for covert communication and data integration. A comprehensive understanding of </a:t>
            </a:r>
            <a:r>
              <a:rPr lang="en-GB" sz="2400" dirty="0" err="1"/>
              <a:t>colorful</a:t>
            </a:r>
            <a:r>
              <a:rPr lang="en-GB" sz="2400" dirty="0"/>
              <a:t> steganographic ways, their operations, features and selection criteria enables druggies to make informed choices to cover their sensitive information. </a:t>
            </a:r>
            <a:endParaRPr lang="en-US" sz="2400" dirty="0"/>
          </a:p>
        </p:txBody>
      </p:sp>
      <p:sp>
        <p:nvSpPr>
          <p:cNvPr id="5" name="Slide Number Placeholder 4">
            <a:extLst>
              <a:ext uri="{FF2B5EF4-FFF2-40B4-BE49-F238E27FC236}">
                <a16:creationId xmlns:a16="http://schemas.microsoft.com/office/drawing/2014/main" id="{99BADBF1-7784-7E14-750D-44F93770DE1B}"/>
              </a:ext>
            </a:extLst>
          </p:cNvPr>
          <p:cNvSpPr>
            <a:spLocks noGrp="1"/>
          </p:cNvSpPr>
          <p:nvPr>
            <p:ph type="sldNum" sz="quarter" idx="12"/>
          </p:nvPr>
        </p:nvSpPr>
        <p:spPr/>
        <p:txBody>
          <a:bodyPr/>
          <a:lstStyle/>
          <a:p>
            <a:fld id="{BECDEB80-DBCE-406A-80BF-FEBEE692EE79}" type="slidenum">
              <a:rPr lang="en-US" smtClean="0"/>
              <a:t>2</a:t>
            </a:fld>
            <a:endParaRPr lang="en-US"/>
          </a:p>
        </p:txBody>
      </p:sp>
    </p:spTree>
    <p:extLst>
      <p:ext uri="{BB962C8B-B14F-4D97-AF65-F5344CB8AC3E}">
        <p14:creationId xmlns:p14="http://schemas.microsoft.com/office/powerpoint/2010/main" val="46881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lstStyle/>
          <a:p>
            <a:r>
              <a:rPr lang="en-US" dirty="0"/>
              <a:t>Scope and Motivation</a:t>
            </a:r>
            <a:endParaRPr lang="en-IN" dirty="0"/>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p:txBody>
          <a:bodyPr>
            <a:normAutofit/>
          </a:bodyPr>
          <a:lstStyle/>
          <a:p>
            <a:pPr marL="0" indent="0" algn="just">
              <a:buNone/>
            </a:pPr>
            <a:endParaRPr lang="en-GB" sz="2400" dirty="0"/>
          </a:p>
          <a:p>
            <a:pPr marL="0" indent="0" algn="just">
              <a:buNone/>
            </a:pPr>
            <a:r>
              <a:rPr lang="en-GB" sz="2400" dirty="0"/>
              <a:t>The scope of "Pixel Whispers: Unveiling the Secrets of Image Steganography" involves in-depth research on existing steganography methods, aiming to </a:t>
            </a:r>
            <a:r>
              <a:rPr lang="en-GB" sz="2400" dirty="0" err="1"/>
              <a:t>analyze</a:t>
            </a:r>
            <a:r>
              <a:rPr lang="en-GB" sz="2400" dirty="0"/>
              <a:t> their strengths and weaknesses. This investigation extends to developing improved techniques for securely embedding and extracting data within digital images while ensuring image quality. The project also focuses on creating robust detection mechanisms to identify hidden information, considering ethical implications and applications in cybersecurity, forensics, and privacy protection.</a:t>
            </a:r>
            <a:endParaRPr lang="en-IN" sz="2400" dirty="0"/>
          </a:p>
        </p:txBody>
      </p:sp>
      <p:sp>
        <p:nvSpPr>
          <p:cNvPr id="5" name="Slide Number Placeholder 4">
            <a:extLst>
              <a:ext uri="{FF2B5EF4-FFF2-40B4-BE49-F238E27FC236}">
                <a16:creationId xmlns:a16="http://schemas.microsoft.com/office/drawing/2014/main" id="{B289CBCB-5A03-EDEF-F93C-883DA37BDBE7}"/>
              </a:ext>
            </a:extLst>
          </p:cNvPr>
          <p:cNvSpPr>
            <a:spLocks noGrp="1"/>
          </p:cNvSpPr>
          <p:nvPr>
            <p:ph type="sldNum" sz="quarter" idx="12"/>
          </p:nvPr>
        </p:nvSpPr>
        <p:spPr/>
        <p:txBody>
          <a:bodyPr/>
          <a:lstStyle/>
          <a:p>
            <a:fld id="{BECDEB80-DBCE-406A-80BF-FEBEE692EE79}" type="slidenum">
              <a:rPr lang="en-US" smtClean="0"/>
              <a:t>3</a:t>
            </a:fld>
            <a:endParaRPr lang="en-US"/>
          </a:p>
        </p:txBody>
      </p:sp>
    </p:spTree>
    <p:extLst>
      <p:ext uri="{BB962C8B-B14F-4D97-AF65-F5344CB8AC3E}">
        <p14:creationId xmlns:p14="http://schemas.microsoft.com/office/powerpoint/2010/main" val="179691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3C5-35C8-DD13-0169-F08568FB1DF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D796DD2-E023-A768-5C91-3614BF6A8691}"/>
              </a:ext>
            </a:extLst>
          </p:cNvPr>
          <p:cNvSpPr>
            <a:spLocks noGrp="1"/>
          </p:cNvSpPr>
          <p:nvPr>
            <p:ph idx="1"/>
          </p:nvPr>
        </p:nvSpPr>
        <p:spPr/>
        <p:txBody>
          <a:bodyPr>
            <a:normAutofit fontScale="92500" lnSpcReduction="20000"/>
          </a:bodyPr>
          <a:lstStyle/>
          <a:p>
            <a:pPr marL="0" indent="0" algn="just">
              <a:buNone/>
            </a:pPr>
            <a:r>
              <a:rPr lang="en-GB" dirty="0"/>
              <a:t>Steganography is distinct from cryptography as it aims to conceal messages rather than encrypt them. While cryptography secures data, steganography hides the message's existence, avoiding attention. Watermarking and fingerprinting are related techniques that protect intellectual property through permanent signals and distinct marks. Evaluating steganographic systems involves imperceptibility, capacity, and robustness. Digital image formats are commonly used due to their redundancy.</a:t>
            </a:r>
            <a:endParaRPr lang="en-IN" dirty="0"/>
          </a:p>
        </p:txBody>
      </p:sp>
      <p:sp>
        <p:nvSpPr>
          <p:cNvPr id="5" name="Slide Number Placeholder 4">
            <a:extLst>
              <a:ext uri="{FF2B5EF4-FFF2-40B4-BE49-F238E27FC236}">
                <a16:creationId xmlns:a16="http://schemas.microsoft.com/office/drawing/2014/main" id="{79FD8234-C24D-DD0B-765C-BE7A5348BF58}"/>
              </a:ext>
            </a:extLst>
          </p:cNvPr>
          <p:cNvSpPr>
            <a:spLocks noGrp="1"/>
          </p:cNvSpPr>
          <p:nvPr>
            <p:ph type="sldNum" sz="quarter" idx="12"/>
          </p:nvPr>
        </p:nvSpPr>
        <p:spPr/>
        <p:txBody>
          <a:bodyPr/>
          <a:lstStyle/>
          <a:p>
            <a:fld id="{BECDEB80-DBCE-406A-80BF-FEBEE692EE79}" type="slidenum">
              <a:rPr lang="en-US" smtClean="0"/>
              <a:t>4</a:t>
            </a:fld>
            <a:endParaRPr lang="en-US"/>
          </a:p>
        </p:txBody>
      </p:sp>
    </p:spTree>
    <p:extLst>
      <p:ext uri="{BB962C8B-B14F-4D97-AF65-F5344CB8AC3E}">
        <p14:creationId xmlns:p14="http://schemas.microsoft.com/office/powerpoint/2010/main" val="402504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Objective</a:t>
            </a:r>
          </a:p>
        </p:txBody>
      </p:sp>
      <p:sp>
        <p:nvSpPr>
          <p:cNvPr id="3" name="Content Placeholder 2"/>
          <p:cNvSpPr>
            <a:spLocks noGrp="1"/>
          </p:cNvSpPr>
          <p:nvPr>
            <p:ph idx="1"/>
          </p:nvPr>
        </p:nvSpPr>
        <p:spPr>
          <a:xfrm>
            <a:off x="609600" y="1143000"/>
            <a:ext cx="8229600" cy="4876800"/>
          </a:xfrm>
        </p:spPr>
        <p:txBody>
          <a:bodyPr>
            <a:noAutofit/>
          </a:bodyPr>
          <a:lstStyle/>
          <a:p>
            <a:pPr marL="0" indent="0" algn="just">
              <a:buNone/>
            </a:pPr>
            <a:endParaRPr lang="en-GB" sz="2400" dirty="0"/>
          </a:p>
          <a:p>
            <a:pPr marL="0" indent="0" algn="just">
              <a:buNone/>
            </a:pPr>
            <a:r>
              <a:rPr lang="en-GB" sz="2400" dirty="0"/>
              <a:t>The ideal of" Pixel tales Unveiling the Secrets of Image Steganography" is to claw into the realm of image steganography, aiming to uncover, dissect, and potentially advance ways used in concealing information within digital images. The design seeks to explore </a:t>
            </a:r>
            <a:r>
              <a:rPr lang="en-GB" sz="2400" dirty="0" err="1"/>
              <a:t>colorful</a:t>
            </a:r>
            <a:r>
              <a:rPr lang="en-GB" sz="2400" dirty="0"/>
              <a:t> methodologies, algorithms, and tools employed in this field, aiming to enhance understanding and develop new approaches for embedding and rooting retired data. </a:t>
            </a:r>
            <a:endParaRPr lang="en-US"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B4ACDB3-834A-112E-232B-68F21FB28DAB}"/>
              </a:ext>
            </a:extLst>
          </p:cNvPr>
          <p:cNvSpPr>
            <a:spLocks noGrp="1"/>
          </p:cNvSpPr>
          <p:nvPr>
            <p:ph type="sldNum" sz="quarter" idx="12"/>
          </p:nvPr>
        </p:nvSpPr>
        <p:spPr/>
        <p:txBody>
          <a:bodyPr/>
          <a:lstStyle/>
          <a:p>
            <a:fld id="{BECDEB80-DBCE-406A-80BF-FEBEE692EE79}" type="slidenum">
              <a:rPr lang="en-US" smtClean="0"/>
              <a:t>5</a:t>
            </a:fld>
            <a:endParaRPr lang="en-US"/>
          </a:p>
        </p:txBody>
      </p:sp>
    </p:spTree>
    <p:extLst>
      <p:ext uri="{BB962C8B-B14F-4D97-AF65-F5344CB8AC3E}">
        <p14:creationId xmlns:p14="http://schemas.microsoft.com/office/powerpoint/2010/main" val="263875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fontScale="85000" lnSpcReduction="20000"/>
          </a:bodyPr>
          <a:lstStyle/>
          <a:p>
            <a:pPr marL="0" indent="0">
              <a:buNone/>
            </a:pPr>
            <a:r>
              <a:rPr lang="en-GB" dirty="0"/>
              <a:t>"Pixel Whispers: Unveiling the Secrets of Image Steganography" confronts a multifaceted landscape of challenges surrounding the covert embedding of information within digital images. Image steganography, while holding potential for secure 2 communication and data hiding, also presents significant concerns regarding its potential misuse. The project aims to comprehensively investigate this field, focusing on multiple aspects such as the intricacies of concealing information within the visual data of images, understanding various embedding techniques, the vulnerabilities associated with these methods, and exploring the efficacy of detection and extraction mechanisms. </a:t>
            </a:r>
            <a:endParaRPr lang="en-IN" dirty="0"/>
          </a:p>
        </p:txBody>
      </p:sp>
      <p:sp>
        <p:nvSpPr>
          <p:cNvPr id="5" name="Slide Number Placeholder 4">
            <a:extLst>
              <a:ext uri="{FF2B5EF4-FFF2-40B4-BE49-F238E27FC236}">
                <a16:creationId xmlns:a16="http://schemas.microsoft.com/office/drawing/2014/main" id="{4A956FF2-1304-4E9E-1B96-E4525F2DC3CA}"/>
              </a:ext>
            </a:extLst>
          </p:cNvPr>
          <p:cNvSpPr>
            <a:spLocks noGrp="1"/>
          </p:cNvSpPr>
          <p:nvPr>
            <p:ph type="sldNum" sz="quarter" idx="12"/>
          </p:nvPr>
        </p:nvSpPr>
        <p:spPr/>
        <p:txBody>
          <a:bodyPr/>
          <a:lstStyle/>
          <a:p>
            <a:fld id="{BECDEB80-DBCE-406A-80BF-FEBEE692EE79}" type="slidenum">
              <a:rPr lang="en-US" smtClean="0"/>
              <a:t>6</a:t>
            </a:fld>
            <a:endParaRPr lang="en-US"/>
          </a:p>
        </p:txBody>
      </p:sp>
    </p:spTree>
    <p:extLst>
      <p:ext uri="{BB962C8B-B14F-4D97-AF65-F5344CB8AC3E}">
        <p14:creationId xmlns:p14="http://schemas.microsoft.com/office/powerpoint/2010/main" val="213877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7.png">
            <a:extLst>
              <a:ext uri="{FF2B5EF4-FFF2-40B4-BE49-F238E27FC236}">
                <a16:creationId xmlns:a16="http://schemas.microsoft.com/office/drawing/2014/main" id="{E947882A-6776-0AA7-431B-B441B701DC91}"/>
              </a:ext>
            </a:extLst>
          </p:cNvPr>
          <p:cNvPicPr/>
          <p:nvPr/>
        </p:nvPicPr>
        <p:blipFill>
          <a:blip r:embed="rId2"/>
          <a:srcRect/>
          <a:stretch>
            <a:fillRect/>
          </a:stretch>
        </p:blipFill>
        <p:spPr>
          <a:xfrm>
            <a:off x="762000" y="1447800"/>
            <a:ext cx="7620000" cy="4648200"/>
          </a:xfrm>
          <a:prstGeom prst="rect">
            <a:avLst/>
          </a:prstGeom>
          <a:ln/>
        </p:spPr>
      </p:pic>
      <p:sp>
        <p:nvSpPr>
          <p:cNvPr id="5" name="TextBox 4">
            <a:extLst>
              <a:ext uri="{FF2B5EF4-FFF2-40B4-BE49-F238E27FC236}">
                <a16:creationId xmlns:a16="http://schemas.microsoft.com/office/drawing/2014/main" id="{005953D2-63A8-4FC7-2A42-71AC3B992840}"/>
              </a:ext>
            </a:extLst>
          </p:cNvPr>
          <p:cNvSpPr txBox="1"/>
          <p:nvPr/>
        </p:nvSpPr>
        <p:spPr>
          <a:xfrm>
            <a:off x="1866900" y="304800"/>
            <a:ext cx="5410200" cy="630942"/>
          </a:xfrm>
          <a:prstGeom prst="rect">
            <a:avLst/>
          </a:prstGeom>
          <a:noFill/>
        </p:spPr>
        <p:txBody>
          <a:bodyPr wrap="square" rtlCol="0">
            <a:spAutoFit/>
          </a:bodyPr>
          <a:lstStyle/>
          <a:p>
            <a:pPr algn="ctr"/>
            <a:r>
              <a:rPr lang="en-IN" sz="3500" dirty="0">
                <a:latin typeface="Times New Roman" panose="02020603050405020304" pitchFamily="18" charset="0"/>
                <a:cs typeface="Times New Roman" panose="02020603050405020304" pitchFamily="18" charset="0"/>
              </a:rPr>
              <a:t>Architecture Diagram</a:t>
            </a:r>
          </a:p>
        </p:txBody>
      </p:sp>
      <p:sp>
        <p:nvSpPr>
          <p:cNvPr id="2" name="Slide Number Placeholder 1">
            <a:extLst>
              <a:ext uri="{FF2B5EF4-FFF2-40B4-BE49-F238E27FC236}">
                <a16:creationId xmlns:a16="http://schemas.microsoft.com/office/drawing/2014/main" id="{1D43A0C8-1BC3-DBE8-7CE3-7B644539BEBB}"/>
              </a:ext>
            </a:extLst>
          </p:cNvPr>
          <p:cNvSpPr>
            <a:spLocks noGrp="1"/>
          </p:cNvSpPr>
          <p:nvPr>
            <p:ph type="sldNum" sz="quarter" idx="12"/>
          </p:nvPr>
        </p:nvSpPr>
        <p:spPr/>
        <p:txBody>
          <a:bodyPr/>
          <a:lstStyle/>
          <a:p>
            <a:fld id="{BECDEB80-DBCE-406A-80BF-FEBEE692EE79}" type="slidenum">
              <a:rPr lang="en-US" smtClean="0"/>
              <a:t>7</a:t>
            </a:fld>
            <a:endParaRPr lang="en-US"/>
          </a:p>
        </p:txBody>
      </p:sp>
    </p:spTree>
    <p:extLst>
      <p:ext uri="{BB962C8B-B14F-4D97-AF65-F5344CB8AC3E}">
        <p14:creationId xmlns:p14="http://schemas.microsoft.com/office/powerpoint/2010/main" val="312391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8B29A6-3E4C-090B-0747-FA769A98B9CB}"/>
              </a:ext>
            </a:extLst>
          </p:cNvPr>
          <p:cNvSpPr txBox="1"/>
          <p:nvPr/>
        </p:nvSpPr>
        <p:spPr>
          <a:xfrm>
            <a:off x="1866900" y="304800"/>
            <a:ext cx="5410200" cy="630942"/>
          </a:xfrm>
          <a:prstGeom prst="rect">
            <a:avLst/>
          </a:prstGeom>
          <a:noFill/>
        </p:spPr>
        <p:txBody>
          <a:bodyPr wrap="square" rtlCol="0">
            <a:spAutoFit/>
          </a:bodyPr>
          <a:lstStyle/>
          <a:p>
            <a:pPr algn="ctr"/>
            <a:r>
              <a:rPr lang="en-IN" sz="3500" dirty="0">
                <a:latin typeface="Times New Roman" panose="02020603050405020304" pitchFamily="18" charset="0"/>
                <a:cs typeface="Times New Roman" panose="02020603050405020304" pitchFamily="18" charset="0"/>
              </a:rPr>
              <a:t>Data Flow Diagram</a:t>
            </a:r>
          </a:p>
        </p:txBody>
      </p:sp>
      <p:pic>
        <p:nvPicPr>
          <p:cNvPr id="5" name="image8.png">
            <a:extLst>
              <a:ext uri="{FF2B5EF4-FFF2-40B4-BE49-F238E27FC236}">
                <a16:creationId xmlns:a16="http://schemas.microsoft.com/office/drawing/2014/main" id="{24C4CE38-B1B1-58EB-6D1E-A41D81FAA5E1}"/>
              </a:ext>
            </a:extLst>
          </p:cNvPr>
          <p:cNvPicPr/>
          <p:nvPr/>
        </p:nvPicPr>
        <p:blipFill>
          <a:blip r:embed="rId2"/>
          <a:srcRect/>
          <a:stretch>
            <a:fillRect/>
          </a:stretch>
        </p:blipFill>
        <p:spPr>
          <a:xfrm>
            <a:off x="609600" y="1447800"/>
            <a:ext cx="7924800" cy="4495800"/>
          </a:xfrm>
          <a:prstGeom prst="rect">
            <a:avLst/>
          </a:prstGeom>
          <a:ln/>
        </p:spPr>
      </p:pic>
      <p:sp>
        <p:nvSpPr>
          <p:cNvPr id="2" name="Slide Number Placeholder 1">
            <a:extLst>
              <a:ext uri="{FF2B5EF4-FFF2-40B4-BE49-F238E27FC236}">
                <a16:creationId xmlns:a16="http://schemas.microsoft.com/office/drawing/2014/main" id="{C8436FEC-F57F-FE0B-FCC9-63BA52443BAC}"/>
              </a:ext>
            </a:extLst>
          </p:cNvPr>
          <p:cNvSpPr>
            <a:spLocks noGrp="1"/>
          </p:cNvSpPr>
          <p:nvPr>
            <p:ph type="sldNum" sz="quarter" idx="12"/>
          </p:nvPr>
        </p:nvSpPr>
        <p:spPr/>
        <p:txBody>
          <a:bodyPr/>
          <a:lstStyle/>
          <a:p>
            <a:fld id="{BECDEB80-DBCE-406A-80BF-FEBEE692EE79}" type="slidenum">
              <a:rPr lang="en-US" smtClean="0"/>
              <a:t>8</a:t>
            </a:fld>
            <a:endParaRPr lang="en-US"/>
          </a:p>
        </p:txBody>
      </p:sp>
    </p:spTree>
    <p:extLst>
      <p:ext uri="{BB962C8B-B14F-4D97-AF65-F5344CB8AC3E}">
        <p14:creationId xmlns:p14="http://schemas.microsoft.com/office/powerpoint/2010/main" val="60026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69435B-973C-91D7-9CC6-E07E4262F2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3521"/>
            <a:ext cx="3669828" cy="2999279"/>
          </a:xfrm>
          <a:prstGeom prst="rect">
            <a:avLst/>
          </a:prstGeom>
          <a:noFill/>
        </p:spPr>
      </p:pic>
      <p:pic>
        <p:nvPicPr>
          <p:cNvPr id="6146" name="Picture 2">
            <a:extLst>
              <a:ext uri="{FF2B5EF4-FFF2-40B4-BE49-F238E27FC236}">
                <a16:creationId xmlns:a16="http://schemas.microsoft.com/office/drawing/2014/main" id="{7849A8D1-07AE-B106-C34C-9B2D6BEF6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756" y="3632200"/>
            <a:ext cx="6186487" cy="284687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12322AA-527E-AA72-1825-F9B3DF39D1F6}"/>
              </a:ext>
            </a:extLst>
          </p:cNvPr>
          <p:cNvSpPr>
            <a:spLocks noGrp="1"/>
          </p:cNvSpPr>
          <p:nvPr>
            <p:ph type="sldNum" sz="quarter" idx="12"/>
          </p:nvPr>
        </p:nvSpPr>
        <p:spPr/>
        <p:txBody>
          <a:bodyPr/>
          <a:lstStyle/>
          <a:p>
            <a:fld id="{BECDEB80-DBCE-406A-80BF-FEBEE692EE79}" type="slidenum">
              <a:rPr lang="en-US" smtClean="0"/>
              <a:t>9</a:t>
            </a:fld>
            <a:endParaRPr lang="en-US"/>
          </a:p>
        </p:txBody>
      </p:sp>
    </p:spTree>
    <p:extLst>
      <p:ext uri="{BB962C8B-B14F-4D97-AF65-F5344CB8AC3E}">
        <p14:creationId xmlns:p14="http://schemas.microsoft.com/office/powerpoint/2010/main" val="982483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287</TotalTime>
  <Words>1669</Words>
  <Application>Microsoft Office PowerPoint</Application>
  <PresentationFormat>On-screen Show (4:3)</PresentationFormat>
  <Paragraphs>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SRM INSTITUTE OF SCIENCE AND TECHNOLOGY Ramapuram , Chennai – 600 089 DEPARTMENT OF COMPUTER SCIENCE AND ENGINEERING</vt:lpstr>
      <vt:lpstr>ABSTRACT</vt:lpstr>
      <vt:lpstr>Scope and Motivation</vt:lpstr>
      <vt:lpstr>Introduction</vt:lpstr>
      <vt:lpstr>Objective</vt:lpstr>
      <vt:lpstr>Problem Statement</vt:lpstr>
      <vt:lpstr>PowerPoint Presentation</vt:lpstr>
      <vt:lpstr>PowerPoint Presentation</vt:lpstr>
      <vt:lpstr>PowerPoint Presentation</vt:lpstr>
      <vt:lpstr>Proposed Work</vt:lpstr>
      <vt:lpstr>Software &amp; Hardware Requirements</vt:lpstr>
      <vt:lpstr>Implementation</vt:lpstr>
      <vt:lpstr>Results and Discussion</vt:lpstr>
      <vt:lpstr>PowerPoint Presentation</vt:lpstr>
      <vt:lpstr>Conclusion</vt:lpstr>
      <vt:lpstr>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Manikanta Maguluri</cp:lastModifiedBy>
  <cp:revision>21</cp:revision>
  <dcterms:created xsi:type="dcterms:W3CDTF">2023-07-26T03:49:14Z</dcterms:created>
  <dcterms:modified xsi:type="dcterms:W3CDTF">2023-11-16T03:07:53Z</dcterms:modified>
</cp:coreProperties>
</file>