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89" r:id="rId6"/>
    <p:sldId id="257" r:id="rId7"/>
    <p:sldId id="290" r:id="rId8"/>
    <p:sldId id="295" r:id="rId9"/>
    <p:sldId id="298"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48" d="100"/>
          <a:sy n="48" d="100"/>
        </p:scale>
        <p:origin x="67" y="7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6/7/2024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7"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IN" dirty="0">
                <a:solidFill>
                  <a:schemeClr val="tx1"/>
                </a:solidFill>
                <a:latin typeface="Algerian" panose="04020705040A02060702" pitchFamily="82" charset="0"/>
              </a:rPr>
              <a:t>Heart Disease Diagnostic Analysis</a:t>
            </a:r>
            <a:endParaRPr lang="en-US" dirty="0">
              <a:latin typeface="Algerian" panose="04020705040A02060702" pitchFamily="82" charset="0"/>
            </a:endParaRP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Introduction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fontScale="85000" lnSpcReduction="20000"/>
          </a:bodyPr>
          <a:lstStyle/>
          <a:p>
            <a:pPr algn="just"/>
            <a:r>
              <a:rPr lang="en-US" dirty="0">
                <a:latin typeface="Bookman Old Style" panose="02050604050505020204" pitchFamily="18" charset="0"/>
              </a:rPr>
              <a:t>The Heart Disease Diagnostic Analysis project aims to harness the power of Tableau, a leading data visualization platform, to gain comprehensive insights into the factors influencing heart disease. By analyzing various datasets, including patient records, clinical trials, and public health data, we seek to uncover critical risk factors such as age, cholesterol levels, blood pressure, and lifestyle habits. This project will utilize advanced visualization techniques to identify patterns and correlations, providing a deeper understanding of heart disease prevalence and its underlying causes.</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By conducting thorough analyses, we seek to understand the risk factors, symptoms, and diagnostic criteria associated with heart disease, enabling data-driven decision-making in patient assessment, treatment planning, and preventative care. The insights gained from this project will support healthcare professionals in making informed decisions, improving diagnostic accuracy, and developing effective prevention strategies. Ultimately, our goal is to enhance patient outcomes and contribute to the broader effort of combating heart disease through evidence-based practices and innovative data analysis.</a:t>
            </a:r>
            <a:endParaRPr lang="en-IN" dirty="0">
              <a:latin typeface="Bookman Old Style" panose="02050604050505020204" pitchFamily="18" charset="0"/>
            </a:endParaRPr>
          </a:p>
          <a:p>
            <a:pPr marL="59436" indent="0">
              <a:buNone/>
            </a:pPr>
            <a:endParaRPr lang="en-US" dirty="0"/>
          </a:p>
        </p:txBody>
      </p:sp>
    </p:spTree>
    <p:extLst>
      <p:ext uri="{BB962C8B-B14F-4D97-AF65-F5344CB8AC3E}">
        <p14:creationId xmlns:p14="http://schemas.microsoft.com/office/powerpoint/2010/main" val="252933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Details of Data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6"/>
            <a:ext cx="8622133" cy="4367291"/>
          </a:xfrm>
        </p:spPr>
        <p:txBody>
          <a:bodyPr vert="horz" lIns="91440" tIns="45720" rIns="91440" bIns="45720" rtlCol="0" anchor="t">
            <a:normAutofit fontScale="32500" lnSpcReduction="20000"/>
          </a:bodyPr>
          <a:lstStyle/>
          <a:p>
            <a:r>
              <a:rPr lang="en-IN" sz="3600" b="1" dirty="0">
                <a:latin typeface="Bookman Old Style" panose="02050604050505020204" pitchFamily="18" charset="0"/>
              </a:rPr>
              <a:t>Demographic Information</a:t>
            </a:r>
          </a:p>
          <a:p>
            <a:pPr>
              <a:buFont typeface="Arial" panose="020B0604020202020204" pitchFamily="34" charset="0"/>
              <a:buChar char="•"/>
            </a:pPr>
            <a:r>
              <a:rPr lang="en-IN" dirty="0">
                <a:latin typeface="Bookman Old Style" panose="02050604050505020204" pitchFamily="18" charset="0"/>
              </a:rPr>
              <a:t>Patient ID</a:t>
            </a:r>
          </a:p>
          <a:p>
            <a:pPr>
              <a:buFont typeface="Arial" panose="020B0604020202020204" pitchFamily="34" charset="0"/>
              <a:buChar char="•"/>
            </a:pPr>
            <a:r>
              <a:rPr lang="en-IN" dirty="0">
                <a:latin typeface="Bookman Old Style" panose="02050604050505020204" pitchFamily="18" charset="0"/>
              </a:rPr>
              <a:t>Age</a:t>
            </a:r>
          </a:p>
          <a:p>
            <a:pPr>
              <a:buFont typeface="Arial" panose="020B0604020202020204" pitchFamily="34" charset="0"/>
              <a:buChar char="•"/>
            </a:pPr>
            <a:r>
              <a:rPr lang="en-IN" dirty="0">
                <a:latin typeface="Bookman Old Style" panose="02050604050505020204" pitchFamily="18" charset="0"/>
              </a:rPr>
              <a:t>Gender</a:t>
            </a:r>
          </a:p>
          <a:p>
            <a:pPr>
              <a:buFont typeface="Arial" panose="020B0604020202020204" pitchFamily="34" charset="0"/>
              <a:buChar char="•"/>
            </a:pPr>
            <a:r>
              <a:rPr lang="en-IN" dirty="0">
                <a:latin typeface="Bookman Old Style" panose="02050604050505020204" pitchFamily="18" charset="0"/>
              </a:rPr>
              <a:t>Ethnicity</a:t>
            </a:r>
          </a:p>
          <a:p>
            <a:r>
              <a:rPr lang="en-IN" sz="3600" b="1" dirty="0">
                <a:latin typeface="Bookman Old Style" panose="02050604050505020204" pitchFamily="18" charset="0"/>
              </a:rPr>
              <a:t>Medical History</a:t>
            </a:r>
          </a:p>
          <a:p>
            <a:pPr>
              <a:buFont typeface="Arial" panose="020B0604020202020204" pitchFamily="34" charset="0"/>
              <a:buChar char="•"/>
            </a:pPr>
            <a:r>
              <a:rPr lang="en-IN" dirty="0">
                <a:latin typeface="Bookman Old Style" panose="02050604050505020204" pitchFamily="18" charset="0"/>
              </a:rPr>
              <a:t>Family History of Heart Disease</a:t>
            </a:r>
          </a:p>
          <a:p>
            <a:pPr>
              <a:buFont typeface="Arial" panose="020B0604020202020204" pitchFamily="34" charset="0"/>
              <a:buChar char="•"/>
            </a:pPr>
            <a:r>
              <a:rPr lang="en-IN" dirty="0">
                <a:latin typeface="Bookman Old Style" panose="02050604050505020204" pitchFamily="18" charset="0"/>
              </a:rPr>
              <a:t>Previous Medical Conditions</a:t>
            </a:r>
          </a:p>
          <a:p>
            <a:pPr>
              <a:buFont typeface="Arial" panose="020B0604020202020204" pitchFamily="34" charset="0"/>
              <a:buChar char="•"/>
            </a:pPr>
            <a:r>
              <a:rPr lang="en-IN" dirty="0">
                <a:latin typeface="Bookman Old Style" panose="02050604050505020204" pitchFamily="18" charset="0"/>
              </a:rPr>
              <a:t>Current Medications</a:t>
            </a:r>
          </a:p>
          <a:p>
            <a:r>
              <a:rPr lang="en-IN" sz="3600" b="1" dirty="0">
                <a:latin typeface="Bookman Old Style" panose="02050604050505020204" pitchFamily="18" charset="0"/>
              </a:rPr>
              <a:t>Lifestyle Factors</a:t>
            </a:r>
          </a:p>
          <a:p>
            <a:pPr>
              <a:buFont typeface="Arial" panose="020B0604020202020204" pitchFamily="34" charset="0"/>
              <a:buChar char="•"/>
            </a:pPr>
            <a:r>
              <a:rPr lang="en-IN" dirty="0">
                <a:latin typeface="Bookman Old Style" panose="02050604050505020204" pitchFamily="18" charset="0"/>
              </a:rPr>
              <a:t>Smoking Status</a:t>
            </a:r>
          </a:p>
          <a:p>
            <a:pPr>
              <a:buFont typeface="Arial" panose="020B0604020202020204" pitchFamily="34" charset="0"/>
              <a:buChar char="•"/>
            </a:pPr>
            <a:r>
              <a:rPr lang="en-IN" dirty="0">
                <a:latin typeface="Bookman Old Style" panose="02050604050505020204" pitchFamily="18" charset="0"/>
              </a:rPr>
              <a:t>Alcohol Consumption</a:t>
            </a:r>
          </a:p>
          <a:p>
            <a:pPr>
              <a:buFont typeface="Arial" panose="020B0604020202020204" pitchFamily="34" charset="0"/>
              <a:buChar char="•"/>
            </a:pPr>
            <a:r>
              <a:rPr lang="en-IN" dirty="0">
                <a:latin typeface="Bookman Old Style" panose="02050604050505020204" pitchFamily="18" charset="0"/>
              </a:rPr>
              <a:t>Physical Activity Level</a:t>
            </a:r>
          </a:p>
          <a:p>
            <a:pPr>
              <a:buFont typeface="Arial" panose="020B0604020202020204" pitchFamily="34" charset="0"/>
              <a:buChar char="•"/>
            </a:pPr>
            <a:r>
              <a:rPr lang="en-IN" dirty="0">
                <a:latin typeface="Bookman Old Style" panose="02050604050505020204" pitchFamily="18" charset="0"/>
              </a:rPr>
              <a:t>Dietary Habits</a:t>
            </a:r>
          </a:p>
          <a:p>
            <a:r>
              <a:rPr lang="en-IN" sz="3600" b="1" dirty="0">
                <a:latin typeface="Bookman Old Style" panose="02050604050505020204" pitchFamily="18" charset="0"/>
              </a:rPr>
              <a:t>Clinical Measurements</a:t>
            </a:r>
          </a:p>
          <a:p>
            <a:pPr>
              <a:buFont typeface="Arial" panose="020B0604020202020204" pitchFamily="34" charset="0"/>
              <a:buChar char="•"/>
            </a:pPr>
            <a:r>
              <a:rPr lang="en-IN" dirty="0">
                <a:latin typeface="Bookman Old Style" panose="02050604050505020204" pitchFamily="18" charset="0"/>
              </a:rPr>
              <a:t>Blood Pressure</a:t>
            </a:r>
          </a:p>
          <a:p>
            <a:pPr>
              <a:buFont typeface="Arial" panose="020B0604020202020204" pitchFamily="34" charset="0"/>
              <a:buChar char="•"/>
            </a:pPr>
            <a:r>
              <a:rPr lang="en-IN" dirty="0">
                <a:latin typeface="Bookman Old Style" panose="02050604050505020204" pitchFamily="18" charset="0"/>
              </a:rPr>
              <a:t>Cholesterol Levels (LDL, HDL, Total)</a:t>
            </a:r>
          </a:p>
          <a:p>
            <a:pPr>
              <a:buFont typeface="Arial" panose="020B0604020202020204" pitchFamily="34" charset="0"/>
              <a:buChar char="•"/>
            </a:pPr>
            <a:r>
              <a:rPr lang="en-IN" dirty="0">
                <a:latin typeface="Bookman Old Style" panose="02050604050505020204" pitchFamily="18" charset="0"/>
              </a:rPr>
              <a:t>Blood Glucose Levels</a:t>
            </a:r>
          </a:p>
          <a:p>
            <a:pPr>
              <a:buFont typeface="Arial" panose="020B0604020202020204" pitchFamily="34" charset="0"/>
              <a:buChar char="•"/>
            </a:pPr>
            <a:r>
              <a:rPr lang="en-IN" dirty="0">
                <a:latin typeface="Bookman Old Style" panose="02050604050505020204" pitchFamily="18" charset="0"/>
              </a:rPr>
              <a:t>Body Mass Index (BMI)</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IN" sz="4400" b="1" i="0" u="none" strike="noStrike" dirty="0">
                <a:solidFill>
                  <a:srgbClr val="000000"/>
                </a:solidFill>
                <a:effectLst/>
                <a:latin typeface="Arial" panose="020B0604020202020204" pitchFamily="34" charset="0"/>
              </a:rPr>
              <a:t>Main KPI’s</a:t>
            </a:r>
            <a:endParaRPr lang="en-US" sz="4400"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023984"/>
            <a:ext cx="4928507" cy="3332832"/>
          </a:xfrm>
        </p:spPr>
        <p:txBody>
          <a:bodyPr>
            <a:normAutofit/>
          </a:bodyPr>
          <a:lstStyle/>
          <a:p>
            <a:pPr marL="342900" indent="-342900">
              <a:buFont typeface="Arial" panose="020B0604020202020204" pitchFamily="34" charset="0"/>
              <a:buChar char="•"/>
            </a:pPr>
            <a:r>
              <a:rPr lang="en-US" sz="2200" dirty="0"/>
              <a:t>Age</a:t>
            </a:r>
          </a:p>
          <a:p>
            <a:pPr marL="342900" indent="-342900">
              <a:buFont typeface="Arial" panose="020B0604020202020204" pitchFamily="34" charset="0"/>
              <a:buChar char="•"/>
            </a:pPr>
            <a:r>
              <a:rPr lang="en-US" sz="2200" dirty="0"/>
              <a:t>Sex name</a:t>
            </a:r>
          </a:p>
          <a:p>
            <a:pPr marL="342900" indent="-342900">
              <a:buFont typeface="Arial" panose="020B0604020202020204" pitchFamily="34" charset="0"/>
              <a:buChar char="•"/>
            </a:pPr>
            <a:r>
              <a:rPr lang="en-US" sz="2200" dirty="0"/>
              <a:t>Population count by gender</a:t>
            </a:r>
          </a:p>
          <a:p>
            <a:pPr marL="342900" indent="-342900">
              <a:buFont typeface="Arial" panose="020B0604020202020204" pitchFamily="34" charset="0"/>
              <a:buChar char="•"/>
            </a:pPr>
            <a:r>
              <a:rPr lang="en-US" sz="2200" dirty="0"/>
              <a:t>Heart disease by chest pain</a:t>
            </a:r>
          </a:p>
          <a:p>
            <a:pPr marL="342900" indent="-342900">
              <a:buFont typeface="Arial" panose="020B0604020202020204" pitchFamily="34" charset="0"/>
              <a:buChar char="•"/>
            </a:pPr>
            <a:r>
              <a:rPr lang="en-US" sz="2200" dirty="0"/>
              <a:t>St depression</a:t>
            </a:r>
          </a:p>
          <a:p>
            <a:pPr marL="342900" indent="-342900">
              <a:buFont typeface="Arial" panose="020B0604020202020204" pitchFamily="34" charset="0"/>
              <a:buChar char="•"/>
            </a:pPr>
            <a:r>
              <a:rPr lang="en-US" sz="2200" dirty="0" err="1"/>
              <a:t>Cholestrol</a:t>
            </a:r>
            <a:r>
              <a:rPr lang="en-US" sz="2200" dirty="0"/>
              <a:t> vs sex name</a:t>
            </a:r>
          </a:p>
        </p:txBody>
      </p:sp>
    </p:spTree>
    <p:extLst>
      <p:ext uri="{BB962C8B-B14F-4D97-AF65-F5344CB8AC3E}">
        <p14:creationId xmlns:p14="http://schemas.microsoft.com/office/powerpoint/2010/main" val="12659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28830F9-EDD4-BF13-682E-E84FB9CCEC22}"/>
              </a:ext>
            </a:extLst>
          </p:cNvPr>
          <p:cNvSpPr txBox="1"/>
          <p:nvPr/>
        </p:nvSpPr>
        <p:spPr>
          <a:xfrm>
            <a:off x="606174" y="410966"/>
            <a:ext cx="10037851" cy="769441"/>
          </a:xfrm>
          <a:prstGeom prst="rect">
            <a:avLst/>
          </a:prstGeom>
          <a:noFill/>
        </p:spPr>
        <p:txBody>
          <a:bodyPr wrap="square" rtlCol="0">
            <a:spAutoFit/>
          </a:bodyPr>
          <a:lstStyle/>
          <a:p>
            <a:r>
              <a:rPr lang="en-IN" sz="4400" dirty="0">
                <a:latin typeface="Arial Rounded MT Bold" panose="020F0704030504030204" pitchFamily="34" charset="0"/>
              </a:rPr>
              <a:t>Details of Dashboard</a:t>
            </a:r>
          </a:p>
        </p:txBody>
      </p:sp>
      <p:sp>
        <p:nvSpPr>
          <p:cNvPr id="14" name="TextBox 13">
            <a:extLst>
              <a:ext uri="{FF2B5EF4-FFF2-40B4-BE49-F238E27FC236}">
                <a16:creationId xmlns:a16="http://schemas.microsoft.com/office/drawing/2014/main" id="{4A869D3D-07CB-82AB-F180-7EBD807C2A7E}"/>
              </a:ext>
            </a:extLst>
          </p:cNvPr>
          <p:cNvSpPr txBox="1"/>
          <p:nvPr/>
        </p:nvSpPr>
        <p:spPr>
          <a:xfrm>
            <a:off x="606174" y="1180407"/>
            <a:ext cx="10479641" cy="7171194"/>
          </a:xfrm>
          <a:prstGeom prst="rect">
            <a:avLst/>
          </a:prstGeom>
          <a:noFill/>
        </p:spPr>
        <p:txBody>
          <a:bodyPr wrap="square" rtlCol="0">
            <a:spAutoFit/>
          </a:bodyPr>
          <a:lstStyle/>
          <a:p>
            <a:r>
              <a:rPr lang="en-US" sz="2000" b="1" dirty="0">
                <a:latin typeface="Abadi" panose="020B0604020104020204" pitchFamily="34" charset="0"/>
              </a:rPr>
              <a:t>1 Population Count by Gender:</a:t>
            </a:r>
            <a:endParaRPr lang="en-US" sz="2000" dirty="0">
              <a:latin typeface="Abadi" panose="020B0604020104020204" pitchFamily="34" charset="0"/>
            </a:endParaRPr>
          </a:p>
          <a:p>
            <a:r>
              <a:rPr lang="en-US" sz="2000" dirty="0">
                <a:latin typeface="Abadi" panose="020B0604020104020204" pitchFamily="34" charset="0"/>
              </a:rPr>
              <a:t>Majority of the population is male (206).</a:t>
            </a:r>
          </a:p>
          <a:p>
            <a:endParaRPr lang="en-US" sz="2000" dirty="0">
              <a:latin typeface="Abadi" panose="020B0604020104020204" pitchFamily="34" charset="0"/>
            </a:endParaRPr>
          </a:p>
          <a:p>
            <a:r>
              <a:rPr lang="en-US" sz="2000" b="1" dirty="0">
                <a:latin typeface="Abadi" panose="020B0604020104020204" pitchFamily="34" charset="0"/>
              </a:rPr>
              <a:t>2 Heart Disease by Chest Pain Type:</a:t>
            </a:r>
          </a:p>
          <a:p>
            <a:r>
              <a:rPr lang="en-US" sz="2000" dirty="0">
                <a:latin typeface="Abadi" panose="020B0604020104020204" pitchFamily="34" charset="0"/>
              </a:rPr>
              <a:t>Asymptomatic chest pain type has the highest count of individuals with heart disease (21).</a:t>
            </a:r>
          </a:p>
          <a:p>
            <a:endParaRPr lang="en-US" sz="2000" dirty="0">
              <a:latin typeface="Abadi" panose="020B0604020104020204" pitchFamily="34" charset="0"/>
            </a:endParaRPr>
          </a:p>
          <a:p>
            <a:r>
              <a:rPr lang="en-US" sz="2000" b="1" dirty="0">
                <a:latin typeface="Abadi" panose="020B0604020104020204" pitchFamily="34" charset="0"/>
              </a:rPr>
              <a:t>3 Chest Pain Based on Age Category:</a:t>
            </a:r>
            <a:endParaRPr lang="en-US" sz="2000" dirty="0">
              <a:latin typeface="Abadi" panose="020B0604020104020204" pitchFamily="34" charset="0"/>
            </a:endParaRPr>
          </a:p>
          <a:p>
            <a:r>
              <a:rPr lang="en-US" sz="2000" dirty="0">
                <a:latin typeface="Abadi" panose="020B0604020104020204" pitchFamily="34" charset="0"/>
              </a:rPr>
              <a:t>Most common chest pain type in the elder age group is asymptomatic (89).</a:t>
            </a:r>
          </a:p>
          <a:p>
            <a:endParaRPr lang="en-US" sz="2000" dirty="0">
              <a:latin typeface="Abadi" panose="020B0604020104020204" pitchFamily="34" charset="0"/>
            </a:endParaRPr>
          </a:p>
          <a:p>
            <a:r>
              <a:rPr lang="en-US" sz="2000" dirty="0">
                <a:latin typeface="Abadi" panose="020B0604020104020204" pitchFamily="34" charset="0"/>
              </a:rPr>
              <a:t>4 </a:t>
            </a:r>
            <a:r>
              <a:rPr lang="en-US" sz="2000" b="1" dirty="0">
                <a:latin typeface="Abadi" panose="020B0604020104020204" pitchFamily="34" charset="0"/>
              </a:rPr>
              <a:t>Age Group Count:</a:t>
            </a:r>
            <a:endParaRPr lang="en-US" sz="2000" dirty="0">
              <a:latin typeface="Abadi" panose="020B0604020104020204" pitchFamily="34" charset="0"/>
            </a:endParaRPr>
          </a:p>
          <a:p>
            <a:r>
              <a:rPr lang="en-US" sz="2000" dirty="0">
                <a:latin typeface="Abadi" panose="020B0604020104020204" pitchFamily="34" charset="0"/>
              </a:rPr>
              <a:t>The largest age group is Elder (160).</a:t>
            </a:r>
          </a:p>
          <a:p>
            <a:endParaRPr lang="en-US" sz="2000" dirty="0">
              <a:latin typeface="Abadi" panose="020B0604020104020204" pitchFamily="34" charset="0"/>
            </a:endParaRPr>
          </a:p>
          <a:p>
            <a:r>
              <a:rPr lang="en-US" sz="2000" b="1" dirty="0">
                <a:latin typeface="Abadi" panose="020B0604020104020204" pitchFamily="34" charset="0"/>
              </a:rPr>
              <a:t>5 ST Depression vs Age:</a:t>
            </a:r>
            <a:endParaRPr lang="en-US" sz="2000" dirty="0">
              <a:latin typeface="Abadi" panose="020B0604020104020204" pitchFamily="34" charset="0"/>
            </a:endParaRPr>
          </a:p>
          <a:p>
            <a:r>
              <a:rPr lang="en-US" sz="2000" dirty="0">
                <a:latin typeface="Abadi" panose="020B0604020104020204" pitchFamily="34" charset="0"/>
              </a:rPr>
              <a:t>ST depression shows significant variation across different ages.</a:t>
            </a:r>
          </a:p>
          <a:p>
            <a:endParaRPr lang="en-US" sz="2000" dirty="0">
              <a:latin typeface="Abadi" panose="020B0604020104020204" pitchFamily="34" charset="0"/>
            </a:endParaRPr>
          </a:p>
          <a:p>
            <a:r>
              <a:rPr lang="en-US" sz="2000" b="1" dirty="0">
                <a:latin typeface="Abadi" panose="020B0604020104020204" pitchFamily="34" charset="0"/>
              </a:rPr>
              <a:t>6 Cholesterol vs Sex Name:</a:t>
            </a:r>
            <a:endParaRPr lang="en-US" sz="2000" dirty="0">
              <a:latin typeface="Abadi" panose="020B0604020104020204" pitchFamily="34" charset="0"/>
            </a:endParaRPr>
          </a:p>
          <a:p>
            <a:r>
              <a:rPr lang="en-US" sz="2000" dirty="0">
                <a:latin typeface="Abadi" panose="020B0604020104020204" pitchFamily="34" charset="0"/>
              </a:rPr>
              <a:t>Average cholesterol levels are similar for both males and females across different ages.</a:t>
            </a:r>
          </a:p>
          <a:p>
            <a:endParaRPr lang="en-US" sz="2000" dirty="0">
              <a:latin typeface="Abadi" panose="020B0604020104020204" pitchFamily="34" charset="0"/>
            </a:endParaRPr>
          </a:p>
          <a:p>
            <a:endParaRPr lang="en-US" sz="2000" dirty="0">
              <a:latin typeface="Abadi" panose="020B0604020104020204" pitchFamily="34" charset="0"/>
            </a:endParaRPr>
          </a:p>
          <a:p>
            <a:endParaRPr lang="en-US" sz="2000" dirty="0">
              <a:latin typeface="Abadi" panose="020B0604020104020204" pitchFamily="34" charset="0"/>
            </a:endParaRPr>
          </a:p>
          <a:p>
            <a:endParaRPr lang="en-US" sz="2000" dirty="0">
              <a:latin typeface="Abadi" panose="020B0604020104020204" pitchFamily="34" charset="0"/>
            </a:endParaRPr>
          </a:p>
          <a:p>
            <a:endParaRPr lang="en-US" sz="2000" dirty="0">
              <a:latin typeface="Abadi" panose="020B0604020104020204" pitchFamily="34" charset="0"/>
            </a:endParaRPr>
          </a:p>
          <a:p>
            <a:r>
              <a:rPr lang="en-US" sz="2000" dirty="0">
                <a:latin typeface="Abadi" panose="020B0604020104020204" pitchFamily="34" charset="0"/>
              </a:rPr>
              <a:t>.</a:t>
            </a:r>
            <a:endParaRPr lang="en-IN" sz="2000" dirty="0">
              <a:latin typeface="Abadi" panose="020B0604020104020204" pitchFamily="34" charset="0"/>
            </a:endParaRPr>
          </a:p>
        </p:txBody>
      </p:sp>
    </p:spTree>
    <p:extLst>
      <p:ext uri="{BB962C8B-B14F-4D97-AF65-F5344CB8AC3E}">
        <p14:creationId xmlns:p14="http://schemas.microsoft.com/office/powerpoint/2010/main" val="90791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694881" y="503434"/>
            <a:ext cx="9779183" cy="668874"/>
          </a:xfrm>
        </p:spPr>
        <p:txBody>
          <a:bodyPr/>
          <a:lstStyle/>
          <a:p>
            <a:r>
              <a:rPr lang="en-US" dirty="0"/>
              <a:t>My Design</a:t>
            </a:r>
          </a:p>
        </p:txBody>
      </p:sp>
      <p:sp>
        <p:nvSpPr>
          <p:cNvPr id="4" name="Content Placeholder 3">
            <a:extLst>
              <a:ext uri="{FF2B5EF4-FFF2-40B4-BE49-F238E27FC236}">
                <a16:creationId xmlns:a16="http://schemas.microsoft.com/office/drawing/2014/main" id="{B3DDA162-DBC7-1FE7-60DE-78D11F0135BC}"/>
              </a:ext>
            </a:extLst>
          </p:cNvPr>
          <p:cNvSpPr>
            <a:spLocks noGrp="1"/>
          </p:cNvSpPr>
          <p:nvPr>
            <p:ph idx="1"/>
          </p:nvPr>
        </p:nvSpPr>
        <p:spPr/>
        <p:txBody>
          <a:bodyPr/>
          <a:lstStyle/>
          <a:p>
            <a:endParaRPr lang="en-IN"/>
          </a:p>
        </p:txBody>
      </p:sp>
      <p:pic>
        <p:nvPicPr>
          <p:cNvPr id="5" name="Content Placeholder 4">
            <a:extLst>
              <a:ext uri="{FF2B5EF4-FFF2-40B4-BE49-F238E27FC236}">
                <a16:creationId xmlns:a16="http://schemas.microsoft.com/office/drawing/2014/main" id="{82EC6FC1-C895-CC0A-84C7-9CAA1C0C82E8}"/>
              </a:ext>
            </a:extLst>
          </p:cNvPr>
          <p:cNvPicPr>
            <a:picLocks noChangeAspect="1"/>
          </p:cNvPicPr>
          <p:nvPr/>
        </p:nvPicPr>
        <p:blipFill>
          <a:blip r:embed="rId3"/>
          <a:stretch>
            <a:fillRect/>
          </a:stretch>
        </p:blipFill>
        <p:spPr>
          <a:xfrm>
            <a:off x="1054597" y="1405987"/>
            <a:ext cx="9969910" cy="4724502"/>
          </a:xfrm>
          <a:prstGeom prst="rect">
            <a:avLst/>
          </a:prstGeom>
        </p:spPr>
      </p:pic>
    </p:spTree>
    <p:extLst>
      <p:ext uri="{BB962C8B-B14F-4D97-AF65-F5344CB8AC3E}">
        <p14:creationId xmlns:p14="http://schemas.microsoft.com/office/powerpoint/2010/main" val="167816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3" y="252549"/>
            <a:ext cx="7236767" cy="394958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43</TotalTime>
  <Words>391</Words>
  <Application>Microsoft Office PowerPoint</Application>
  <PresentationFormat>Widescreen</PresentationFormat>
  <Paragraphs>65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Abadi</vt:lpstr>
      <vt:lpstr>Algerian</vt:lpstr>
      <vt:lpstr>Arial</vt:lpstr>
      <vt:lpstr>Arial Rounded MT Bold</vt:lpstr>
      <vt:lpstr>Bookman Old Style</vt:lpstr>
      <vt:lpstr>Calibri</vt:lpstr>
      <vt:lpstr>Tenorite</vt:lpstr>
      <vt:lpstr>Custom</vt:lpstr>
      <vt:lpstr>Heart Disease Diagnostic Analysis</vt:lpstr>
      <vt:lpstr>Introduction</vt:lpstr>
      <vt:lpstr>Details of Data</vt:lpstr>
      <vt:lpstr>Main KPI’s</vt:lpstr>
      <vt:lpstr>PowerPoint Presentation</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neela dhanush</dc:creator>
  <cp:lastModifiedBy>harshitha m</cp:lastModifiedBy>
  <cp:revision>2</cp:revision>
  <dcterms:created xsi:type="dcterms:W3CDTF">2024-06-07T09:39:45Z</dcterms:created>
  <dcterms:modified xsi:type="dcterms:W3CDTF">2024-06-07T11:30:13Z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