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89" r:id="rId6"/>
    <p:sldId id="257" r:id="rId7"/>
    <p:sldId id="290" r:id="rId8"/>
    <p:sldId id="295" r:id="rId9"/>
    <p:sldId id="298"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varScale="1">
        <p:scale>
          <a:sx n="48" d="100"/>
          <a:sy n="48" d="100"/>
        </p:scale>
        <p:origin x="67" y="7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6/7/2024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7"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latin typeface="Algerian" panose="04020705040A02060702" pitchFamily="82" charset="0"/>
              </a:rPr>
              <a:t>Employee Attrition </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Introduction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lnSpcReduction="10000"/>
          </a:bodyPr>
          <a:lstStyle/>
          <a:p>
            <a:pPr marL="59436" indent="0">
              <a:buNone/>
            </a:pPr>
            <a:r>
              <a:rPr lang="en-US" dirty="0"/>
              <a:t>Employee attrition refers to the gradual reduction in the workforce due to employees leaving the organization for various reasons, such as resignation, retirement, or termination. This phenomenon is a critical concern for businesses as it directly impacts organizational performance, productivity, and morale. High attrition rates can lead to increased recruitment and training costs, loss of experienced employees, disruption of team dynamics, and potential declines in customer satisfaction and company reputation. Understanding the factors contributing to employee attrition is essential for implementing effective retention strategies. By analyzing attrition data, organizations can identify trends and patterns, such as the departments with the highest turnover rates, the impact of demographic factors like age and gender, and the influence of job satisfaction and work-life balance. This insight allows businesses to address underlying issues, improve employee engagement, and foster a more stable and motivated workforce, ultimately enhancing organizational success and sustainability.</a:t>
            </a:r>
          </a:p>
        </p:txBody>
      </p:sp>
    </p:spTree>
    <p:extLst>
      <p:ext uri="{BB962C8B-B14F-4D97-AF65-F5344CB8AC3E}">
        <p14:creationId xmlns:p14="http://schemas.microsoft.com/office/powerpoint/2010/main" val="252933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81461" y="226031"/>
            <a:ext cx="9779183" cy="942310"/>
          </a:xfrm>
        </p:spPr>
        <p:txBody>
          <a:bodyPr/>
          <a:lstStyle/>
          <a:p>
            <a:r>
              <a:rPr lang="en-US" dirty="0"/>
              <a:t>Details of Data</a:t>
            </a:r>
          </a:p>
        </p:txBody>
      </p:sp>
      <p:sp>
        <p:nvSpPr>
          <p:cNvPr id="5" name="Content Placeholder 4">
            <a:extLst>
              <a:ext uri="{FF2B5EF4-FFF2-40B4-BE49-F238E27FC236}">
                <a16:creationId xmlns:a16="http://schemas.microsoft.com/office/drawing/2014/main" id="{C9446E09-E972-0783-3720-A804BA911167}"/>
              </a:ext>
            </a:extLst>
          </p:cNvPr>
          <p:cNvSpPr>
            <a:spLocks noGrp="1"/>
          </p:cNvSpPr>
          <p:nvPr>
            <p:ph idx="1"/>
          </p:nvPr>
        </p:nvSpPr>
        <p:spPr>
          <a:xfrm>
            <a:off x="357481" y="1200671"/>
            <a:ext cx="9779182" cy="5657329"/>
          </a:xfrm>
        </p:spPr>
        <p:txBody>
          <a:bodyPr>
            <a:noAutofit/>
          </a:bodyPr>
          <a:lstStyle/>
          <a:p>
            <a:pPr marL="285750" indent="-285750">
              <a:buFont typeface="Arial" panose="020B0604020202020204" pitchFamily="34" charset="0"/>
              <a:buChar char="•"/>
            </a:pPr>
            <a:r>
              <a:rPr lang="en-US" sz="1800" dirty="0"/>
              <a:t>Employee ID(number)</a:t>
            </a:r>
          </a:p>
          <a:p>
            <a:pPr marL="285750" indent="-285750">
              <a:buFont typeface="Arial" panose="020B0604020202020204" pitchFamily="34" charset="0"/>
              <a:buChar char="•"/>
            </a:pPr>
            <a:r>
              <a:rPr lang="en-US" sz="1800" dirty="0"/>
              <a:t>Age(number)</a:t>
            </a:r>
          </a:p>
          <a:p>
            <a:pPr marL="285750" indent="-285750">
              <a:buFont typeface="Arial" panose="020B0604020202020204" pitchFamily="34" charset="0"/>
              <a:buChar char="•"/>
            </a:pPr>
            <a:r>
              <a:rPr lang="en-US" sz="1800" dirty="0"/>
              <a:t>Attrition(</a:t>
            </a:r>
            <a:r>
              <a:rPr lang="en-US" sz="1800" dirty="0" err="1"/>
              <a:t>Yes,No</a:t>
            </a:r>
            <a:r>
              <a:rPr lang="en-US" sz="1800" dirty="0"/>
              <a:t>)</a:t>
            </a:r>
          </a:p>
          <a:p>
            <a:pPr marL="285750" indent="-285750">
              <a:buFont typeface="Arial" panose="020B0604020202020204" pitchFamily="34" charset="0"/>
              <a:buChar char="•"/>
            </a:pPr>
            <a:r>
              <a:rPr lang="en-US" sz="1800" dirty="0"/>
              <a:t>Business Travel(</a:t>
            </a:r>
            <a:r>
              <a:rPr lang="en-US" sz="1800" dirty="0" err="1"/>
              <a:t>Travel_Rarely,Travel_Frequently,Non</a:t>
            </a:r>
            <a:r>
              <a:rPr lang="en-US" sz="1800" dirty="0"/>
              <a:t>-Travel)</a:t>
            </a:r>
          </a:p>
          <a:p>
            <a:pPr marL="285750" indent="-285750">
              <a:buFont typeface="Arial" panose="020B0604020202020204" pitchFamily="34" charset="0"/>
              <a:buChar char="•"/>
            </a:pPr>
            <a:r>
              <a:rPr lang="en-US" sz="1800" dirty="0"/>
              <a:t>Department(</a:t>
            </a:r>
            <a:r>
              <a:rPr lang="en-US" sz="1800" dirty="0" err="1"/>
              <a:t>Sales,Research&amp;Development</a:t>
            </a:r>
            <a:r>
              <a:rPr lang="en-US" sz="1800" dirty="0"/>
              <a:t>)</a:t>
            </a:r>
          </a:p>
          <a:p>
            <a:pPr marL="285750" indent="-285750">
              <a:buFont typeface="Arial" panose="020B0604020202020204" pitchFamily="34" charset="0"/>
              <a:buChar char="•"/>
            </a:pPr>
            <a:r>
              <a:rPr lang="en-US" sz="1800" dirty="0"/>
              <a:t>Distance from home(numbers)</a:t>
            </a:r>
          </a:p>
          <a:p>
            <a:pPr marL="285750" indent="-285750">
              <a:buFont typeface="Arial" panose="020B0604020202020204" pitchFamily="34" charset="0"/>
              <a:buChar char="•"/>
            </a:pPr>
            <a:r>
              <a:rPr lang="en-US" sz="1800" dirty="0"/>
              <a:t>Education(numbers)</a:t>
            </a:r>
          </a:p>
          <a:p>
            <a:pPr marL="285750" indent="-285750">
              <a:buFont typeface="Arial" panose="020B0604020202020204" pitchFamily="34" charset="0"/>
              <a:buChar char="•"/>
            </a:pPr>
            <a:r>
              <a:rPr lang="en-US" sz="1800" dirty="0"/>
              <a:t>Educational field(life </a:t>
            </a:r>
            <a:r>
              <a:rPr lang="en-US" sz="1800" dirty="0" err="1"/>
              <a:t>sciences,other,medical</a:t>
            </a:r>
            <a:r>
              <a:rPr lang="en-US" sz="1800" dirty="0"/>
              <a:t>)</a:t>
            </a:r>
          </a:p>
          <a:p>
            <a:pPr marL="285750" indent="-285750">
              <a:buFont typeface="Arial" panose="020B0604020202020204" pitchFamily="34" charset="0"/>
              <a:buChar char="•"/>
            </a:pPr>
            <a:r>
              <a:rPr lang="en-US" sz="1800" dirty="0"/>
              <a:t>Employee count(1)</a:t>
            </a:r>
          </a:p>
          <a:p>
            <a:pPr marL="285750" indent="-285750">
              <a:buFont typeface="Arial" panose="020B0604020202020204" pitchFamily="34" charset="0"/>
              <a:buChar char="•"/>
            </a:pPr>
            <a:r>
              <a:rPr lang="en-US" sz="1800" dirty="0"/>
              <a:t>Gender(</a:t>
            </a:r>
            <a:r>
              <a:rPr lang="en-US" sz="1800" dirty="0" err="1"/>
              <a:t>Female,male</a:t>
            </a:r>
            <a:r>
              <a:rPr lang="en-US" sz="1800" dirty="0"/>
              <a:t>)</a:t>
            </a:r>
          </a:p>
          <a:p>
            <a:pPr marL="285750" indent="-285750">
              <a:buFont typeface="Arial" panose="020B0604020202020204" pitchFamily="34" charset="0"/>
              <a:buChar char="•"/>
            </a:pPr>
            <a:r>
              <a:rPr lang="en-US" sz="1800" dirty="0" err="1"/>
              <a:t>joblevel</a:t>
            </a:r>
            <a:r>
              <a:rPr lang="en-US" sz="1800" dirty="0"/>
              <a:t>(number)</a:t>
            </a:r>
          </a:p>
          <a:p>
            <a:pPr marL="285750" indent="-285750">
              <a:buFont typeface="Arial" panose="020B0604020202020204" pitchFamily="34" charset="0"/>
              <a:buChar char="•"/>
            </a:pPr>
            <a:r>
              <a:rPr lang="en-US" sz="1800" dirty="0" err="1"/>
              <a:t>Jobrole</a:t>
            </a:r>
            <a:r>
              <a:rPr lang="en-US" sz="1800" dirty="0"/>
              <a:t>(healthcare </a:t>
            </a:r>
            <a:r>
              <a:rPr lang="en-US" sz="1800" dirty="0" err="1"/>
              <a:t>representer,research</a:t>
            </a:r>
            <a:r>
              <a:rPr lang="en-US" sz="1800" dirty="0"/>
              <a:t> scientist,</a:t>
            </a:r>
          </a:p>
          <a:p>
            <a:pPr marL="285750" indent="-285750">
              <a:buFont typeface="Arial" panose="020B0604020202020204" pitchFamily="34" charset="0"/>
              <a:buChar char="•"/>
            </a:pPr>
            <a:r>
              <a:rPr lang="en-US" sz="1800" dirty="0"/>
              <a:t>sales </a:t>
            </a:r>
            <a:r>
              <a:rPr lang="en-US" sz="1800" dirty="0" err="1"/>
              <a:t>executive,human</a:t>
            </a:r>
            <a:r>
              <a:rPr lang="en-US" sz="1800" dirty="0"/>
              <a:t> </a:t>
            </a:r>
            <a:r>
              <a:rPr lang="en-US" sz="1800" dirty="0" err="1"/>
              <a:t>resources,laboratory</a:t>
            </a:r>
            <a:r>
              <a:rPr lang="en-US" sz="1800" dirty="0"/>
              <a:t> technician,</a:t>
            </a:r>
          </a:p>
          <a:p>
            <a:pPr marL="285750" indent="-285750">
              <a:buFont typeface="Arial" panose="020B0604020202020204" pitchFamily="34" charset="0"/>
              <a:buChar char="•"/>
            </a:pPr>
            <a:r>
              <a:rPr lang="en-US" sz="1800" dirty="0" err="1"/>
              <a:t>manager,research</a:t>
            </a:r>
            <a:r>
              <a:rPr lang="en-US" sz="1800" dirty="0"/>
              <a:t> </a:t>
            </a:r>
            <a:r>
              <a:rPr lang="en-US" sz="1800" dirty="0" err="1"/>
              <a:t>director,manufacturing</a:t>
            </a:r>
            <a:r>
              <a:rPr lang="en-US" sz="1800" dirty="0"/>
              <a:t> director)</a:t>
            </a:r>
          </a:p>
          <a:p>
            <a:pPr marL="285750" indent="-285750">
              <a:buFont typeface="Arial" panose="020B0604020202020204" pitchFamily="34" charset="0"/>
              <a:buChar char="•"/>
            </a:pPr>
            <a:r>
              <a:rPr lang="en-US" sz="1800" dirty="0" err="1"/>
              <a:t>Martinal</a:t>
            </a:r>
            <a:r>
              <a:rPr lang="en-US" sz="1800" dirty="0"/>
              <a:t> status(</a:t>
            </a:r>
            <a:r>
              <a:rPr lang="en-US" sz="1800" dirty="0" err="1"/>
              <a:t>Married,single</a:t>
            </a:r>
            <a:r>
              <a:rPr lang="en-US" sz="1800" dirty="0"/>
              <a:t>)</a:t>
            </a:r>
          </a:p>
        </p:txBody>
      </p:sp>
      <p:sp>
        <p:nvSpPr>
          <p:cNvPr id="6" name="TextBox 5">
            <a:extLst>
              <a:ext uri="{FF2B5EF4-FFF2-40B4-BE49-F238E27FC236}">
                <a16:creationId xmlns:a16="http://schemas.microsoft.com/office/drawing/2014/main" id="{F5AC3638-30C8-0DA9-074A-2E83E56747EA}"/>
              </a:ext>
            </a:extLst>
          </p:cNvPr>
          <p:cNvSpPr txBox="1"/>
          <p:nvPr/>
        </p:nvSpPr>
        <p:spPr>
          <a:xfrm>
            <a:off x="6626830" y="1028343"/>
            <a:ext cx="5404207" cy="4801314"/>
          </a:xfrm>
          <a:prstGeom prst="rect">
            <a:avLst/>
          </a:prstGeom>
          <a:noFill/>
        </p:spPr>
        <p:txBody>
          <a:bodyPr wrap="square" rtlCol="0">
            <a:spAutoFit/>
          </a:bodyPr>
          <a:lstStyle/>
          <a:p>
            <a:pPr marL="285750" indent="-285750">
              <a:buFont typeface="Arial" panose="020B0604020202020204" pitchFamily="34" charset="0"/>
              <a:buChar char="•"/>
            </a:pPr>
            <a:r>
              <a:rPr lang="en-US" sz="1800" dirty="0"/>
              <a:t>Monthly income</a:t>
            </a:r>
            <a:endParaRPr lang="en-US" dirty="0"/>
          </a:p>
          <a:p>
            <a:pPr marL="285750" indent="-285750">
              <a:buFont typeface="Arial" panose="020B0604020202020204" pitchFamily="34" charset="0"/>
              <a:buChar char="•"/>
            </a:pPr>
            <a:r>
              <a:rPr lang="en-US" sz="1800" dirty="0" err="1"/>
              <a:t>numcompanieswork</a:t>
            </a:r>
            <a:r>
              <a:rPr lang="en-US" sz="1800" dirty="0"/>
              <a:t>(number)</a:t>
            </a:r>
          </a:p>
          <a:p>
            <a:pPr marL="285750" indent="-285750">
              <a:buFont typeface="Arial" panose="020B0604020202020204" pitchFamily="34" charset="0"/>
              <a:buChar char="•"/>
            </a:pPr>
            <a:r>
              <a:rPr lang="en-US" sz="1800" dirty="0"/>
              <a:t>over18(Y)</a:t>
            </a:r>
          </a:p>
          <a:p>
            <a:pPr marL="285750" indent="-285750">
              <a:buFont typeface="Arial" panose="020B0604020202020204" pitchFamily="34" charset="0"/>
              <a:buChar char="•"/>
            </a:pPr>
            <a:r>
              <a:rPr lang="en-US" sz="1800" dirty="0"/>
              <a:t>percent salary hike</a:t>
            </a:r>
          </a:p>
          <a:p>
            <a:pPr marL="285750" indent="-285750">
              <a:buFont typeface="Arial" panose="020B0604020202020204" pitchFamily="34" charset="0"/>
              <a:buChar char="•"/>
            </a:pPr>
            <a:r>
              <a:rPr lang="en-US" sz="1800" dirty="0"/>
              <a:t>standard hours</a:t>
            </a:r>
          </a:p>
          <a:p>
            <a:pPr marL="285750" indent="-285750">
              <a:buFont typeface="Arial" panose="020B0604020202020204" pitchFamily="34" charset="0"/>
              <a:buChar char="•"/>
            </a:pPr>
            <a:r>
              <a:rPr lang="en-US" sz="1800" dirty="0" err="1"/>
              <a:t>Stockoptionlevel</a:t>
            </a:r>
            <a:endParaRPr lang="en-US" dirty="0"/>
          </a:p>
          <a:p>
            <a:pPr marL="285750" indent="-285750">
              <a:buFont typeface="Arial" panose="020B0604020202020204" pitchFamily="34" charset="0"/>
              <a:buChar char="•"/>
            </a:pPr>
            <a:r>
              <a:rPr lang="en-US" sz="1800" dirty="0"/>
              <a:t>Total working years</a:t>
            </a:r>
          </a:p>
          <a:p>
            <a:pPr marL="285750" indent="-285750">
              <a:buFont typeface="Arial" panose="020B0604020202020204" pitchFamily="34" charset="0"/>
              <a:buChar char="•"/>
            </a:pPr>
            <a:r>
              <a:rPr lang="en-US" sz="1800" dirty="0"/>
              <a:t>Training times last year</a:t>
            </a:r>
          </a:p>
          <a:p>
            <a:pPr marL="285750" indent="-285750">
              <a:buFont typeface="Arial" panose="020B0604020202020204" pitchFamily="34" charset="0"/>
              <a:buChar char="•"/>
            </a:pPr>
            <a:r>
              <a:rPr lang="en-US" sz="1800" dirty="0"/>
              <a:t>years at company</a:t>
            </a:r>
          </a:p>
          <a:p>
            <a:pPr marL="285750" indent="-285750">
              <a:buFont typeface="Arial" panose="020B0604020202020204" pitchFamily="34" charset="0"/>
              <a:buChar char="•"/>
            </a:pPr>
            <a:r>
              <a:rPr lang="en-US" sz="1800" dirty="0"/>
              <a:t>Years since last promotion</a:t>
            </a:r>
          </a:p>
          <a:p>
            <a:pPr marL="285750" indent="-285750">
              <a:buFont typeface="Arial" panose="020B0604020202020204" pitchFamily="34" charset="0"/>
              <a:buChar char="•"/>
            </a:pPr>
            <a:r>
              <a:rPr lang="en-US" sz="1800" dirty="0"/>
              <a:t>years with </a:t>
            </a:r>
            <a:r>
              <a:rPr lang="en-US" sz="1800" dirty="0" err="1"/>
              <a:t>currmanager</a:t>
            </a:r>
            <a:endParaRPr lang="en-US" sz="1800" dirty="0"/>
          </a:p>
          <a:p>
            <a:pPr marL="285750" indent="-285750">
              <a:buFont typeface="Arial" panose="020B0604020202020204" pitchFamily="34" charset="0"/>
              <a:buChar char="•"/>
            </a:pPr>
            <a:r>
              <a:rPr lang="en-US" sz="1800" dirty="0"/>
              <a:t>Environment satisfaction(number)</a:t>
            </a:r>
          </a:p>
          <a:p>
            <a:pPr marL="285750" indent="-285750">
              <a:buFont typeface="Arial" panose="020B0604020202020204" pitchFamily="34" charset="0"/>
              <a:buChar char="•"/>
            </a:pPr>
            <a:r>
              <a:rPr lang="en-US" sz="1800" dirty="0"/>
              <a:t>job satisfaction(number)</a:t>
            </a:r>
          </a:p>
          <a:p>
            <a:pPr marL="285750" indent="-285750">
              <a:buFont typeface="Arial" panose="020B0604020202020204" pitchFamily="34" charset="0"/>
              <a:buChar char="•"/>
            </a:pPr>
            <a:r>
              <a:rPr lang="en-US" sz="1800" dirty="0" err="1"/>
              <a:t>worklife</a:t>
            </a:r>
            <a:r>
              <a:rPr lang="en-US" sz="1800" dirty="0"/>
              <a:t> balance (number)</a:t>
            </a:r>
          </a:p>
          <a:p>
            <a:pPr marL="285750" indent="-285750">
              <a:buFont typeface="Arial" panose="020B0604020202020204" pitchFamily="34" charset="0"/>
              <a:buChar char="•"/>
            </a:pPr>
            <a:r>
              <a:rPr lang="en-US" sz="1800" dirty="0"/>
              <a:t>job involvement (number)</a:t>
            </a:r>
          </a:p>
          <a:p>
            <a:pPr marL="285750" indent="-285750">
              <a:buFont typeface="Arial" panose="020B0604020202020204" pitchFamily="34" charset="0"/>
              <a:buChar char="•"/>
            </a:pPr>
            <a:r>
              <a:rPr lang="en-US" sz="1800" dirty="0"/>
              <a:t>performance rating</a:t>
            </a:r>
            <a:endParaRPr lang="en-IN" sz="1800" dirty="0"/>
          </a:p>
          <a:p>
            <a:endParaRPr lang="en-IN"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IN" sz="4400" b="1" i="0" u="none" strike="noStrike" dirty="0">
                <a:solidFill>
                  <a:srgbClr val="000000"/>
                </a:solidFill>
                <a:effectLst/>
                <a:latin typeface="Arial" panose="020B0604020202020204" pitchFamily="34" charset="0"/>
              </a:rPr>
              <a:t>Main KPI’s</a:t>
            </a:r>
            <a:endParaRPr lang="en-US" sz="4400"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2023984"/>
            <a:ext cx="4928507" cy="3332832"/>
          </a:xfrm>
        </p:spPr>
        <p:txBody>
          <a:bodyPr>
            <a:normAutofit fontScale="92500" lnSpcReduction="10000"/>
          </a:bodyPr>
          <a:lstStyle/>
          <a:p>
            <a:pPr marL="342900" indent="-342900">
              <a:buFont typeface="Arial" panose="020B0604020202020204" pitchFamily="34" charset="0"/>
              <a:buChar char="•"/>
            </a:pPr>
            <a:r>
              <a:rPr lang="en-IN" sz="2200" b="1" dirty="0"/>
              <a:t>Attrition Rate</a:t>
            </a:r>
          </a:p>
          <a:p>
            <a:pPr marL="342900" indent="-342900">
              <a:buFont typeface="Arial" panose="020B0604020202020204" pitchFamily="34" charset="0"/>
              <a:buChar char="•"/>
            </a:pPr>
            <a:r>
              <a:rPr lang="en-IN" sz="2200" b="1" dirty="0"/>
              <a:t>Monthly income</a:t>
            </a:r>
          </a:p>
          <a:p>
            <a:pPr marL="342900" indent="-342900">
              <a:buFont typeface="Arial" panose="020B0604020202020204" pitchFamily="34" charset="0"/>
              <a:buChar char="•"/>
            </a:pPr>
            <a:r>
              <a:rPr lang="en-IN" sz="2200" b="1" dirty="0"/>
              <a:t>Employee count</a:t>
            </a:r>
          </a:p>
          <a:p>
            <a:pPr marL="342900" indent="-342900">
              <a:buFont typeface="Arial" panose="020B0604020202020204" pitchFamily="34" charset="0"/>
              <a:buChar char="•"/>
            </a:pPr>
            <a:r>
              <a:rPr lang="en-IN" sz="2200" b="1" dirty="0"/>
              <a:t>age</a:t>
            </a:r>
          </a:p>
          <a:p>
            <a:pPr marL="342900" indent="-342900">
              <a:buFont typeface="Arial" panose="020B0604020202020204" pitchFamily="34" charset="0"/>
              <a:buChar char="•"/>
            </a:pPr>
            <a:r>
              <a:rPr lang="en-IN" sz="2200" b="1" dirty="0"/>
              <a:t>department</a:t>
            </a:r>
          </a:p>
          <a:p>
            <a:pPr marL="342900" indent="-342900">
              <a:buFont typeface="Arial" panose="020B0604020202020204" pitchFamily="34" charset="0"/>
              <a:buChar char="•"/>
            </a:pPr>
            <a:r>
              <a:rPr lang="en-US" sz="2200" b="1" dirty="0"/>
              <a:t>Attrition Rate by Job Role</a:t>
            </a:r>
            <a:endParaRPr lang="en-IN" sz="2200" b="1" dirty="0"/>
          </a:p>
          <a:p>
            <a:pPr marL="342900" indent="-342900">
              <a:buFont typeface="Arial" panose="020B0604020202020204" pitchFamily="34" charset="0"/>
              <a:buChar char="•"/>
            </a:pPr>
            <a:r>
              <a:rPr lang="en-IN" sz="2200" b="1" dirty="0"/>
              <a:t>Job Satisfaction and Environment Satisfaction</a:t>
            </a:r>
          </a:p>
          <a:p>
            <a:pPr marL="342900" indent="-342900">
              <a:buFont typeface="Arial" panose="020B0604020202020204" pitchFamily="34" charset="0"/>
              <a:buChar char="•"/>
            </a:pPr>
            <a:r>
              <a:rPr lang="en-IN" sz="2200" b="1" dirty="0"/>
              <a:t>Marital status </a:t>
            </a:r>
            <a:endParaRPr lang="en-US" sz="2200" b="1" dirty="0"/>
          </a:p>
        </p:txBody>
      </p:sp>
    </p:spTree>
    <p:extLst>
      <p:ext uri="{BB962C8B-B14F-4D97-AF65-F5344CB8AC3E}">
        <p14:creationId xmlns:p14="http://schemas.microsoft.com/office/powerpoint/2010/main" val="126593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28830F9-EDD4-BF13-682E-E84FB9CCEC22}"/>
              </a:ext>
            </a:extLst>
          </p:cNvPr>
          <p:cNvSpPr txBox="1"/>
          <p:nvPr/>
        </p:nvSpPr>
        <p:spPr>
          <a:xfrm>
            <a:off x="606174" y="410966"/>
            <a:ext cx="10037851" cy="769441"/>
          </a:xfrm>
          <a:prstGeom prst="rect">
            <a:avLst/>
          </a:prstGeom>
          <a:noFill/>
        </p:spPr>
        <p:txBody>
          <a:bodyPr wrap="square" rtlCol="0">
            <a:spAutoFit/>
          </a:bodyPr>
          <a:lstStyle/>
          <a:p>
            <a:r>
              <a:rPr lang="en-IN" sz="4400" dirty="0">
                <a:latin typeface="Arial Rounded MT Bold" panose="020F0704030504030204" pitchFamily="34" charset="0"/>
              </a:rPr>
              <a:t>Details of Dashboard</a:t>
            </a:r>
          </a:p>
        </p:txBody>
      </p:sp>
      <p:sp>
        <p:nvSpPr>
          <p:cNvPr id="14" name="TextBox 13">
            <a:extLst>
              <a:ext uri="{FF2B5EF4-FFF2-40B4-BE49-F238E27FC236}">
                <a16:creationId xmlns:a16="http://schemas.microsoft.com/office/drawing/2014/main" id="{4A869D3D-07CB-82AB-F180-7EBD807C2A7E}"/>
              </a:ext>
            </a:extLst>
          </p:cNvPr>
          <p:cNvSpPr txBox="1"/>
          <p:nvPr/>
        </p:nvSpPr>
        <p:spPr>
          <a:xfrm>
            <a:off x="606174" y="1026696"/>
            <a:ext cx="10446837" cy="5324535"/>
          </a:xfrm>
          <a:prstGeom prst="rect">
            <a:avLst/>
          </a:prstGeom>
          <a:noFill/>
        </p:spPr>
        <p:txBody>
          <a:bodyPr wrap="square" rtlCol="0">
            <a:spAutoFit/>
          </a:bodyPr>
          <a:lstStyle/>
          <a:p>
            <a:r>
              <a:rPr lang="en-US" sz="2000" dirty="0">
                <a:latin typeface="Abadi" panose="020B0604020104020204" pitchFamily="34" charset="0"/>
              </a:rPr>
              <a:t>1 </a:t>
            </a:r>
            <a:r>
              <a:rPr lang="en-US" sz="2000" b="1" dirty="0">
                <a:latin typeface="Abadi" panose="020B0604020104020204" pitchFamily="34" charset="0"/>
              </a:rPr>
              <a:t>Marital Status of Employees:</a:t>
            </a:r>
          </a:p>
          <a:p>
            <a:r>
              <a:rPr lang="en-US" sz="2000" dirty="0">
                <a:latin typeface="Abadi" panose="020B0604020104020204" pitchFamily="34" charset="0"/>
              </a:rPr>
              <a:t>Highest number of employees are married (1,060.19).</a:t>
            </a:r>
          </a:p>
          <a:p>
            <a:r>
              <a:rPr lang="en-US" sz="2000" dirty="0">
                <a:latin typeface="Abadi" panose="020B0604020104020204" pitchFamily="34" charset="0"/>
              </a:rPr>
              <a:t>2 </a:t>
            </a:r>
            <a:r>
              <a:rPr lang="en-US" sz="2000" b="1" dirty="0">
                <a:latin typeface="Abadi" panose="020B0604020104020204" pitchFamily="34" charset="0"/>
              </a:rPr>
              <a:t>Department-wise Employee Distribution:</a:t>
            </a:r>
            <a:endParaRPr lang="en-US" sz="2000" dirty="0">
              <a:latin typeface="Abadi" panose="020B0604020104020204" pitchFamily="34" charset="0"/>
            </a:endParaRPr>
          </a:p>
          <a:p>
            <a:r>
              <a:rPr lang="en-US" sz="2000" dirty="0">
                <a:latin typeface="Abadi" panose="020B0604020104020204" pitchFamily="34" charset="0"/>
              </a:rPr>
              <a:t>Largest department has approximately 6,959.2 employees.</a:t>
            </a:r>
          </a:p>
          <a:p>
            <a:r>
              <a:rPr lang="en-US" sz="2000" dirty="0">
                <a:latin typeface="Abadi" panose="020B0604020104020204" pitchFamily="34" charset="0"/>
              </a:rPr>
              <a:t>3 </a:t>
            </a:r>
            <a:r>
              <a:rPr lang="en-US" sz="2000" b="1" dirty="0">
                <a:latin typeface="Abadi" panose="020B0604020104020204" pitchFamily="34" charset="0"/>
              </a:rPr>
              <a:t>Attrition as per Education Levels and Fields:</a:t>
            </a:r>
            <a:endParaRPr lang="en-US" sz="2000" dirty="0">
              <a:latin typeface="Abadi" panose="020B0604020104020204" pitchFamily="34" charset="0"/>
            </a:endParaRPr>
          </a:p>
          <a:p>
            <a:r>
              <a:rPr lang="en-US" sz="2000" dirty="0">
                <a:latin typeface="Abadi" panose="020B0604020104020204" pitchFamily="34" charset="0"/>
              </a:rPr>
              <a:t>Medical field shows the highest variation in attrition rates.</a:t>
            </a:r>
          </a:p>
          <a:p>
            <a:r>
              <a:rPr lang="en-US" sz="2000" b="1" dirty="0">
                <a:latin typeface="Abadi" panose="020B0604020104020204" pitchFamily="34" charset="0"/>
              </a:rPr>
              <a:t>4 Count of Employees as per Age:</a:t>
            </a:r>
            <a:endParaRPr lang="en-US" sz="2000" dirty="0">
              <a:latin typeface="Abadi" panose="020B0604020104020204" pitchFamily="34" charset="0"/>
            </a:endParaRPr>
          </a:p>
          <a:p>
            <a:r>
              <a:rPr lang="en-US" sz="2000" dirty="0">
                <a:latin typeface="Abadi" panose="020B0604020104020204" pitchFamily="34" charset="0"/>
              </a:rPr>
              <a:t>Age group 35 has the highest number of employees.</a:t>
            </a:r>
          </a:p>
          <a:p>
            <a:r>
              <a:rPr lang="en-US" sz="2000" b="1" dirty="0">
                <a:latin typeface="Abadi" panose="020B0604020104020204" pitchFamily="34" charset="0"/>
              </a:rPr>
              <a:t>5 Percentage of Total Income based on Attrition:</a:t>
            </a:r>
            <a:endParaRPr lang="en-US" sz="2000" dirty="0">
              <a:latin typeface="Abadi" panose="020B0604020104020204" pitchFamily="34" charset="0"/>
            </a:endParaRPr>
          </a:p>
          <a:p>
            <a:r>
              <a:rPr lang="en-US" sz="2000" dirty="0">
                <a:latin typeface="Abadi" panose="020B0604020104020204" pitchFamily="34" charset="0"/>
              </a:rPr>
              <a:t>Majority of income comes from employees who did not attrite (1,051).</a:t>
            </a:r>
          </a:p>
          <a:p>
            <a:r>
              <a:rPr lang="en-US" sz="2000" b="1" dirty="0">
                <a:latin typeface="Abadi" panose="020B0604020104020204" pitchFamily="34" charset="0"/>
              </a:rPr>
              <a:t>6 Additional Metrics:</a:t>
            </a:r>
            <a:endParaRPr lang="en-US" sz="2000" dirty="0">
              <a:latin typeface="Abadi" panose="020B0604020104020204" pitchFamily="34" charset="0"/>
            </a:endParaRPr>
          </a:p>
          <a:p>
            <a:r>
              <a:rPr lang="en-US" sz="2000" dirty="0">
                <a:latin typeface="Abadi" panose="020B0604020104020204" pitchFamily="34" charset="0"/>
              </a:rPr>
              <a:t>Total number of employees: 3,25,879.</a:t>
            </a:r>
          </a:p>
          <a:p>
            <a:r>
              <a:rPr lang="en-US" sz="2000" dirty="0">
                <a:latin typeface="Abadi" panose="020B0604020104020204" pitchFamily="34" charset="0"/>
              </a:rPr>
              <a:t> </a:t>
            </a:r>
          </a:p>
          <a:p>
            <a:r>
              <a:rPr lang="en-US" sz="2000" dirty="0"/>
              <a:t>Each chart provides a different perspective on the employee data, such as marital status, department distribution, age distribution, education level, and attrition rates. This comprehensive analysis helps in understanding the factors influencing employee attrition and their distribution within the organization.</a:t>
            </a:r>
            <a:endParaRPr lang="en-IN" sz="2000" dirty="0">
              <a:latin typeface="Abadi" panose="020B0604020104020204" pitchFamily="34" charset="0"/>
            </a:endParaRPr>
          </a:p>
        </p:txBody>
      </p:sp>
    </p:spTree>
    <p:extLst>
      <p:ext uri="{BB962C8B-B14F-4D97-AF65-F5344CB8AC3E}">
        <p14:creationId xmlns:p14="http://schemas.microsoft.com/office/powerpoint/2010/main" val="90791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674332" y="326631"/>
            <a:ext cx="9779183" cy="668874"/>
          </a:xfrm>
        </p:spPr>
        <p:txBody>
          <a:bodyPr/>
          <a:lstStyle/>
          <a:p>
            <a:r>
              <a:rPr lang="en-US" dirty="0"/>
              <a:t>My Design</a:t>
            </a:r>
          </a:p>
        </p:txBody>
      </p:sp>
      <p:pic>
        <p:nvPicPr>
          <p:cNvPr id="3" name="Content Placeholder 6">
            <a:extLst>
              <a:ext uri="{FF2B5EF4-FFF2-40B4-BE49-F238E27FC236}">
                <a16:creationId xmlns:a16="http://schemas.microsoft.com/office/drawing/2014/main" id="{27F8E57B-439A-6471-5192-C6FBFFC1A297}"/>
              </a:ext>
            </a:extLst>
          </p:cNvPr>
          <p:cNvPicPr>
            <a:picLocks noGrp="1" noChangeAspect="1"/>
          </p:cNvPicPr>
          <p:nvPr>
            <p:ph idx="1"/>
          </p:nvPr>
        </p:nvPicPr>
        <p:blipFill>
          <a:blip r:embed="rId3"/>
          <a:stretch>
            <a:fillRect/>
          </a:stretch>
        </p:blipFill>
        <p:spPr>
          <a:xfrm>
            <a:off x="1142500" y="1244106"/>
            <a:ext cx="9477373" cy="4797920"/>
          </a:xfrm>
        </p:spPr>
      </p:pic>
    </p:spTree>
    <p:extLst>
      <p:ext uri="{BB962C8B-B14F-4D97-AF65-F5344CB8AC3E}">
        <p14:creationId xmlns:p14="http://schemas.microsoft.com/office/powerpoint/2010/main" val="167816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3" y="252549"/>
            <a:ext cx="7236767" cy="394958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51</TotalTime>
  <Words>513</Words>
  <Application>Microsoft Office PowerPoint</Application>
  <PresentationFormat>Widescreen</PresentationFormat>
  <Paragraphs>68</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vt:lpstr>
      <vt:lpstr>Algerian</vt:lpstr>
      <vt:lpstr>Arial</vt:lpstr>
      <vt:lpstr>Arial Rounded MT Bold</vt:lpstr>
      <vt:lpstr>Calibri</vt:lpstr>
      <vt:lpstr>Tenorite</vt:lpstr>
      <vt:lpstr>Custom</vt:lpstr>
      <vt:lpstr>Employee Attrition </vt:lpstr>
      <vt:lpstr>Introduction</vt:lpstr>
      <vt:lpstr>Details of Data</vt:lpstr>
      <vt:lpstr>Main KPI’s</vt:lpstr>
      <vt:lpstr>PowerPoint Presentation</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neela dhanush</dc:creator>
  <cp:lastModifiedBy>harshitha m</cp:lastModifiedBy>
  <cp:revision>3</cp:revision>
  <dcterms:created xsi:type="dcterms:W3CDTF">2024-06-07T09:39:45Z</dcterms:created>
  <dcterms:modified xsi:type="dcterms:W3CDTF">2024-06-07T11:11:04Z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