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1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F8C35D-3F53-48F6-9B47-1B693846B74D}"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3330399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8C35D-3F53-48F6-9B47-1B693846B74D}"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408272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8C35D-3F53-48F6-9B47-1B693846B74D}"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61186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F8C35D-3F53-48F6-9B47-1B693846B74D}"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245044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F8C35D-3F53-48F6-9B47-1B693846B74D}" type="datetimeFigureOut">
              <a:rPr lang="en-IN" smtClean="0"/>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192756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F8C35D-3F53-48F6-9B47-1B693846B74D}"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343299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F8C35D-3F53-48F6-9B47-1B693846B74D}" type="datetimeFigureOut">
              <a:rPr lang="en-IN" smtClean="0"/>
              <a:t>27-10-2025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281511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F8C35D-3F53-48F6-9B47-1B693846B74D}" type="datetimeFigureOut">
              <a:rPr lang="en-IN" smtClean="0"/>
              <a:t>27-10-2025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200233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8C35D-3F53-48F6-9B47-1B693846B74D}" type="datetimeFigureOut">
              <a:rPr lang="en-IN" smtClean="0"/>
              <a:t>27-10-2025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397725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8C35D-3F53-48F6-9B47-1B693846B74D}"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271831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F8C35D-3F53-48F6-9B47-1B693846B74D}" type="datetimeFigureOut">
              <a:rPr lang="en-IN" smtClean="0"/>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64E20-1CEA-4D2B-BA92-831F10CA0666}" type="slidenum">
              <a:rPr lang="en-IN" smtClean="0"/>
              <a:t>‹#›</a:t>
            </a:fld>
            <a:endParaRPr lang="en-IN"/>
          </a:p>
        </p:txBody>
      </p:sp>
    </p:spTree>
    <p:extLst>
      <p:ext uri="{BB962C8B-B14F-4D97-AF65-F5344CB8AC3E}">
        <p14:creationId xmlns:p14="http://schemas.microsoft.com/office/powerpoint/2010/main" val="96583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8C35D-3F53-48F6-9B47-1B693846B74D}" type="datetimeFigureOut">
              <a:rPr lang="en-IN" smtClean="0"/>
              <a:t>27-10-2025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64E20-1CEA-4D2B-BA92-831F10CA0666}" type="slidenum">
              <a:rPr lang="en-IN" smtClean="0"/>
              <a:t>‹#›</a:t>
            </a:fld>
            <a:endParaRPr lang="en-IN"/>
          </a:p>
        </p:txBody>
      </p:sp>
    </p:spTree>
    <p:extLst>
      <p:ext uri="{BB962C8B-B14F-4D97-AF65-F5344CB8AC3E}">
        <p14:creationId xmlns:p14="http://schemas.microsoft.com/office/powerpoint/2010/main" val="20670309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39756" y="4767336"/>
            <a:ext cx="9417716" cy="1837113"/>
          </a:xfrm>
          <a:prstGeom prst="rect">
            <a:avLst/>
          </a:prstGeom>
          <a:effectLst>
            <a:innerShdw blurRad="114300">
              <a:prstClr val="black"/>
            </a:innerShdw>
          </a:effectLst>
        </p:spPr>
        <p:txBody>
          <a:bodyPr vert="horz" lIns="91440" tIns="45720" rIns="91440" bIns="45720" rtlCol="0" anchor="ctr">
            <a:normAutofit fontScale="90000" lnSpcReduction="10000"/>
            <a:scene3d>
              <a:camera prst="orthographicFront"/>
              <a:lightRig rig="threePt" dir="t"/>
            </a:scene3d>
            <a:sp3d extrusionH="57150">
              <a:bevelT w="69850" h="69850" prst="divot"/>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200" dirty="0" smtClean="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INFORMATION TECHNOLOGY</a:t>
            </a:r>
            <a:r>
              <a:rPr lang="en-GB" sz="2800" dirty="0" smtClean="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GB" sz="2800" dirty="0" smtClean="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22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SESHADRI RAO GUDLAVALLERU ENGINEERING COLLEGE</a:t>
            </a:r>
          </a:p>
          <a:p>
            <a:r>
              <a:rPr lang="en-GB"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GB" sz="2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(An Autonomous Institute with Permanent Affiliation to JNTUK, Kakinada)</a:t>
            </a:r>
            <a:br>
              <a:rPr lang="en-GB" sz="1600" dirty="0" smtClean="0">
                <a:latin typeface="Times New Roman" panose="02020603050405020304" pitchFamily="18" charset="0"/>
                <a:cs typeface="Times New Roman" panose="02020603050405020304" pitchFamily="18" charset="0"/>
              </a:rPr>
            </a:br>
            <a:r>
              <a:rPr lang="en-GB" sz="1600" dirty="0" err="1" smtClean="0">
                <a:latin typeface="Times New Roman" panose="02020603050405020304" pitchFamily="18" charset="0"/>
                <a:cs typeface="Times New Roman" panose="02020603050405020304" pitchFamily="18" charset="0"/>
              </a:rPr>
              <a:t>Seshadri</a:t>
            </a:r>
            <a:r>
              <a:rPr lang="en-GB" sz="1600" dirty="0" smtClean="0">
                <a:latin typeface="Times New Roman" panose="02020603050405020304" pitchFamily="18" charset="0"/>
                <a:cs typeface="Times New Roman" panose="02020603050405020304" pitchFamily="18" charset="0"/>
              </a:rPr>
              <a:t> Rao Knowledge Village GUDLAVALLERU – 521356 </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ANDHRA PRADESH</a:t>
            </a:r>
            <a:br>
              <a:rPr lang="en-GB" sz="1600" dirty="0" smtClean="0">
                <a:latin typeface="Times New Roman" panose="02020603050405020304" pitchFamily="18" charset="0"/>
                <a:cs typeface="Times New Roman" panose="02020603050405020304" pitchFamily="18" charset="0"/>
              </a:rPr>
            </a:br>
            <a:r>
              <a:rPr lang="en-GB" sz="1600" dirty="0" smtClean="0">
                <a:latin typeface="Times New Roman" panose="02020603050405020304" pitchFamily="18" charset="0"/>
                <a:cs typeface="Times New Roman" panose="02020603050405020304" pitchFamily="18" charset="0"/>
              </a:rPr>
              <a:t/>
            </a:r>
            <a:br>
              <a:rPr lang="en-GB" sz="1600" dirty="0" smtClean="0">
                <a:latin typeface="Times New Roman" panose="02020603050405020304" pitchFamily="18" charset="0"/>
                <a:cs typeface="Times New Roman" panose="02020603050405020304" pitchFamily="18" charset="0"/>
              </a:rPr>
            </a:br>
            <a:endParaRPr lang="en-US" sz="1600" b="1" dirty="0">
              <a:effectLst>
                <a:glow rad="63500">
                  <a:schemeClr val="accent2">
                    <a:satMod val="175000"/>
                    <a:alpha val="40000"/>
                  </a:schemeClr>
                </a:glow>
              </a:effectLst>
            </a:endParaRPr>
          </a:p>
        </p:txBody>
      </p:sp>
      <p:sp>
        <p:nvSpPr>
          <p:cNvPr id="5" name="TextBox 4"/>
          <p:cNvSpPr txBox="1"/>
          <p:nvPr/>
        </p:nvSpPr>
        <p:spPr>
          <a:xfrm>
            <a:off x="4107180" y="2284730"/>
            <a:ext cx="3379470" cy="46037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            Presented By</a:t>
            </a:r>
            <a:r>
              <a:rPr lang="en-US" dirty="0"/>
              <a:t>       </a:t>
            </a:r>
          </a:p>
        </p:txBody>
      </p:sp>
      <p:sp>
        <p:nvSpPr>
          <p:cNvPr id="6" name="TextBox 5"/>
          <p:cNvSpPr txBox="1"/>
          <p:nvPr/>
        </p:nvSpPr>
        <p:spPr>
          <a:xfrm>
            <a:off x="1321117" y="2745105"/>
            <a:ext cx="8951595" cy="937236"/>
          </a:xfrm>
          <a:prstGeom prst="rect">
            <a:avLst/>
          </a:prstGeom>
          <a:noFill/>
        </p:spPr>
        <p:txBody>
          <a:bodyPr wrap="square" rtlCol="0">
            <a:noAutofit/>
          </a:bodyPr>
          <a:lstStyle/>
          <a:p>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Manikan</a:t>
            </a:r>
            <a:r>
              <a:rPr lang="en-IN" sz="2000" dirty="0" smtClean="0">
                <a:latin typeface="Times New Roman" panose="02020603050405020304" pitchFamily="18" charset="0"/>
                <a:cs typeface="Times New Roman" panose="02020603050405020304" pitchFamily="18" charset="0"/>
              </a:rPr>
              <a:t>ta swamy Pamarthi </a:t>
            </a:r>
            <a:r>
              <a:rPr lang="en-IN" sz="2000" dirty="0" smtClean="0">
                <a:latin typeface="Times New Roman" panose="02020603050405020304" pitchFamily="18" charset="0"/>
                <a:cs typeface="Times New Roman" panose="02020603050405020304" pitchFamily="18" charset="0"/>
              </a:rPr>
              <a:t>- 22481A12A</a:t>
            </a:r>
            <a:r>
              <a:rPr lang="en-US" sz="2000" dirty="0">
                <a:latin typeface="Times New Roman" panose="02020603050405020304" pitchFamily="18" charset="0"/>
                <a:cs typeface="Times New Roman" panose="02020603050405020304" pitchFamily="18" charset="0"/>
              </a:rPr>
              <a:t>8</a:t>
            </a:r>
            <a:endParaRPr lang="en-IN" sz="2000" dirty="0">
              <a:latin typeface="Times New Roman" panose="02020603050405020304" pitchFamily="18" charset="0"/>
              <a:cs typeface="Times New Roman" panose="02020603050405020304" pitchFamily="18" charset="0"/>
            </a:endParaRPr>
          </a:p>
          <a:p>
            <a:r>
              <a:rPr lang="en-US" altLang="en-IN" sz="2000" dirty="0">
                <a:latin typeface="Times New Roman" panose="02020603050405020304" pitchFamily="18" charset="0"/>
                <a:cs typeface="Times New Roman" panose="02020603050405020304" pitchFamily="18" charset="0"/>
                <a:sym typeface="+mn-ea"/>
              </a:rPr>
              <a:t>                                     </a:t>
            </a:r>
            <a:r>
              <a:rPr lang="en-IN" altLang="en-IN" sz="2000" dirty="0" smtClean="0">
                <a:latin typeface="Times New Roman" panose="02020603050405020304" pitchFamily="18" charset="0"/>
                <a:cs typeface="Times New Roman" panose="02020603050405020304" pitchFamily="18" charset="0"/>
                <a:sym typeface="+mn-ea"/>
              </a:rPr>
              <a:t>Manikanta Naraharasetti</a:t>
            </a:r>
            <a:r>
              <a:rPr lang="en-IN" altLang="en-IN" sz="2000" dirty="0">
                <a:latin typeface="Times New Roman" panose="02020603050405020304" pitchFamily="18" charset="0"/>
                <a:cs typeface="Times New Roman" panose="02020603050405020304" pitchFamily="18" charset="0"/>
                <a:sym typeface="+mn-ea"/>
              </a:rPr>
              <a:t> </a:t>
            </a:r>
            <a:r>
              <a:rPr lang="en-IN" altLang="en-IN" sz="2000" dirty="0" smtClean="0">
                <a:latin typeface="Times New Roman" panose="02020603050405020304" pitchFamily="18" charset="0"/>
                <a:cs typeface="Times New Roman" panose="02020603050405020304" pitchFamily="18" charset="0"/>
                <a:sym typeface="+mn-ea"/>
              </a:rPr>
              <a:t>– 22481A12C4</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Love Kumar Janardhanapuram</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- 23485A1211</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26927" y="261209"/>
            <a:ext cx="11506926" cy="461665"/>
          </a:xfrm>
          <a:prstGeom prst="rect">
            <a:avLst/>
          </a:prstGeom>
          <a:noFill/>
        </p:spPr>
        <p:txBody>
          <a:bodyPr wrap="square" rtlCol="0">
            <a:spAutoFit/>
          </a:bodyPr>
          <a:lstStyle/>
          <a:p>
            <a:pPr algn="ctr"/>
            <a:r>
              <a:rPr lang="en-US" sz="2400" b="1" dirty="0" smtClean="0"/>
              <a:t>Medical Insurance Cost Prediction using Machine Learning</a:t>
            </a:r>
            <a:endParaRPr lang="en-US" altLang="en-US" sz="2400" b="1" u="sng" dirty="0">
              <a:solidFill>
                <a:schemeClr val="tx1"/>
              </a:solidFill>
              <a:latin typeface="Times New Roman" panose="02020603050405020304" pitchFamily="18" charset="0"/>
              <a:cs typeface="Times New Roman" panose="02020603050405020304" pitchFamily="18"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7557" y="676181"/>
            <a:ext cx="1682115"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ubtitle 8"/>
          <p:cNvSpPr txBox="1">
            <a:spLocks/>
          </p:cNvSpPr>
          <p:nvPr/>
        </p:nvSpPr>
        <p:spPr>
          <a:xfrm>
            <a:off x="1019553" y="3821921"/>
            <a:ext cx="9322068" cy="9454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Times New Roman" panose="02020603050405020304" pitchFamily="18" charset="0"/>
                <a:cs typeface="Times New Roman" panose="02020603050405020304" pitchFamily="18" charset="0"/>
              </a:rPr>
              <a:t>         Under the guidance of </a:t>
            </a:r>
            <a:endParaRPr lang="en-IN" b="1" dirty="0" smtClean="0">
              <a:latin typeface="Times New Roman" panose="02020603050405020304" pitchFamily="18" charset="0"/>
              <a:cs typeface="Times New Roman" panose="02020603050405020304" pitchFamily="18" charset="0"/>
            </a:endParaRPr>
          </a:p>
          <a:p>
            <a:r>
              <a:rPr lang="en-US" altLang="en-I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Mrs.Ch.Trinayini</a:t>
            </a:r>
            <a:endParaRPr lang="en-IN"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22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19" y="300388"/>
            <a:ext cx="10515600" cy="1325563"/>
          </a:xfrm>
        </p:spPr>
        <p:txBody>
          <a:bodyPr/>
          <a:lstStyle/>
          <a:p>
            <a:r>
              <a:rPr lang="en-US" b="1" u="sng" dirty="0" smtClean="0"/>
              <a:t>Abstract</a:t>
            </a:r>
            <a:endParaRPr lang="en-IN" b="1" u="sng" dirty="0"/>
          </a:p>
        </p:txBody>
      </p:sp>
      <p:sp>
        <p:nvSpPr>
          <p:cNvPr id="5" name="Rectangle 2"/>
          <p:cNvSpPr>
            <a:spLocks noGrp="1" noChangeArrowheads="1"/>
          </p:cNvSpPr>
          <p:nvPr>
            <p:ph idx="1"/>
          </p:nvPr>
        </p:nvSpPr>
        <p:spPr bwMode="auto">
          <a:xfrm>
            <a:off x="579256" y="1642419"/>
            <a:ext cx="1022361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1C1D"/>
                </a:solidFill>
                <a:effectLst/>
                <a:latin typeface="Franklin Gothic Book" panose="020B0503020102020204" pitchFamily="34" charset="0"/>
              </a:rPr>
              <a:t>Predicting medical insurance costs is essential for both insurers and individuals for effective financial planning and policy pricing. This project focuses on developing a machine learning model to predict individual medical insurance charges using the </a:t>
            </a:r>
            <a:r>
              <a:rPr kumimoji="0" lang="en-US" sz="2000" b="0" i="0" u="none" strike="noStrike" cap="none" normalizeH="0" baseline="0" dirty="0" smtClean="0">
                <a:ln>
                  <a:noFill/>
                </a:ln>
                <a:solidFill>
                  <a:srgbClr val="444746"/>
                </a:solidFill>
                <a:effectLst/>
                <a:latin typeface="Franklin Gothic Book" panose="020B0503020102020204" pitchFamily="34" charset="0"/>
              </a:rPr>
              <a:t>insurance.csv</a:t>
            </a:r>
            <a:r>
              <a:rPr kumimoji="0" lang="en-US" sz="2000" b="0" i="0" u="none" strike="noStrike" cap="none" normalizeH="0" baseline="0" dirty="0" smtClean="0">
                <a:ln>
                  <a:noFill/>
                </a:ln>
                <a:solidFill>
                  <a:srgbClr val="1B1C1D"/>
                </a:solidFill>
                <a:effectLst/>
                <a:latin typeface="Franklin Gothic Book" panose="020B0503020102020204" pitchFamily="34" charset="0"/>
              </a:rPr>
              <a:t> dataset, which includes features such as age, sex, BMI, number of children, smoking status, and region. Exploratory Data Analysis (EDA) was conducted to understand feature distributions and correlations, revealing significant relationships between variables like smoking status, age, BMI, and the target variable, </a:t>
            </a:r>
            <a:r>
              <a:rPr kumimoji="0" lang="en-US" sz="2000" b="1" i="0" u="none" strike="noStrike" cap="none" normalizeH="0" baseline="0" dirty="0" smtClean="0">
                <a:ln>
                  <a:noFill/>
                </a:ln>
                <a:solidFill>
                  <a:srgbClr val="444746"/>
                </a:solidFill>
                <a:effectLst/>
                <a:latin typeface="Franklin Gothic Book" panose="020B0503020102020204" pitchFamily="34" charset="0"/>
              </a:rPr>
              <a:t>charges</a:t>
            </a:r>
            <a:r>
              <a:rPr kumimoji="0" lang="en-US" sz="2000" b="1" i="0" u="none" strike="noStrike" cap="none" normalizeH="0" baseline="0" dirty="0" smtClean="0">
                <a:ln>
                  <a:noFill/>
                </a:ln>
                <a:solidFill>
                  <a:srgbClr val="1B1C1D"/>
                </a:solidFill>
                <a:effectLst/>
                <a:latin typeface="Franklin Gothic Book" panose="020B0503020102020204" pitchFamily="34" charset="0"/>
              </a:rPr>
              <a:t>.</a:t>
            </a:r>
            <a:r>
              <a:rPr kumimoji="0" lang="en-US" sz="2000" b="0" i="0" u="none" strike="noStrike" cap="none" normalizeH="0" baseline="0" dirty="0" smtClean="0">
                <a:ln>
                  <a:noFill/>
                </a:ln>
                <a:solidFill>
                  <a:srgbClr val="1B1C1D"/>
                </a:solidFill>
                <a:effectLst/>
                <a:latin typeface="Franklin Gothic Book" panose="020B05030201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rgbClr val="1B1C1D"/>
              </a:solidFill>
              <a:latin typeface="Franklin Gothic Book" panose="020B05030201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1B1C1D"/>
                </a:solidFill>
                <a:effectLst/>
                <a:latin typeface="Franklin Gothic Book" panose="020B0503020102020204" pitchFamily="34" charset="0"/>
              </a:rPr>
              <a:t>Data preprocessing involved encoding categorical features using </a:t>
            </a:r>
            <a:r>
              <a:rPr kumimoji="0" lang="en-US" sz="2000" b="1" i="0" u="none" strike="noStrike" cap="none" normalizeH="0" baseline="0" dirty="0" smtClean="0">
                <a:ln>
                  <a:noFill/>
                </a:ln>
                <a:solidFill>
                  <a:srgbClr val="444746"/>
                </a:solidFill>
                <a:effectLst/>
                <a:latin typeface="Franklin Gothic Book" panose="020B0503020102020204" pitchFamily="34" charset="0"/>
              </a:rPr>
              <a:t>LabelEncoder</a:t>
            </a:r>
            <a:r>
              <a:rPr kumimoji="0" lang="en-US" sz="2000" b="0" i="0" u="none" strike="noStrike" cap="none" normalizeH="0" baseline="0" dirty="0" smtClean="0">
                <a:ln>
                  <a:noFill/>
                </a:ln>
                <a:solidFill>
                  <a:srgbClr val="1B1C1D"/>
                </a:solidFill>
                <a:effectLst/>
                <a:latin typeface="Franklin Gothic Book" panose="020B0503020102020204" pitchFamily="34" charset="0"/>
              </a:rPr>
              <a:t>. The dataset was split into training (80%) and testing (20%) sets. Two regression models, Linear Regression and Random Forest Regressor (with 100 estimators), were trained and evaluated using the R-squared</a:t>
            </a:r>
            <a:r>
              <a:rPr kumimoji="0" lang="en-US" sz="2000" b="0" i="0" u="none" strike="noStrike" cap="none" normalizeH="0" dirty="0" smtClean="0">
                <a:ln>
                  <a:noFill/>
                </a:ln>
                <a:solidFill>
                  <a:srgbClr val="1B1C1D"/>
                </a:solidFill>
                <a:effectLst/>
                <a:latin typeface="Franklin Gothic Book" panose="020B0503020102020204" pitchFamily="34" charset="0"/>
              </a:rPr>
              <a:t> R</a:t>
            </a:r>
            <a:r>
              <a:rPr kumimoji="0" lang="en-US" sz="2000" b="0" i="0" u="none" strike="noStrike" cap="none" normalizeH="0" baseline="32000" dirty="0" smtClean="0">
                <a:ln>
                  <a:noFill/>
                </a:ln>
                <a:solidFill>
                  <a:srgbClr val="1B1C1D"/>
                </a:solidFill>
                <a:effectLst/>
                <a:latin typeface="Franklin Gothic Book" panose="020B0503020102020204" pitchFamily="34" charset="0"/>
              </a:rPr>
              <a:t>2</a:t>
            </a:r>
            <a:r>
              <a:rPr kumimoji="0" lang="en-US" sz="2000" b="0" i="0" u="none" strike="noStrike" cap="none" normalizeH="0" baseline="0" dirty="0" smtClean="0">
                <a:ln>
                  <a:noFill/>
                </a:ln>
                <a:solidFill>
                  <a:srgbClr val="1B1C1D"/>
                </a:solidFill>
                <a:effectLst/>
                <a:latin typeface="Franklin Gothic Book" panose="020B0503020102020204" pitchFamily="34" charset="0"/>
              </a:rPr>
              <a:t>metric. The Random Forest model demonstrated superior performance in explaining the variance in insurance charges compared to Linear Regression. The final trained Random Forest model was saved using pickle for potential future deployment.</a:t>
            </a:r>
            <a:endParaRPr kumimoji="0" lang="en-US" sz="2000" b="0" i="0" u="none" strike="noStrike" cap="none" normalizeH="0" baseline="0" dirty="0" smtClean="0">
              <a:ln>
                <a:noFill/>
              </a:ln>
              <a:solidFill>
                <a:schemeClr val="tx1"/>
              </a:solidFill>
              <a:effectLst/>
              <a:latin typeface="Franklin Gothic Book" panose="020B0503020102020204" pitchFamily="34" charset="0"/>
            </a:endParaRPr>
          </a:p>
        </p:txBody>
      </p:sp>
    </p:spTree>
    <p:extLst>
      <p:ext uri="{BB962C8B-B14F-4D97-AF65-F5344CB8AC3E}">
        <p14:creationId xmlns:p14="http://schemas.microsoft.com/office/powerpoint/2010/main" val="2679140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3003" y="365125"/>
            <a:ext cx="10515600" cy="1325563"/>
          </a:xfrm>
        </p:spPr>
        <p:txBody>
          <a:bodyPr/>
          <a:lstStyle/>
          <a:p>
            <a:r>
              <a:rPr lang="en-US" dirty="0" smtClean="0">
                <a:latin typeface="Times New Roman" panose="02020603050405020304" pitchFamily="18" charset="0"/>
                <a:cs typeface="Times New Roman" panose="02020603050405020304" pitchFamily="18" charset="0"/>
              </a:rPr>
              <a:t>Problem</a:t>
            </a:r>
            <a:r>
              <a:rPr lang="en-US" dirty="0" smtClean="0"/>
              <a:t> </a:t>
            </a:r>
            <a:r>
              <a:rPr lang="en-US" dirty="0" smtClean="0">
                <a:latin typeface="Times New Roman" panose="02020603050405020304" pitchFamily="18" charset="0"/>
                <a:cs typeface="Times New Roman" panose="02020603050405020304" pitchFamily="18" charset="0"/>
              </a:rPr>
              <a:t>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9648" y="1602224"/>
            <a:ext cx="9956575" cy="1950180"/>
          </a:xfrm>
        </p:spPr>
        <p:txBody>
          <a:bodyPr>
            <a:normAutofit fontScale="92500"/>
          </a:bodyPr>
          <a:lstStyle/>
          <a:p>
            <a:pPr marL="0" indent="0" algn="just">
              <a:lnSpc>
                <a:spcPct val="110000"/>
              </a:lnSpc>
              <a:buNone/>
            </a:pPr>
            <a:r>
              <a:rPr lang="en-US" dirty="0" smtClean="0">
                <a:latin typeface="Times New Roman" panose="02020603050405020304" pitchFamily="18" charset="0"/>
                <a:cs typeface="Times New Roman" panose="02020603050405020304" pitchFamily="18" charset="0"/>
              </a:rPr>
              <a:t>Accurately Predicting the individual medical insurance cost is challenging due to various demographic factors like age, gender, bmi and smoking habits. This variability makes it difficult to both insurance providers and individuals who budget for healthcare expenses.</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54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76015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243</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Franklin Gothic Book</vt:lpstr>
      <vt:lpstr>Times New Roman</vt:lpstr>
      <vt:lpstr>Office Theme</vt:lpstr>
      <vt:lpstr>PowerPoint Presentation</vt:lpstr>
      <vt:lpstr>Abstract</vt:lpstr>
      <vt:lpstr>Problem Statement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2025-10-27T04:34:33Z</dcterms:created>
  <dcterms:modified xsi:type="dcterms:W3CDTF">2025-10-27T04:48:15Z</dcterms:modified>
</cp:coreProperties>
</file>