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82" r:id="rId5"/>
    <p:sldId id="283" r:id="rId6"/>
    <p:sldId id="280" r:id="rId7"/>
    <p:sldId id="284" r:id="rId8"/>
    <p:sldId id="285" r:id="rId9"/>
    <p:sldId id="281" r:id="rId10"/>
    <p:sldId id="286" r:id="rId11"/>
    <p:sldId id="288" r:id="rId12"/>
    <p:sldId id="289" r:id="rId13"/>
    <p:sldId id="293" r:id="rId14"/>
    <p:sldId id="291" r:id="rId15"/>
    <p:sldId id="294" r:id="rId16"/>
    <p:sldId id="295" r:id="rId17"/>
    <p:sldId id="296" r:id="rId18"/>
    <p:sldId id="29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9"/>
  </p:normalViewPr>
  <p:slideViewPr>
    <p:cSldViewPr snapToGrid="0">
      <p:cViewPr varScale="1">
        <p:scale>
          <a:sx n="184" d="100"/>
          <a:sy n="184" d="100"/>
        </p:scale>
        <p:origin x="17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07b909d6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407b909d6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49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460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37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093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6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77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982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55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20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56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47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87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37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61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7b909d6f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407b909d6f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50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reflection endPos="65000" dist="50800" dir="5400000" sy="-100000" algn="bl" rotWithShape="0"/>
          </a:effectLst>
        </p:spPr>
      </p:pic>
      <p:grpSp>
        <p:nvGrpSpPr>
          <p:cNvPr id="131" name="Google Shape;131;p25"/>
          <p:cNvGrpSpPr/>
          <p:nvPr/>
        </p:nvGrpSpPr>
        <p:grpSpPr>
          <a:xfrm>
            <a:off x="-2" y="-54248"/>
            <a:ext cx="4516571" cy="5197748"/>
            <a:chOff x="-1" y="-28575"/>
            <a:chExt cx="2379099" cy="2737908"/>
          </a:xfrm>
          <a:effectLst>
            <a:reflection endPos="65000" dist="50800" dir="5400000" sy="-100000" algn="bl" rotWithShape="0"/>
          </a:effectLst>
        </p:grpSpPr>
        <p:sp>
          <p:nvSpPr>
            <p:cNvPr id="132" name="Google Shape;132;p25"/>
            <p:cNvSpPr/>
            <p:nvPr/>
          </p:nvSpPr>
          <p:spPr>
            <a:xfrm>
              <a:off x="-1" y="0"/>
              <a:ext cx="2379099" cy="2709333"/>
            </a:xfrm>
            <a:custGeom>
              <a:avLst/>
              <a:gdLst/>
              <a:ahLst/>
              <a:cxnLst/>
              <a:rect l="l" t="t" r="r" b="b"/>
              <a:pathLst>
                <a:path w="2152415" h="2709333" extrusionOk="0">
                  <a:moveTo>
                    <a:pt x="0" y="0"/>
                  </a:moveTo>
                  <a:lnTo>
                    <a:pt x="2152415" y="0"/>
                  </a:lnTo>
                  <a:lnTo>
                    <a:pt x="215241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78823"/>
              </a:srgbClr>
            </a:solidFill>
            <a:ln>
              <a:noFill/>
            </a:ln>
          </p:spPr>
          <p:txBody>
            <a:bodyPr/>
            <a:lstStyle/>
            <a:p>
              <a:endParaRPr lang="en-DE" dirty="0"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4" name="Google Shape;134;p25"/>
          <p:cNvCxnSpPr>
            <a:cxnSpLocks/>
          </p:cNvCxnSpPr>
          <p:nvPr/>
        </p:nvCxnSpPr>
        <p:spPr>
          <a:xfrm flipV="1">
            <a:off x="2154032" y="4382814"/>
            <a:ext cx="0" cy="760686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25"/>
          <p:cNvCxnSpPr>
            <a:cxnSpLocks/>
          </p:cNvCxnSpPr>
          <p:nvPr/>
        </p:nvCxnSpPr>
        <p:spPr>
          <a:xfrm flipV="1">
            <a:off x="2154032" y="-231308"/>
            <a:ext cx="0" cy="1249617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5"/>
          <p:cNvSpPr txBox="1"/>
          <p:nvPr/>
        </p:nvSpPr>
        <p:spPr>
          <a:xfrm>
            <a:off x="276225" y="1681735"/>
            <a:ext cx="3597145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8"/>
              </a:lnSpc>
            </a:pPr>
            <a:r>
              <a:rPr lang="en-US" sz="2800" dirty="0">
                <a:solidFill>
                  <a:schemeClr val="bg1"/>
                </a:solidFill>
              </a:rPr>
              <a:t>Activation Functions and Comparisons of Trends in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2B61-F5DB-403A-D803-CFCFCF830849}"/>
              </a:ext>
            </a:extLst>
          </p:cNvPr>
          <p:cNvSpPr txBox="1"/>
          <p:nvPr/>
        </p:nvSpPr>
        <p:spPr>
          <a:xfrm>
            <a:off x="2452255" y="3893883"/>
            <a:ext cx="200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ManiKanta Rajoli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The Solution - Relu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2901" y="1581726"/>
            <a:ext cx="4381722" cy="300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38821" y="143560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</a:t>
            </a:r>
            <a:endParaRPr lang="en-DE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992D07-1099-57DF-1008-FCC0E000B5FD}"/>
              </a:ext>
            </a:extLst>
          </p:cNvPr>
          <p:cNvSpPr/>
          <p:nvPr/>
        </p:nvSpPr>
        <p:spPr>
          <a:xfrm>
            <a:off x="7329055" y="734048"/>
            <a:ext cx="304800" cy="1691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4670C-EACF-1B95-44F4-B9DA5F45B1AD}"/>
              </a:ext>
            </a:extLst>
          </p:cNvPr>
          <p:cNvSpPr txBox="1"/>
          <p:nvPr/>
        </p:nvSpPr>
        <p:spPr>
          <a:xfrm>
            <a:off x="7633855" y="111529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0       if x &lt;=0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224-A8A1-D9AF-8FF0-316C8C3E3E6D}"/>
              </a:ext>
            </a:extLst>
          </p:cNvPr>
          <p:cNvSpPr txBox="1"/>
          <p:nvPr/>
        </p:nvSpPr>
        <p:spPr>
          <a:xfrm>
            <a:off x="7675069" y="174762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    </a:t>
            </a:r>
            <a:r>
              <a:rPr lang="en-DE" dirty="0"/>
              <a:t> otherwise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6A35E-4559-2A9D-67B5-FF0308B1FFDE}"/>
              </a:ext>
            </a:extLst>
          </p:cNvPr>
          <p:cNvSpPr txBox="1"/>
          <p:nvPr/>
        </p:nvSpPr>
        <p:spPr>
          <a:xfrm>
            <a:off x="6638821" y="3692872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’(x) =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203539A-0639-1E78-E10A-5060080E5321}"/>
              </a:ext>
            </a:extLst>
          </p:cNvPr>
          <p:cNvSpPr/>
          <p:nvPr/>
        </p:nvSpPr>
        <p:spPr>
          <a:xfrm>
            <a:off x="7275534" y="3359727"/>
            <a:ext cx="304769" cy="1333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D3805-19D0-0726-FBF1-1E6306CAF353}"/>
              </a:ext>
            </a:extLst>
          </p:cNvPr>
          <p:cNvSpPr txBox="1"/>
          <p:nvPr/>
        </p:nvSpPr>
        <p:spPr>
          <a:xfrm>
            <a:off x="7626927" y="3609109"/>
            <a:ext cx="1517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0 will not differentiate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01CAA-C893-E9B4-3A7A-83902194FECE}"/>
              </a:ext>
            </a:extLst>
          </p:cNvPr>
          <p:cNvSpPr txBox="1"/>
          <p:nvPr/>
        </p:nvSpPr>
        <p:spPr>
          <a:xfrm>
            <a:off x="7675418" y="443345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     otherwise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27774-2689-DAC9-E356-238211B64303}"/>
              </a:ext>
            </a:extLst>
          </p:cNvPr>
          <p:cNvSpPr txBox="1"/>
          <p:nvPr/>
        </p:nvSpPr>
        <p:spPr>
          <a:xfrm>
            <a:off x="5791200" y="458585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</a:t>
            </a:r>
            <a:r>
              <a:rPr lang="en-DE" dirty="0">
                <a:solidFill>
                  <a:srgbClr val="FF0000"/>
                </a:solidFill>
              </a:rPr>
              <a:t>ying relu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25813-5871-15EB-EB0F-93B5075454DC}"/>
              </a:ext>
            </a:extLst>
          </p:cNvPr>
          <p:cNvCxnSpPr>
            <a:cxnSpLocks/>
          </p:cNvCxnSpPr>
          <p:nvPr/>
        </p:nvCxnSpPr>
        <p:spPr>
          <a:xfrm flipH="1">
            <a:off x="6638821" y="4000649"/>
            <a:ext cx="1036248" cy="69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4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633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Approximation technique - softplus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2901" y="1588593"/>
            <a:ext cx="4381722" cy="2988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38821" y="143560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 log( 1 + e</a:t>
            </a:r>
            <a:r>
              <a:rPr lang="en-GB" baseline="30000" dirty="0"/>
              <a:t>x </a:t>
            </a:r>
            <a:r>
              <a:rPr lang="en-GB" dirty="0"/>
              <a:t>)</a:t>
            </a:r>
            <a:endParaRPr lang="en-GB"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E751-05B2-8C51-E403-E1629A2303EB}"/>
              </a:ext>
            </a:extLst>
          </p:cNvPr>
          <p:cNvSpPr txBox="1"/>
          <p:nvPr/>
        </p:nvSpPr>
        <p:spPr>
          <a:xfrm>
            <a:off x="872836" y="2881745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3C35F4"/>
                </a:solidFill>
              </a:rPr>
              <a:t>Smooth </a:t>
            </a:r>
          </a:p>
          <a:p>
            <a:r>
              <a:rPr lang="en-GB" dirty="0">
                <a:solidFill>
                  <a:srgbClr val="3C35F4"/>
                </a:solidFill>
              </a:rPr>
              <a:t>approximation</a:t>
            </a:r>
            <a:endParaRPr lang="en-DE" dirty="0">
              <a:solidFill>
                <a:srgbClr val="3C35F4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D7B582-D846-E4EE-DFB8-5EBC50C53EF1}"/>
              </a:ext>
            </a:extLst>
          </p:cNvPr>
          <p:cNvCxnSpPr>
            <a:cxnSpLocks/>
          </p:cNvCxnSpPr>
          <p:nvPr/>
        </p:nvCxnSpPr>
        <p:spPr>
          <a:xfrm flipH="1" flipV="1">
            <a:off x="2181207" y="3269673"/>
            <a:ext cx="1462538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C656A8-8827-E22A-8C77-4C51CF4265C9}"/>
              </a:ext>
            </a:extLst>
          </p:cNvPr>
          <p:cNvSpPr txBox="1"/>
          <p:nvPr/>
        </p:nvSpPr>
        <p:spPr>
          <a:xfrm>
            <a:off x="6675508" y="1869708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f’(x) = e</a:t>
            </a:r>
            <a:r>
              <a:rPr lang="en-GB" baseline="30000" dirty="0"/>
              <a:t>x</a:t>
            </a:r>
            <a:r>
              <a:rPr lang="en-GB" dirty="0"/>
              <a:t> / (1 + e</a:t>
            </a:r>
            <a:r>
              <a:rPr lang="en-GB" baseline="30000" dirty="0"/>
              <a:t>x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22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Fix for dying Relu – Leaky Relu</a:t>
            </a:r>
          </a:p>
          <a:p>
            <a:r>
              <a:rPr lang="en-DE" sz="2800" dirty="0">
                <a:latin typeface="Raleway" pitchFamily="2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Leaky 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6144" y="1607127"/>
            <a:ext cx="4375235" cy="2887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38821" y="1435608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</a:t>
            </a:r>
            <a:endParaRPr lang="en-DE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992D07-1099-57DF-1008-FCC0E000B5FD}"/>
              </a:ext>
            </a:extLst>
          </p:cNvPr>
          <p:cNvSpPr/>
          <p:nvPr/>
        </p:nvSpPr>
        <p:spPr>
          <a:xfrm>
            <a:off x="7329055" y="734048"/>
            <a:ext cx="304800" cy="1691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4670C-EACF-1B95-44F4-B9DA5F45B1AD}"/>
              </a:ext>
            </a:extLst>
          </p:cNvPr>
          <p:cNvSpPr txBox="1"/>
          <p:nvPr/>
        </p:nvSpPr>
        <p:spPr>
          <a:xfrm>
            <a:off x="7633855" y="111529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     </a:t>
            </a:r>
            <a:r>
              <a:rPr lang="en-DE" dirty="0"/>
              <a:t>if x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224-A8A1-D9AF-8FF0-316C8C3E3E6D}"/>
              </a:ext>
            </a:extLst>
          </p:cNvPr>
          <p:cNvSpPr txBox="1"/>
          <p:nvPr/>
        </p:nvSpPr>
        <p:spPr>
          <a:xfrm>
            <a:off x="7675069" y="1747622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0.01x   </a:t>
            </a:r>
            <a:r>
              <a:rPr lang="en-DE" dirty="0"/>
              <a:t>otherwise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6A35E-4559-2A9D-67B5-FF0308B1FFDE}"/>
              </a:ext>
            </a:extLst>
          </p:cNvPr>
          <p:cNvSpPr txBox="1"/>
          <p:nvPr/>
        </p:nvSpPr>
        <p:spPr>
          <a:xfrm>
            <a:off x="6638821" y="3692872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’(x) =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203539A-0639-1E78-E10A-5060080E5321}"/>
              </a:ext>
            </a:extLst>
          </p:cNvPr>
          <p:cNvSpPr/>
          <p:nvPr/>
        </p:nvSpPr>
        <p:spPr>
          <a:xfrm>
            <a:off x="7275534" y="3359727"/>
            <a:ext cx="304769" cy="1333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D3805-19D0-0726-FBF1-1E6306CAF353}"/>
              </a:ext>
            </a:extLst>
          </p:cNvPr>
          <p:cNvSpPr txBox="1"/>
          <p:nvPr/>
        </p:nvSpPr>
        <p:spPr>
          <a:xfrm>
            <a:off x="7626927" y="3609109"/>
            <a:ext cx="15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      if x &gt;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01CAA-C893-E9B4-3A7A-83902194FECE}"/>
              </a:ext>
            </a:extLst>
          </p:cNvPr>
          <p:cNvSpPr txBox="1"/>
          <p:nvPr/>
        </p:nvSpPr>
        <p:spPr>
          <a:xfrm>
            <a:off x="7675418" y="4433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0.01     otherwise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DCB0F-ECA7-B98F-9A35-AF6CCE07B1BB}"/>
              </a:ext>
            </a:extLst>
          </p:cNvPr>
          <p:cNvSpPr txBox="1"/>
          <p:nvPr/>
        </p:nvSpPr>
        <p:spPr>
          <a:xfrm>
            <a:off x="304800" y="284710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Leaky </a:t>
            </a:r>
          </a:p>
          <a:p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 Relu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F3D218-D495-BECF-5BC9-6E866C7B3EA6}"/>
              </a:ext>
            </a:extLst>
          </p:cNvPr>
          <p:cNvCxnSpPr>
            <a:cxnSpLocks/>
          </p:cNvCxnSpPr>
          <p:nvPr/>
        </p:nvCxnSpPr>
        <p:spPr>
          <a:xfrm flipH="1" flipV="1">
            <a:off x="923749" y="3221182"/>
            <a:ext cx="1341469" cy="38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0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Implementation - sigmoid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Sigmoid: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2901" y="1975201"/>
            <a:ext cx="4381722" cy="22148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23D60D-4029-4A4A-C6E5-31F95C0E7B0A}"/>
              </a:ext>
            </a:extLst>
          </p:cNvPr>
          <p:cNvSpPr txBox="1"/>
          <p:nvPr/>
        </p:nvSpPr>
        <p:spPr>
          <a:xfrm>
            <a:off x="1475509" y="4572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63" y="4419539"/>
            <a:ext cx="7663985" cy="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Implementation - tanh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tanh: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2163" y="1655543"/>
            <a:ext cx="4381722" cy="1140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32163" y="2956927"/>
            <a:ext cx="7663985" cy="4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Implementation - Relu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3749" y="1695191"/>
            <a:ext cx="4381722" cy="11416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3825" y="3043419"/>
            <a:ext cx="7553798" cy="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Comparisons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For Relu: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For tanh:</a:t>
            </a:r>
          </a:p>
          <a:p>
            <a:r>
              <a:rPr lang="en-DE" b="1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A995E9-12A3-C968-939E-F376A19F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3749" y="1687001"/>
            <a:ext cx="7553798" cy="429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F8526F-C780-C7DE-9272-D8F9371F3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749" y="2513836"/>
            <a:ext cx="7663985" cy="412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FF1B55-00A5-11E9-044B-D225E2F7E82A}"/>
              </a:ext>
            </a:extLst>
          </p:cNvPr>
          <p:cNvSpPr txBox="1"/>
          <p:nvPr/>
        </p:nvSpPr>
        <p:spPr>
          <a:xfrm>
            <a:off x="923749" y="3062399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For Sigmoid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30550-C6AF-FF7B-792E-F776A62B0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72" y="3370176"/>
            <a:ext cx="7663985" cy="4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solidFill>
                  <a:srgbClr val="002060"/>
                </a:solidFill>
                <a:latin typeface="Raleway" pitchFamily="2" charset="77"/>
              </a:rPr>
              <a:t>Conclusion</a:t>
            </a:r>
            <a:r>
              <a:rPr lang="en-DE" sz="28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125200"/>
            <a:ext cx="8116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Activation function must be continues, differentiable and easy to differentiate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E" dirty="0"/>
              <a:t>igmoid – Mainly used in output layers</a:t>
            </a:r>
          </a:p>
          <a:p>
            <a:pPr lvl="3"/>
            <a:r>
              <a:rPr lang="en-DE" dirty="0"/>
              <a:t>	   - values range (0,1)</a:t>
            </a:r>
          </a:p>
          <a:p>
            <a:pPr lvl="3"/>
            <a:r>
              <a:rPr lang="en-DE" dirty="0"/>
              <a:t>	   - These values interpreted as a probability belonging to a class</a:t>
            </a:r>
          </a:p>
          <a:p>
            <a:pPr lvl="3"/>
            <a:r>
              <a:rPr lang="en-DE" dirty="0"/>
              <a:t>	   - eg : to predict whether a mail is spam or not</a:t>
            </a:r>
          </a:p>
          <a:p>
            <a:pPr lvl="3"/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anh -  used in hidden layers</a:t>
            </a:r>
          </a:p>
          <a:p>
            <a:r>
              <a:rPr lang="en-DE" dirty="0"/>
              <a:t>              -  values range (-1,1)</a:t>
            </a:r>
          </a:p>
          <a:p>
            <a:r>
              <a:rPr lang="en-DE" dirty="0"/>
              <a:t>              -  This allows negative weights in the model</a:t>
            </a:r>
          </a:p>
          <a:p>
            <a:r>
              <a:rPr lang="en-DE" dirty="0"/>
              <a:t>              -  ex : it can be used in time-series prediction problem, when negative weights can                    	      help to capture certain temporal relationship in the data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Relu – Commonly used in hidden layers</a:t>
            </a:r>
          </a:p>
          <a:p>
            <a:r>
              <a:rPr lang="en-DE" dirty="0"/>
              <a:t>               - Computationally efficient and no problem of vanishing and exploiding gradient</a:t>
            </a:r>
          </a:p>
          <a:p>
            <a:r>
              <a:rPr lang="en-DE" dirty="0"/>
              <a:t>               - Not sensitive to outliers in the data	</a:t>
            </a:r>
          </a:p>
        </p:txBody>
      </p:sp>
    </p:spTree>
    <p:extLst>
      <p:ext uri="{BB962C8B-B14F-4D97-AF65-F5344CB8AC3E}">
        <p14:creationId xmlns:p14="http://schemas.microsoft.com/office/powerpoint/2010/main" val="38874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/>
          <a:srcRect l="16883" r="16883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/>
          <p:nvPr/>
        </p:nvSpPr>
        <p:spPr>
          <a:xfrm>
            <a:off x="858359" y="1689925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862262" y="882795"/>
            <a:ext cx="37097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0" u="none" strike="noStrike" cap="none" dirty="0">
                <a:solidFill>
                  <a:srgbClr val="171616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700" dirty="0"/>
          </a:p>
        </p:txBody>
      </p:sp>
      <p:sp>
        <p:nvSpPr>
          <p:cNvPr id="146" name="Google Shape;146;p26"/>
          <p:cNvSpPr txBox="1"/>
          <p:nvPr/>
        </p:nvSpPr>
        <p:spPr>
          <a:xfrm>
            <a:off x="1176775" y="1586025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Motivation For Activation Functions</a:t>
            </a: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sp>
        <p:nvSpPr>
          <p:cNvPr id="147" name="Google Shape;147;p26"/>
          <p:cNvSpPr/>
          <p:nvPr/>
        </p:nvSpPr>
        <p:spPr>
          <a:xfrm>
            <a:off x="858359" y="2025919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176774" y="1925964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Laws of Activation Function</a:t>
            </a:r>
            <a:endParaRPr sz="700" dirty="0"/>
          </a:p>
        </p:txBody>
      </p:sp>
      <p:sp>
        <p:nvSpPr>
          <p:cNvPr id="149" name="Google Shape;149;p26"/>
          <p:cNvSpPr/>
          <p:nvPr/>
        </p:nvSpPr>
        <p:spPr>
          <a:xfrm>
            <a:off x="858359" y="2337376"/>
            <a:ext cx="130780" cy="131366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176773" y="2265335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for Complex Activation Function</a:t>
            </a:r>
          </a:p>
        </p:txBody>
      </p:sp>
      <p:sp>
        <p:nvSpPr>
          <p:cNvPr id="151" name="Google Shape;151;p26"/>
          <p:cNvSpPr/>
          <p:nvPr/>
        </p:nvSpPr>
        <p:spPr>
          <a:xfrm>
            <a:off x="858359" y="2674759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6"/>
          <p:cNvSpPr txBox="1"/>
          <p:nvPr/>
        </p:nvSpPr>
        <p:spPr>
          <a:xfrm>
            <a:off x="1176772" y="2619634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Popular Activation Function</a:t>
            </a:r>
            <a:endParaRPr sz="700" dirty="0"/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923758" y="17320"/>
            <a:ext cx="0" cy="886800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51;p26">
            <a:extLst>
              <a:ext uri="{FF2B5EF4-FFF2-40B4-BE49-F238E27FC236}">
                <a16:creationId xmlns:a16="http://schemas.microsoft.com/office/drawing/2014/main" id="{2AE9BCC1-4BFA-D339-DE96-9341BDB76839}"/>
              </a:ext>
            </a:extLst>
          </p:cNvPr>
          <p:cNvSpPr/>
          <p:nvPr/>
        </p:nvSpPr>
        <p:spPr>
          <a:xfrm>
            <a:off x="858359" y="3064674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1552B-0307-C833-1C84-A95B033BDFB9}"/>
              </a:ext>
            </a:extLst>
          </p:cNvPr>
          <p:cNvSpPr txBox="1"/>
          <p:nvPr/>
        </p:nvSpPr>
        <p:spPr>
          <a:xfrm>
            <a:off x="1087582" y="2991167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</a:p>
        </p:txBody>
      </p:sp>
      <p:sp>
        <p:nvSpPr>
          <p:cNvPr id="8" name="Google Shape;151;p26">
            <a:extLst>
              <a:ext uri="{FF2B5EF4-FFF2-40B4-BE49-F238E27FC236}">
                <a16:creationId xmlns:a16="http://schemas.microsoft.com/office/drawing/2014/main" id="{6F132725-0385-FF21-F1A1-588BA325F520}"/>
              </a:ext>
            </a:extLst>
          </p:cNvPr>
          <p:cNvSpPr/>
          <p:nvPr/>
        </p:nvSpPr>
        <p:spPr>
          <a:xfrm>
            <a:off x="858359" y="3388905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B0F9B-42FF-9609-C64C-8FA14E7715F9}"/>
              </a:ext>
            </a:extLst>
          </p:cNvPr>
          <p:cNvSpPr txBox="1"/>
          <p:nvPr/>
        </p:nvSpPr>
        <p:spPr>
          <a:xfrm>
            <a:off x="1081844" y="3309354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Comparisons</a:t>
            </a:r>
          </a:p>
        </p:txBody>
      </p:sp>
      <p:sp>
        <p:nvSpPr>
          <p:cNvPr id="11" name="Google Shape;151;p26">
            <a:extLst>
              <a:ext uri="{FF2B5EF4-FFF2-40B4-BE49-F238E27FC236}">
                <a16:creationId xmlns:a16="http://schemas.microsoft.com/office/drawing/2014/main" id="{2EA009E9-8131-1900-13F7-38D24A300E8D}"/>
              </a:ext>
            </a:extLst>
          </p:cNvPr>
          <p:cNvSpPr/>
          <p:nvPr/>
        </p:nvSpPr>
        <p:spPr>
          <a:xfrm>
            <a:off x="858359" y="3723417"/>
            <a:ext cx="130780" cy="1313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454F2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E219E-DE6A-FA38-3C8E-8EA12407A7A7}"/>
              </a:ext>
            </a:extLst>
          </p:cNvPr>
          <p:cNvSpPr txBox="1"/>
          <p:nvPr/>
        </p:nvSpPr>
        <p:spPr>
          <a:xfrm>
            <a:off x="1081844" y="364653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/>
          <a:srcRect l="16883" r="16883"/>
          <a:stretch/>
        </p:blipFill>
        <p:spPr>
          <a:xfrm>
            <a:off x="6674738" y="0"/>
            <a:ext cx="246926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000" dirty="0">
                <a:latin typeface="Raleway" pitchFamily="2" charset="77"/>
              </a:rPr>
              <a:t>Motivation for Activation Functions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7E3B5EC-64FD-A6D0-0F4D-F429F7E0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38" y="1793288"/>
            <a:ext cx="5715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7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458168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>
            <a:cxnSpLocks/>
          </p:cNvCxnSpPr>
          <p:nvPr/>
        </p:nvCxnSpPr>
        <p:spPr>
          <a:xfrm flipH="1" flipV="1">
            <a:off x="923749" y="4893801"/>
            <a:ext cx="1" cy="258399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7E072D-37D2-4DC0-5463-8D22482C3798}"/>
              </a:ext>
            </a:extLst>
          </p:cNvPr>
          <p:cNvSpPr txBox="1"/>
          <p:nvPr/>
        </p:nvSpPr>
        <p:spPr>
          <a:xfrm>
            <a:off x="923749" y="2687782"/>
            <a:ext cx="469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B4290-4184-5029-AE64-C076D988A8CB}"/>
              </a:ext>
            </a:extLst>
          </p:cNvPr>
          <p:cNvSpPr txBox="1"/>
          <p:nvPr/>
        </p:nvSpPr>
        <p:spPr>
          <a:xfrm>
            <a:off x="923749" y="649224"/>
            <a:ext cx="810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/>
              <a:t>Laws of Activation Function:</a:t>
            </a:r>
          </a:p>
          <a:p>
            <a:endParaRPr lang="en-DE" dirty="0"/>
          </a:p>
          <a:p>
            <a:r>
              <a:rPr lang="en-DE" b="1" dirty="0"/>
              <a:t>Monotonic</a:t>
            </a:r>
            <a:r>
              <a:rPr lang="en-DE" dirty="0"/>
              <a:t> : A function is said to monotonically increasing if x increase it’s corresponding y increases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42B3A2-22AD-E209-FB8F-4B5904F9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957657"/>
            <a:ext cx="6976873" cy="16270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DE8372-AC44-2969-6B38-187D9BC52C62}"/>
              </a:ext>
            </a:extLst>
          </p:cNvPr>
          <p:cNvSpPr txBox="1"/>
          <p:nvPr/>
        </p:nvSpPr>
        <p:spPr>
          <a:xfrm>
            <a:off x="996696" y="3617180"/>
            <a:ext cx="418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Continues</a:t>
            </a:r>
            <a:r>
              <a:rPr lang="en-DE" dirty="0"/>
              <a:t> : A continuous curve without any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A5733-D987-2812-88BD-5F3298C0A52A}"/>
              </a:ext>
            </a:extLst>
          </p:cNvPr>
          <p:cNvSpPr txBox="1"/>
          <p:nvPr/>
        </p:nvSpPr>
        <p:spPr>
          <a:xfrm>
            <a:off x="996696" y="4032504"/>
            <a:ext cx="769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Easily differentiable: </a:t>
            </a:r>
            <a:r>
              <a:rPr lang="en-DE" dirty="0"/>
              <a:t>it should be smooth ‘continues’ curve and differentiable at every point</a:t>
            </a:r>
          </a:p>
        </p:txBody>
      </p:sp>
    </p:spTree>
    <p:extLst>
      <p:ext uri="{BB962C8B-B14F-4D97-AF65-F5344CB8AC3E}">
        <p14:creationId xmlns:p14="http://schemas.microsoft.com/office/powerpoint/2010/main" val="287287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862262" y="825303"/>
            <a:ext cx="758207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 Need for Complex Activation Functions</a:t>
            </a:r>
            <a:endParaRPr sz="2400" dirty="0">
              <a:solidFill>
                <a:srgbClr val="002060"/>
              </a:solidFill>
            </a:endParaRPr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923758" y="17320"/>
            <a:ext cx="0" cy="886800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>
            <a:cxnSpLocks/>
          </p:cNvCxnSpPr>
          <p:nvPr/>
        </p:nvCxnSpPr>
        <p:spPr>
          <a:xfrm flipH="1" flipV="1">
            <a:off x="923749" y="4893801"/>
            <a:ext cx="1" cy="258399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A49D4E-76B4-0438-121F-11AA899BEFD9}"/>
              </a:ext>
            </a:extLst>
          </p:cNvPr>
          <p:cNvSpPr txBox="1"/>
          <p:nvPr/>
        </p:nvSpPr>
        <p:spPr>
          <a:xfrm>
            <a:off x="862262" y="1764792"/>
            <a:ext cx="485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Problem : Diffculty of Understanding the complex patterns in </a:t>
            </a:r>
            <a:r>
              <a:rPr lang="en-GB" dirty="0" err="1"/>
              <a:t>th</a:t>
            </a:r>
            <a:r>
              <a:rPr lang="en-DE" dirty="0"/>
              <a:t>e data (Linearity)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E072D-37D2-4DC0-5463-8D22482C3798}"/>
              </a:ext>
            </a:extLst>
          </p:cNvPr>
          <p:cNvSpPr txBox="1"/>
          <p:nvPr/>
        </p:nvSpPr>
        <p:spPr>
          <a:xfrm>
            <a:off x="923749" y="2687782"/>
            <a:ext cx="4694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BA7F4-21D1-EC24-EE20-15CB79CD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3749" y="2392253"/>
            <a:ext cx="4184297" cy="2206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A6BBD-7270-8436-FD82-3ED740C85062}"/>
              </a:ext>
            </a:extLst>
          </p:cNvPr>
          <p:cNvSpPr txBox="1"/>
          <p:nvPr/>
        </p:nvSpPr>
        <p:spPr>
          <a:xfrm>
            <a:off x="6231240" y="1209223"/>
            <a:ext cx="2517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  Perceptron</a:t>
            </a:r>
          </a:p>
          <a:p>
            <a:endParaRPr lang="en-DE" dirty="0"/>
          </a:p>
          <a:p>
            <a:endParaRPr lang="en-DE" dirty="0"/>
          </a:p>
          <a:p>
            <a:r>
              <a:rPr lang="en-GB" dirty="0"/>
              <a:t>	1 if (</a:t>
            </a:r>
            <a:r>
              <a:rPr lang="en-GB" dirty="0" err="1"/>
              <a:t>w</a:t>
            </a:r>
            <a:r>
              <a:rPr lang="en-GB" baseline="30000" dirty="0" err="1"/>
              <a:t>T</a:t>
            </a:r>
            <a:r>
              <a:rPr lang="en-GB" dirty="0" err="1"/>
              <a:t>x</a:t>
            </a:r>
            <a:r>
              <a:rPr lang="en-GB" dirty="0"/>
              <a:t> + b) &gt; 0</a:t>
            </a:r>
            <a:endParaRPr lang="en-GB" baseline="30000" dirty="0"/>
          </a:p>
          <a:p>
            <a:endParaRPr lang="en-GB" dirty="0"/>
          </a:p>
          <a:p>
            <a:r>
              <a:rPr lang="en-GB" dirty="0"/>
              <a:t>f(x)  =</a:t>
            </a:r>
          </a:p>
          <a:p>
            <a:r>
              <a:rPr lang="en-GB" dirty="0"/>
              <a:t>	0  other wise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E0BFAF3-47F5-768F-4555-D1813A3529B3}"/>
              </a:ext>
            </a:extLst>
          </p:cNvPr>
          <p:cNvSpPr/>
          <p:nvPr/>
        </p:nvSpPr>
        <p:spPr>
          <a:xfrm>
            <a:off x="6858000" y="1764792"/>
            <a:ext cx="297873" cy="1373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6C9FD-3670-1C10-62E3-6DF08B8F3360}"/>
              </a:ext>
            </a:extLst>
          </p:cNvPr>
          <p:cNvSpPr txBox="1"/>
          <p:nvPr/>
        </p:nvSpPr>
        <p:spPr>
          <a:xfrm>
            <a:off x="5680364" y="3422073"/>
            <a:ext cx="24224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Complex patterns such as</a:t>
            </a:r>
          </a:p>
          <a:p>
            <a:r>
              <a:rPr lang="en-GB" dirty="0"/>
              <a:t>I</a:t>
            </a:r>
            <a:r>
              <a:rPr lang="en-DE" dirty="0"/>
              <a:t>mages, audio, speech etc..,</a:t>
            </a:r>
          </a:p>
        </p:txBody>
      </p:sp>
    </p:spTree>
    <p:extLst>
      <p:ext uri="{BB962C8B-B14F-4D97-AF65-F5344CB8AC3E}">
        <p14:creationId xmlns:p14="http://schemas.microsoft.com/office/powerpoint/2010/main" val="41942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Popular Activation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Sigmoid 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1581726"/>
            <a:ext cx="4724400" cy="300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18039" y="1435608"/>
            <a:ext cx="1301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 (0,1)</a:t>
            </a:r>
          </a:p>
          <a:p>
            <a:endParaRPr lang="en-GB" dirty="0"/>
          </a:p>
          <a:p>
            <a:r>
              <a:rPr lang="en-GB" dirty="0"/>
              <a:t>f’(x) = (0,0.25)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109EA-8660-6083-4DB6-1027A447AC5C}"/>
              </a:ext>
            </a:extLst>
          </p:cNvPr>
          <p:cNvSpPr txBox="1"/>
          <p:nvPr/>
        </p:nvSpPr>
        <p:spPr>
          <a:xfrm>
            <a:off x="5961888" y="3429000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(or) 𝞂(x) = 1 / 1 + e</a:t>
            </a:r>
            <a:r>
              <a:rPr lang="en-GB" baseline="30000" dirty="0"/>
              <a:t>-x</a:t>
            </a:r>
            <a:r>
              <a:rPr lang="en-DE" dirty="0"/>
              <a:t> </a:t>
            </a:r>
          </a:p>
          <a:p>
            <a:endParaRPr lang="en-DE" dirty="0"/>
          </a:p>
          <a:p>
            <a:r>
              <a:rPr lang="en-GB" dirty="0"/>
              <a:t>f’(x) (or) 𝞂’(x) = 𝞂(x) * (1- 𝞂(x))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331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1193825" y="3679007"/>
            <a:ext cx="308071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rgbClr val="17161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700" dirty="0"/>
          </a:p>
        </p:txBody>
      </p:sp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522176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6"/>
          <p:cNvSpPr txBox="1"/>
          <p:nvPr/>
        </p:nvSpPr>
        <p:spPr>
          <a:xfrm>
            <a:off x="1071563" y="4175974"/>
            <a:ext cx="13977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sz="700" dirty="0"/>
          </a:p>
          <a:p>
            <a:pPr marL="0" marR="0" lvl="0" indent="0" algn="just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 dirty="0">
                <a:solidFill>
                  <a:srgbClr val="454F2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  <a:endParaRPr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57F1E-2DF2-A5D2-C677-E1496B9F52C7}"/>
              </a:ext>
            </a:extLst>
          </p:cNvPr>
          <p:cNvSpPr txBox="1"/>
          <p:nvPr/>
        </p:nvSpPr>
        <p:spPr>
          <a:xfrm>
            <a:off x="923749" y="649224"/>
            <a:ext cx="575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>
                <a:latin typeface="Raleway" pitchFamily="2" charset="77"/>
              </a:rPr>
              <a:t>Popular Activation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3635-A54E-EB60-81A8-719AA824ECCB}"/>
              </a:ext>
            </a:extLst>
          </p:cNvPr>
          <p:cNvSpPr txBox="1"/>
          <p:nvPr/>
        </p:nvSpPr>
        <p:spPr>
          <a:xfrm>
            <a:off x="923749" y="1316736"/>
            <a:ext cx="55959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Tanh: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CA2FB-A7AA-10EE-0CFE-6B0AE3C9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7651" y="1581726"/>
            <a:ext cx="4672223" cy="300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1CD91-B3C3-DA1F-F876-3C86893998D0}"/>
              </a:ext>
            </a:extLst>
          </p:cNvPr>
          <p:cNvSpPr txBox="1"/>
          <p:nvPr/>
        </p:nvSpPr>
        <p:spPr>
          <a:xfrm>
            <a:off x="6618039" y="1435608"/>
            <a:ext cx="11031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f(x) = (-1,1)</a:t>
            </a:r>
          </a:p>
          <a:p>
            <a:endParaRPr lang="en-GB" dirty="0"/>
          </a:p>
          <a:p>
            <a:r>
              <a:rPr lang="en-GB" dirty="0"/>
              <a:t>f’(x) = (0,1)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E109EA-8660-6083-4DB6-1027A447AC5C}"/>
              </a:ext>
            </a:extLst>
          </p:cNvPr>
          <p:cNvSpPr txBox="1"/>
          <p:nvPr/>
        </p:nvSpPr>
        <p:spPr>
          <a:xfrm>
            <a:off x="5961888" y="3429000"/>
            <a:ext cx="22284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tanh(z) = </a:t>
            </a:r>
            <a:r>
              <a:rPr lang="en-GB" dirty="0" err="1"/>
              <a:t>e</a:t>
            </a:r>
            <a:r>
              <a:rPr lang="en-GB" baseline="30000" dirty="0" err="1"/>
              <a:t>z</a:t>
            </a:r>
            <a:r>
              <a:rPr lang="en-GB" dirty="0"/>
              <a:t> – e</a:t>
            </a:r>
            <a:r>
              <a:rPr lang="en-GB" baseline="30000" dirty="0"/>
              <a:t>-z </a:t>
            </a:r>
            <a:r>
              <a:rPr lang="en-GB" dirty="0"/>
              <a:t>/ </a:t>
            </a:r>
            <a:r>
              <a:rPr lang="en-GB" dirty="0" err="1"/>
              <a:t>e</a:t>
            </a:r>
            <a:r>
              <a:rPr lang="en-GB" baseline="30000" dirty="0" err="1"/>
              <a:t>z</a:t>
            </a:r>
            <a:r>
              <a:rPr lang="en-GB" dirty="0"/>
              <a:t> + e</a:t>
            </a:r>
            <a:r>
              <a:rPr lang="en-GB" baseline="30000" dirty="0"/>
              <a:t>-z </a:t>
            </a:r>
            <a:endParaRPr lang="en-DE" dirty="0"/>
          </a:p>
          <a:p>
            <a:endParaRPr lang="en-DE" dirty="0"/>
          </a:p>
          <a:p>
            <a:r>
              <a:rPr lang="en-GB" dirty="0"/>
              <a:t>d(tanh)</a:t>
            </a:r>
          </a:p>
          <a:p>
            <a:r>
              <a:rPr lang="en-GB" dirty="0"/>
              <a:t>----------  = 1 - tanh(z)</a:t>
            </a:r>
            <a:r>
              <a:rPr lang="en-GB" baseline="30000" dirty="0"/>
              <a:t>2</a:t>
            </a:r>
          </a:p>
          <a:p>
            <a:r>
              <a:rPr lang="en-GB" dirty="0"/>
              <a:t>    </a:t>
            </a:r>
            <a:r>
              <a:rPr lang="en-GB" dirty="0" err="1"/>
              <a:t>dz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503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342898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2963DE-7A09-A929-D799-9FF8BC187595}"/>
              </a:ext>
            </a:extLst>
          </p:cNvPr>
          <p:cNvSpPr txBox="1"/>
          <p:nvPr/>
        </p:nvSpPr>
        <p:spPr>
          <a:xfrm>
            <a:off x="923748" y="526473"/>
            <a:ext cx="623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Problem</a:t>
            </a:r>
            <a:r>
              <a:rPr lang="en-DE" dirty="0"/>
              <a:t> : Vanishing Gradient </a:t>
            </a:r>
            <a:r>
              <a:rPr lang="en-DE" dirty="0">
                <a:sym typeface="Wingdings" pitchFamily="2" charset="2"/>
              </a:rPr>
              <a:t> Biggest problem of neural network𝜕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FB8E3-2399-BD81-013C-ED8065BC0BE1}"/>
              </a:ext>
            </a:extLst>
          </p:cNvPr>
          <p:cNvSpPr/>
          <p:nvPr/>
        </p:nvSpPr>
        <p:spPr>
          <a:xfrm>
            <a:off x="3165764" y="1357745"/>
            <a:ext cx="61683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66D4FB-CA6A-95AA-4396-4A137B785FC8}"/>
              </a:ext>
            </a:extLst>
          </p:cNvPr>
          <p:cNvSpPr/>
          <p:nvPr/>
        </p:nvSpPr>
        <p:spPr>
          <a:xfrm>
            <a:off x="3177314" y="2085595"/>
            <a:ext cx="61683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189FA3-9422-F6F9-BCF7-C7FBC690EAC9}"/>
              </a:ext>
            </a:extLst>
          </p:cNvPr>
          <p:cNvSpPr/>
          <p:nvPr/>
        </p:nvSpPr>
        <p:spPr>
          <a:xfrm>
            <a:off x="3177313" y="2896360"/>
            <a:ext cx="637309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173387-4179-AFBB-56D4-0A4FC3331280}"/>
              </a:ext>
            </a:extLst>
          </p:cNvPr>
          <p:cNvSpPr/>
          <p:nvPr/>
        </p:nvSpPr>
        <p:spPr>
          <a:xfrm>
            <a:off x="4572000" y="1676885"/>
            <a:ext cx="64423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21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DE5936-8C97-9D00-AAD5-8B0BD2253A5E}"/>
              </a:ext>
            </a:extLst>
          </p:cNvPr>
          <p:cNvSpPr/>
          <p:nvPr/>
        </p:nvSpPr>
        <p:spPr>
          <a:xfrm>
            <a:off x="4578927" y="2571750"/>
            <a:ext cx="637309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22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2FA6C0-2D68-E01D-A00D-3185356E0ED0}"/>
              </a:ext>
            </a:extLst>
          </p:cNvPr>
          <p:cNvSpPr/>
          <p:nvPr/>
        </p:nvSpPr>
        <p:spPr>
          <a:xfrm>
            <a:off x="5648038" y="2093715"/>
            <a:ext cx="641926" cy="408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</a:t>
            </a:r>
            <a:r>
              <a:rPr lang="en-DE" baseline="-25000" dirty="0"/>
              <a:t>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D9277-1836-6039-7B1F-D602B0B77465}"/>
              </a:ext>
            </a:extLst>
          </p:cNvPr>
          <p:cNvSpPr txBox="1"/>
          <p:nvPr/>
        </p:nvSpPr>
        <p:spPr>
          <a:xfrm>
            <a:off x="1918855" y="157249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7A9-C585-F188-2CB0-9C4634DA2B11}"/>
              </a:ext>
            </a:extLst>
          </p:cNvPr>
          <p:cNvSpPr txBox="1"/>
          <p:nvPr/>
        </p:nvSpPr>
        <p:spPr>
          <a:xfrm>
            <a:off x="1918855" y="2093715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211C4-EE7D-DD9C-262B-050F0B4128BA}"/>
              </a:ext>
            </a:extLst>
          </p:cNvPr>
          <p:cNvSpPr txBox="1"/>
          <p:nvPr/>
        </p:nvSpPr>
        <p:spPr>
          <a:xfrm>
            <a:off x="1918855" y="257175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DDD9D-79D5-A9F5-A9AF-7308C00D0379}"/>
              </a:ext>
            </a:extLst>
          </p:cNvPr>
          <p:cNvSpPr txBox="1"/>
          <p:nvPr/>
        </p:nvSpPr>
        <p:spPr>
          <a:xfrm>
            <a:off x="1918855" y="3151181"/>
            <a:ext cx="4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 </a:t>
            </a:r>
            <a:r>
              <a:rPr lang="en-DE" baseline="-25000" dirty="0"/>
              <a:t>i4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932735-7441-39A1-94C0-CC63C0AA088B}"/>
              </a:ext>
            </a:extLst>
          </p:cNvPr>
          <p:cNvCxnSpPr>
            <a:cxnSpLocks/>
          </p:cNvCxnSpPr>
          <p:nvPr/>
        </p:nvCxnSpPr>
        <p:spPr>
          <a:xfrm>
            <a:off x="2280253" y="1861620"/>
            <a:ext cx="861848" cy="104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A09708-D27E-2477-3DBC-750BD6F23A2C}"/>
              </a:ext>
            </a:extLst>
          </p:cNvPr>
          <p:cNvCxnSpPr>
            <a:cxnSpLocks/>
          </p:cNvCxnSpPr>
          <p:nvPr/>
        </p:nvCxnSpPr>
        <p:spPr>
          <a:xfrm>
            <a:off x="2265218" y="2379898"/>
            <a:ext cx="841670" cy="6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8A28F-F9DE-B8A3-204C-130DB5BCD80D}"/>
              </a:ext>
            </a:extLst>
          </p:cNvPr>
          <p:cNvCxnSpPr>
            <a:cxnSpLocks/>
          </p:cNvCxnSpPr>
          <p:nvPr/>
        </p:nvCxnSpPr>
        <p:spPr>
          <a:xfrm>
            <a:off x="2245041" y="2879527"/>
            <a:ext cx="861847" cy="31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AF080F-F51C-BDF3-153C-D59E794D65F2}"/>
              </a:ext>
            </a:extLst>
          </p:cNvPr>
          <p:cNvCxnSpPr>
            <a:cxnSpLocks/>
          </p:cNvCxnSpPr>
          <p:nvPr/>
        </p:nvCxnSpPr>
        <p:spPr>
          <a:xfrm flipV="1">
            <a:off x="2265218" y="3344111"/>
            <a:ext cx="994070" cy="8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69158F-DD3F-14FA-C376-788714DD894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265218" y="1799389"/>
            <a:ext cx="912096" cy="49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8EE5D-BD9B-6009-790D-8E0231B4F2D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68017" y="1697212"/>
            <a:ext cx="753906" cy="2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3F5AF2-7662-CF9F-284C-58A93CC439BF}"/>
              </a:ext>
            </a:extLst>
          </p:cNvPr>
          <p:cNvCxnSpPr>
            <a:cxnSpLocks/>
          </p:cNvCxnSpPr>
          <p:nvPr/>
        </p:nvCxnSpPr>
        <p:spPr>
          <a:xfrm flipV="1">
            <a:off x="2265218" y="1788611"/>
            <a:ext cx="912095" cy="5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473F6E-0A1B-2A0D-357F-22DBC5523C72}"/>
              </a:ext>
            </a:extLst>
          </p:cNvPr>
          <p:cNvCxnSpPr>
            <a:cxnSpLocks/>
          </p:cNvCxnSpPr>
          <p:nvPr/>
        </p:nvCxnSpPr>
        <p:spPr>
          <a:xfrm flipV="1">
            <a:off x="2265218" y="2361925"/>
            <a:ext cx="856705" cy="1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9911D3-3855-5312-E592-7E6ACCEFFCCA}"/>
              </a:ext>
            </a:extLst>
          </p:cNvPr>
          <p:cNvCxnSpPr>
            <a:cxnSpLocks/>
          </p:cNvCxnSpPr>
          <p:nvPr/>
        </p:nvCxnSpPr>
        <p:spPr>
          <a:xfrm flipV="1">
            <a:off x="2265218" y="1871487"/>
            <a:ext cx="994070" cy="92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D1FBA9-AD63-5A2F-5338-39AB5DF9B8FC}"/>
              </a:ext>
            </a:extLst>
          </p:cNvPr>
          <p:cNvCxnSpPr>
            <a:cxnSpLocks/>
          </p:cNvCxnSpPr>
          <p:nvPr/>
        </p:nvCxnSpPr>
        <p:spPr>
          <a:xfrm flipV="1">
            <a:off x="2275630" y="2463239"/>
            <a:ext cx="919585" cy="38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B47AC3-CB4C-C9A8-F03A-37EBE377343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68017" y="1834891"/>
            <a:ext cx="827198" cy="147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487957-E49E-E7A9-EA40-72C6FC0C574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68017" y="2539004"/>
            <a:ext cx="891271" cy="76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CAA0B0-E7D5-EBC5-5D02-AE66234FC75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31449" y="1601659"/>
            <a:ext cx="1040551" cy="27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F1B4FD-29DE-0D36-AC0B-A14D8F90A7BC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3692266" y="1706601"/>
            <a:ext cx="979993" cy="9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5BD00D-4DBF-79B6-CECA-68E352D36E8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3794150" y="2289950"/>
            <a:ext cx="784777" cy="48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72363D-D755-C4CF-3E18-C3C3132B1F7B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520213" y="2025741"/>
            <a:ext cx="1146133" cy="42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5E6B40B-EF4E-3039-6228-D7FD2D0C86BC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814622" y="2140674"/>
            <a:ext cx="815029" cy="9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6A2A6B-7403-4584-6577-7A7512E98B46}"/>
              </a:ext>
            </a:extLst>
          </p:cNvPr>
          <p:cNvCxnSpPr>
            <a:cxnSpLocks/>
            <a:stCxn id="8" idx="5"/>
            <a:endCxn id="10" idx="3"/>
          </p:cNvCxnSpPr>
          <p:nvPr/>
        </p:nvCxnSpPr>
        <p:spPr>
          <a:xfrm flipV="1">
            <a:off x="3721290" y="2920606"/>
            <a:ext cx="950969" cy="3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3104D3-48B6-9AE3-E7CA-DAA888D76CE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16236" y="1881240"/>
            <a:ext cx="453966" cy="22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B725B1-D248-0542-38AA-24A1F99E0782}"/>
              </a:ext>
            </a:extLst>
          </p:cNvPr>
          <p:cNvCxnSpPr>
            <a:cxnSpLocks/>
          </p:cNvCxnSpPr>
          <p:nvPr/>
        </p:nvCxnSpPr>
        <p:spPr>
          <a:xfrm flipV="1">
            <a:off x="4960777" y="2502425"/>
            <a:ext cx="731052" cy="27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A0269AD-1862-6F56-D08D-0760617AC632}"/>
              </a:ext>
            </a:extLst>
          </p:cNvPr>
          <p:cNvCxnSpPr>
            <a:cxnSpLocks/>
            <a:stCxn id="12" idx="6"/>
            <a:endCxn id="171" idx="1"/>
          </p:cNvCxnSpPr>
          <p:nvPr/>
        </p:nvCxnSpPr>
        <p:spPr>
          <a:xfrm flipV="1">
            <a:off x="6289964" y="2287489"/>
            <a:ext cx="768927" cy="1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BE5A574-E0AE-EC77-7979-5B9692B7A138}"/>
              </a:ext>
            </a:extLst>
          </p:cNvPr>
          <p:cNvSpPr txBox="1"/>
          <p:nvPr/>
        </p:nvSpPr>
        <p:spPr>
          <a:xfrm>
            <a:off x="7058891" y="213360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DE" dirty="0"/>
              <a:t>^</a:t>
            </a:r>
            <a:endParaRPr lang="en-DE" baseline="-25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D88C461-F66E-122B-BD0E-03BF28357D59}"/>
              </a:ext>
            </a:extLst>
          </p:cNvPr>
          <p:cNvSpPr txBox="1"/>
          <p:nvPr/>
        </p:nvSpPr>
        <p:spPr>
          <a:xfrm>
            <a:off x="2576945" y="148243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w</a:t>
            </a:r>
            <a:r>
              <a:rPr lang="en-DE" baseline="30000" dirty="0">
                <a:solidFill>
                  <a:srgbClr val="FF0000"/>
                </a:solidFill>
              </a:rPr>
              <a:t>i</a:t>
            </a:r>
            <a:r>
              <a:rPr lang="en-DE" baseline="-25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66B51DF-3D27-E0BB-0D84-64DBFAD4BBDC}"/>
              </a:ext>
            </a:extLst>
          </p:cNvPr>
          <p:cNvSpPr txBox="1"/>
          <p:nvPr/>
        </p:nvSpPr>
        <p:spPr>
          <a:xfrm>
            <a:off x="4052455" y="1537855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11</a:t>
            </a:r>
          </a:p>
          <a:p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4910331-0F12-03B4-0884-EBC30AC44DCB}"/>
              </a:ext>
            </a:extLst>
          </p:cNvPr>
          <p:cNvSpPr txBox="1"/>
          <p:nvPr/>
        </p:nvSpPr>
        <p:spPr>
          <a:xfrm>
            <a:off x="5354782" y="1801091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21</a:t>
            </a:r>
          </a:p>
          <a:p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F871F4-41F6-7C9D-B805-E4068ABCD39C}"/>
              </a:ext>
            </a:extLst>
          </p:cNvPr>
          <p:cNvSpPr txBox="1"/>
          <p:nvPr/>
        </p:nvSpPr>
        <p:spPr>
          <a:xfrm>
            <a:off x="5271655" y="2431473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22</a:t>
            </a:r>
          </a:p>
          <a:p>
            <a:endParaRPr lang="en-DE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A4D798-C732-9007-109D-8FFDBD5806A0}"/>
              </a:ext>
            </a:extLst>
          </p:cNvPr>
          <p:cNvSpPr txBox="1"/>
          <p:nvPr/>
        </p:nvSpPr>
        <p:spPr>
          <a:xfrm>
            <a:off x="6414655" y="1988127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31</a:t>
            </a:r>
          </a:p>
          <a:p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12D0B02-9B6A-D4E1-8658-776BFAA200F5}"/>
              </a:ext>
            </a:extLst>
          </p:cNvPr>
          <p:cNvSpPr txBox="1"/>
          <p:nvPr/>
        </p:nvSpPr>
        <p:spPr>
          <a:xfrm>
            <a:off x="3893127" y="179416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o</a:t>
            </a:r>
            <a:r>
              <a:rPr lang="en-DE" baseline="-250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837C2DE-1E8F-6774-3C01-50512E13E336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495967" y="3305070"/>
            <a:ext cx="1" cy="40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559E880-E65B-A9D1-C9C9-607DFA967E1E}"/>
              </a:ext>
            </a:extLst>
          </p:cNvPr>
          <p:cNvSpPr txBox="1"/>
          <p:nvPr/>
        </p:nvSpPr>
        <p:spPr>
          <a:xfrm>
            <a:off x="3394364" y="378229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E" dirty="0"/>
              <a:t>ayer 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CAE7D3E-98E9-5106-1628-F279CD761782}"/>
              </a:ext>
            </a:extLst>
          </p:cNvPr>
          <p:cNvCxnSpPr>
            <a:cxnSpLocks/>
          </p:cNvCxnSpPr>
          <p:nvPr/>
        </p:nvCxnSpPr>
        <p:spPr>
          <a:xfrm>
            <a:off x="4894118" y="3035619"/>
            <a:ext cx="0" cy="3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6F4900D-4FC7-ADB6-B91B-4AFC5C18F2CE}"/>
              </a:ext>
            </a:extLst>
          </p:cNvPr>
          <p:cNvSpPr txBox="1"/>
          <p:nvPr/>
        </p:nvSpPr>
        <p:spPr>
          <a:xfrm>
            <a:off x="4869873" y="352598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E" dirty="0"/>
              <a:t>ayer 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7D934E-E449-85CE-9775-D3FCDA991585}"/>
              </a:ext>
            </a:extLst>
          </p:cNvPr>
          <p:cNvSpPr txBox="1"/>
          <p:nvPr/>
        </p:nvSpPr>
        <p:spPr>
          <a:xfrm>
            <a:off x="6019800" y="25977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DE" dirty="0"/>
              <a:t>ayer 3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445B538-8ED7-545C-80E0-908CE49AA028}"/>
              </a:ext>
            </a:extLst>
          </p:cNvPr>
          <p:cNvCxnSpPr>
            <a:cxnSpLocks/>
          </p:cNvCxnSpPr>
          <p:nvPr/>
        </p:nvCxnSpPr>
        <p:spPr>
          <a:xfrm>
            <a:off x="6217227" y="2329037"/>
            <a:ext cx="0" cy="3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BBCE91D-D9A4-597E-D1A6-6436CFB9AFB5}"/>
              </a:ext>
            </a:extLst>
          </p:cNvPr>
          <p:cNvSpPr txBox="1"/>
          <p:nvPr/>
        </p:nvSpPr>
        <p:spPr>
          <a:xfrm>
            <a:off x="1610919" y="4404836"/>
            <a:ext cx="7570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𝜕L          </a:t>
            </a:r>
          </a:p>
          <a:p>
            <a:r>
              <a:rPr lang="en-DE" dirty="0">
                <a:sym typeface="Wingdings" pitchFamily="2" charset="2"/>
              </a:rPr>
              <a:t>------  =      </a:t>
            </a:r>
          </a:p>
          <a:p>
            <a:r>
              <a:rPr lang="en-DE" dirty="0">
                <a:sym typeface="Wingdings" pitchFamily="2" charset="2"/>
              </a:rPr>
              <a:t>𝜕w</a:t>
            </a:r>
            <a:r>
              <a:rPr lang="en-DE" baseline="30000" dirty="0">
                <a:sym typeface="Wingdings" pitchFamily="2" charset="2"/>
              </a:rPr>
              <a:t>1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0407E61-1AFF-5FEA-433E-49FA810D95EA}"/>
              </a:ext>
            </a:extLst>
          </p:cNvPr>
          <p:cNvSpPr txBox="1"/>
          <p:nvPr/>
        </p:nvSpPr>
        <p:spPr>
          <a:xfrm>
            <a:off x="2245041" y="4384055"/>
            <a:ext cx="75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31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22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0DD36-8E19-69D6-058B-F695002DFBE6}"/>
              </a:ext>
            </a:extLst>
          </p:cNvPr>
          <p:cNvSpPr txBox="1"/>
          <p:nvPr/>
        </p:nvSpPr>
        <p:spPr>
          <a:xfrm>
            <a:off x="3054927" y="46274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50D33DF-420C-ECBC-8DA3-CEF5C0AC935C}"/>
              </a:ext>
            </a:extLst>
          </p:cNvPr>
          <p:cNvSpPr txBox="1"/>
          <p:nvPr/>
        </p:nvSpPr>
        <p:spPr>
          <a:xfrm>
            <a:off x="2923365" y="4356176"/>
            <a:ext cx="891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22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5D7E4AD-13B9-D814-FE87-628BABCB0B57}"/>
              </a:ext>
            </a:extLst>
          </p:cNvPr>
          <p:cNvSpPr txBox="1"/>
          <p:nvPr/>
        </p:nvSpPr>
        <p:spPr>
          <a:xfrm>
            <a:off x="3629328" y="4328297"/>
            <a:ext cx="68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11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     </a:t>
            </a:r>
          </a:p>
          <a:p>
            <a:r>
              <a:rPr lang="en-DE" dirty="0">
                <a:sym typeface="Wingdings" pitchFamily="2" charset="2"/>
              </a:rPr>
              <a:t>𝜕w</a:t>
            </a:r>
            <a:r>
              <a:rPr lang="en-DE" baseline="30000" dirty="0">
                <a:sym typeface="Wingdings" pitchFamily="2" charset="2"/>
              </a:rPr>
              <a:t>1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3" name="Left Bracket 202">
            <a:extLst>
              <a:ext uri="{FF2B5EF4-FFF2-40B4-BE49-F238E27FC236}">
                <a16:creationId xmlns:a16="http://schemas.microsoft.com/office/drawing/2014/main" id="{9516A3FC-6A82-3F40-8900-7574735930D7}"/>
              </a:ext>
            </a:extLst>
          </p:cNvPr>
          <p:cNvSpPr/>
          <p:nvPr/>
        </p:nvSpPr>
        <p:spPr>
          <a:xfrm>
            <a:off x="2275630" y="4404836"/>
            <a:ext cx="92387" cy="6728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4" name="Right Bracket 203">
            <a:extLst>
              <a:ext uri="{FF2B5EF4-FFF2-40B4-BE49-F238E27FC236}">
                <a16:creationId xmlns:a16="http://schemas.microsoft.com/office/drawing/2014/main" id="{B927CD0C-3173-0968-DF98-BC8B83AD87B2}"/>
              </a:ext>
            </a:extLst>
          </p:cNvPr>
          <p:cNvSpPr/>
          <p:nvPr/>
        </p:nvSpPr>
        <p:spPr>
          <a:xfrm>
            <a:off x="4175347" y="4384055"/>
            <a:ext cx="136484" cy="693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E4B7F2D-0C06-D047-0221-1490A071C5CB}"/>
              </a:ext>
            </a:extLst>
          </p:cNvPr>
          <p:cNvSpPr txBox="1"/>
          <p:nvPr/>
        </p:nvSpPr>
        <p:spPr>
          <a:xfrm>
            <a:off x="4488873" y="462741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E09CEE8-5455-BBA5-5307-0BBD1931936F}"/>
              </a:ext>
            </a:extLst>
          </p:cNvPr>
          <p:cNvSpPr txBox="1"/>
          <p:nvPr/>
        </p:nvSpPr>
        <p:spPr>
          <a:xfrm>
            <a:off x="4793945" y="4328298"/>
            <a:ext cx="780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31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21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A6ACE39-1B6B-D61F-8CFA-513A6D14C466}"/>
              </a:ext>
            </a:extLst>
          </p:cNvPr>
          <p:cNvSpPr txBox="1"/>
          <p:nvPr/>
        </p:nvSpPr>
        <p:spPr>
          <a:xfrm>
            <a:off x="5554744" y="4322669"/>
            <a:ext cx="780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21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𝜕o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DA81B60-3640-E99F-AFE7-9AA579D76B2D}"/>
              </a:ext>
            </a:extLst>
          </p:cNvPr>
          <p:cNvSpPr txBox="1"/>
          <p:nvPr/>
        </p:nvSpPr>
        <p:spPr>
          <a:xfrm>
            <a:off x="6220363" y="4297114"/>
            <a:ext cx="1064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 𝜕o</a:t>
            </a:r>
            <a:r>
              <a:rPr lang="en-DE" baseline="-25000" dirty="0">
                <a:sym typeface="Wingdings" pitchFamily="2" charset="2"/>
              </a:rPr>
              <a:t>11</a:t>
            </a:r>
            <a:r>
              <a:rPr lang="en-DE" dirty="0">
                <a:sym typeface="Wingdings" pitchFamily="2" charset="2"/>
              </a:rPr>
              <a:t>          </a:t>
            </a:r>
          </a:p>
          <a:p>
            <a:r>
              <a:rPr lang="en-DE" dirty="0">
                <a:sym typeface="Wingdings" pitchFamily="2" charset="2"/>
              </a:rPr>
              <a:t>------  *      </a:t>
            </a:r>
          </a:p>
          <a:p>
            <a:r>
              <a:rPr lang="en-DE" dirty="0">
                <a:sym typeface="Wingdings" pitchFamily="2" charset="2"/>
              </a:rPr>
              <a:t>𝜕w</a:t>
            </a:r>
            <a:r>
              <a:rPr lang="en-DE" baseline="30000" dirty="0">
                <a:sym typeface="Wingdings" pitchFamily="2" charset="2"/>
              </a:rPr>
              <a:t>1</a:t>
            </a:r>
            <a:r>
              <a:rPr lang="en-DE" baseline="-25000" dirty="0">
                <a:sym typeface="Wingdings" pitchFamily="2" charset="2"/>
              </a:rPr>
              <a:t>11</a:t>
            </a:r>
            <a:endParaRPr lang="en-DE" baseline="-25000" dirty="0"/>
          </a:p>
          <a:p>
            <a:endParaRPr lang="en-DE" dirty="0"/>
          </a:p>
        </p:txBody>
      </p:sp>
      <p:sp>
        <p:nvSpPr>
          <p:cNvPr id="210" name="Left Bracket 209">
            <a:extLst>
              <a:ext uri="{FF2B5EF4-FFF2-40B4-BE49-F238E27FC236}">
                <a16:creationId xmlns:a16="http://schemas.microsoft.com/office/drawing/2014/main" id="{701A747F-B822-07FB-9746-B79B4F4B87BA}"/>
              </a:ext>
            </a:extLst>
          </p:cNvPr>
          <p:cNvSpPr/>
          <p:nvPr/>
        </p:nvSpPr>
        <p:spPr>
          <a:xfrm>
            <a:off x="4777735" y="4356176"/>
            <a:ext cx="45719" cy="72151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1" name="Right Bracket 210">
            <a:extLst>
              <a:ext uri="{FF2B5EF4-FFF2-40B4-BE49-F238E27FC236}">
                <a16:creationId xmlns:a16="http://schemas.microsoft.com/office/drawing/2014/main" id="{53FBA873-4F0A-CE08-A829-254BB1153D51}"/>
              </a:ext>
            </a:extLst>
          </p:cNvPr>
          <p:cNvSpPr/>
          <p:nvPr/>
        </p:nvSpPr>
        <p:spPr>
          <a:xfrm>
            <a:off x="6868370" y="4297114"/>
            <a:ext cx="45719" cy="78057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75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26"/>
          <p:cNvCxnSpPr>
            <a:cxnSpLocks/>
          </p:cNvCxnSpPr>
          <p:nvPr/>
        </p:nvCxnSpPr>
        <p:spPr>
          <a:xfrm flipV="1">
            <a:off x="923749" y="17320"/>
            <a:ext cx="9" cy="342898"/>
          </a:xfrm>
          <a:prstGeom prst="straightConnector1">
            <a:avLst/>
          </a:prstGeom>
          <a:noFill/>
          <a:ln w="1905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923750" y="4170600"/>
            <a:ext cx="0" cy="981600"/>
          </a:xfrm>
          <a:prstGeom prst="straightConnector1">
            <a:avLst/>
          </a:prstGeom>
          <a:noFill/>
          <a:ln w="25400" cap="flat" cmpd="sng">
            <a:solidFill>
              <a:srgbClr val="454F2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0DD36-8E19-69D6-058B-F695002DFBE6}"/>
              </a:ext>
            </a:extLst>
          </p:cNvPr>
          <p:cNvSpPr txBox="1"/>
          <p:nvPr/>
        </p:nvSpPr>
        <p:spPr>
          <a:xfrm>
            <a:off x="3054927" y="46274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66130E-2664-5DA8-E381-6C2DD4CBD242}"/>
              </a:ext>
            </a:extLst>
          </p:cNvPr>
          <p:cNvSpPr/>
          <p:nvPr/>
        </p:nvSpPr>
        <p:spPr>
          <a:xfrm>
            <a:off x="1774592" y="726877"/>
            <a:ext cx="2916383" cy="21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DE" dirty="0"/>
              <a:t>o.of multiplication of derivative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B1DD59-3132-A60B-17F6-82FEC94F34C3}"/>
              </a:ext>
            </a:extLst>
          </p:cNvPr>
          <p:cNvSpPr/>
          <p:nvPr/>
        </p:nvSpPr>
        <p:spPr>
          <a:xfrm>
            <a:off x="5541818" y="726877"/>
            <a:ext cx="2216727" cy="214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No.of hidden layers + 1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49D293-7157-A238-344F-95D7A0E7A7CA}"/>
              </a:ext>
            </a:extLst>
          </p:cNvPr>
          <p:cNvSpPr/>
          <p:nvPr/>
        </p:nvSpPr>
        <p:spPr>
          <a:xfrm>
            <a:off x="1136072" y="1440873"/>
            <a:ext cx="1801092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Vanishing Gradient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09CE29-E1BF-2CDD-FDDD-47C8FC2886D5}"/>
              </a:ext>
            </a:extLst>
          </p:cNvPr>
          <p:cNvSpPr/>
          <p:nvPr/>
        </p:nvSpPr>
        <p:spPr>
          <a:xfrm>
            <a:off x="3345872" y="1440872"/>
            <a:ext cx="2563092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DE" dirty="0"/>
              <a:t>s derivatives becoms small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1981660-BECC-C158-F884-64D4AD28F8FA}"/>
              </a:ext>
            </a:extLst>
          </p:cNvPr>
          <p:cNvSpPr/>
          <p:nvPr/>
        </p:nvSpPr>
        <p:spPr>
          <a:xfrm>
            <a:off x="6206837" y="1440871"/>
            <a:ext cx="2348345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DE" dirty="0"/>
              <a:t>hain rule &amp; Multiplication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33E81E9-F9B6-405C-A2E5-4D87B20C8720}"/>
              </a:ext>
            </a:extLst>
          </p:cNvPr>
          <p:cNvSpPr/>
          <p:nvPr/>
        </p:nvSpPr>
        <p:spPr>
          <a:xfrm>
            <a:off x="5635338" y="2209798"/>
            <a:ext cx="3221180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These values are between 0&amp; 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84C9127-4179-CC93-A0B4-AA919659EC37}"/>
              </a:ext>
            </a:extLst>
          </p:cNvPr>
          <p:cNvSpPr/>
          <p:nvPr/>
        </p:nvSpPr>
        <p:spPr>
          <a:xfrm>
            <a:off x="3366656" y="2914462"/>
            <a:ext cx="3221180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Because we are using Sigmoid &amp; tanh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1DC067-EADD-3147-32A1-7254124B3FDB}"/>
              </a:ext>
            </a:extLst>
          </p:cNvPr>
          <p:cNvSpPr/>
          <p:nvPr/>
        </p:nvSpPr>
        <p:spPr>
          <a:xfrm>
            <a:off x="1123384" y="3547692"/>
            <a:ext cx="4232548" cy="27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This reason people could not train 5, 10, 15 layers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4D89D5-BF18-4969-7265-0D7EBD985A7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937164" y="1575954"/>
            <a:ext cx="408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207E3A-E00D-F5F0-3AE8-7713E2EB4144}"/>
              </a:ext>
            </a:extLst>
          </p:cNvPr>
          <p:cNvCxnSpPr/>
          <p:nvPr/>
        </p:nvCxnSpPr>
        <p:spPr>
          <a:xfrm flipV="1">
            <a:off x="5798129" y="1575952"/>
            <a:ext cx="408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A95419-D596-FF04-13D9-B4753D455757}"/>
              </a:ext>
            </a:extLst>
          </p:cNvPr>
          <p:cNvCxnSpPr>
            <a:cxnSpLocks/>
          </p:cNvCxnSpPr>
          <p:nvPr/>
        </p:nvCxnSpPr>
        <p:spPr>
          <a:xfrm>
            <a:off x="7245928" y="1759527"/>
            <a:ext cx="0" cy="39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A2A043-2552-11D2-7EC6-82E21B8E88C5}"/>
              </a:ext>
            </a:extLst>
          </p:cNvPr>
          <p:cNvCxnSpPr>
            <a:cxnSpLocks/>
          </p:cNvCxnSpPr>
          <p:nvPr/>
        </p:nvCxnSpPr>
        <p:spPr>
          <a:xfrm flipH="1">
            <a:off x="6283036" y="2551395"/>
            <a:ext cx="415637" cy="30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0F301-B147-E0AA-21A3-C0FBDD26B07F}"/>
              </a:ext>
            </a:extLst>
          </p:cNvPr>
          <p:cNvCxnSpPr>
            <a:cxnSpLocks/>
          </p:cNvCxnSpPr>
          <p:nvPr/>
        </p:nvCxnSpPr>
        <p:spPr>
          <a:xfrm flipH="1">
            <a:off x="2937164" y="3248891"/>
            <a:ext cx="990600" cy="26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6F8E27-71E8-37EB-EB55-4457F57474E1}"/>
              </a:ext>
            </a:extLst>
          </p:cNvPr>
          <p:cNvSpPr txBox="1"/>
          <p:nvPr/>
        </p:nvSpPr>
        <p:spPr>
          <a:xfrm>
            <a:off x="5005943" y="685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78752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675</Words>
  <Application>Microsoft Macintosh PowerPoint</Application>
  <PresentationFormat>On-screen Show (16:9)</PresentationFormat>
  <Paragraphs>207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Raleway</vt:lpstr>
      <vt:lpstr>Open Sans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la07quwa</cp:lastModifiedBy>
  <cp:revision>7</cp:revision>
  <dcterms:modified xsi:type="dcterms:W3CDTF">2023-01-28T14:44:54Z</dcterms:modified>
</cp:coreProperties>
</file>