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sldIdLst>
    <p:sldId id="307" r:id="rId2"/>
    <p:sldId id="279" r:id="rId3"/>
    <p:sldId id="280" r:id="rId4"/>
    <p:sldId id="304" r:id="rId5"/>
    <p:sldId id="299" r:id="rId6"/>
    <p:sldId id="300" r:id="rId7"/>
    <p:sldId id="301" r:id="rId8"/>
    <p:sldId id="302" r:id="rId9"/>
    <p:sldId id="303" r:id="rId10"/>
    <p:sldId id="274" r:id="rId11"/>
    <p:sldId id="306" r:id="rId12"/>
    <p:sldId id="281" r:id="rId13"/>
    <p:sldId id="282" r:id="rId14"/>
    <p:sldId id="308" r:id="rId15"/>
    <p:sldId id="283" r:id="rId16"/>
    <p:sldId id="287" r:id="rId17"/>
    <p:sldId id="293" r:id="rId18"/>
    <p:sldId id="296" r:id="rId19"/>
    <p:sldId id="297" r:id="rId20"/>
    <p:sldId id="305"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C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BC9FD-E8F0-427E-8453-788D315B28E7}" v="124" dt="2024-05-15T11:42:11.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p:cViewPr varScale="1">
        <p:scale>
          <a:sx n="82" d="100"/>
          <a:sy n="8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239A9A-B4B0-4B32-B8CD-2E25E95134C4}" type="datetimeFigureOut">
              <a:rPr lang="en-US" smtClean="0"/>
              <a:t>5/16/2024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112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85467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9247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55614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44969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1109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04436-CA73-4D53-89B4-2A5C7347BF2F}"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5583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8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3FEF9-69D0-4F8C-A336-59491FBEDC47}"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307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387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0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769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4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1AE78-96A2-4A23-B183-3B6DB4374FE7}" type="datetimeFigureOut">
              <a:rPr lang="en-US" smtClean="0"/>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022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89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58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5/16/2024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206963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mlg-ulb/creditcardfrau"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DDB39-BE45-BDE0-F2F1-54229992C5FB}"/>
              </a:ext>
            </a:extLst>
          </p:cNvPr>
          <p:cNvSpPr txBox="1"/>
          <p:nvPr/>
        </p:nvSpPr>
        <p:spPr>
          <a:xfrm>
            <a:off x="0" y="352908"/>
            <a:ext cx="12191999" cy="861774"/>
          </a:xfrm>
          <a:prstGeom prst="rect">
            <a:avLst/>
          </a:prstGeom>
          <a:noFill/>
        </p:spPr>
        <p:txBody>
          <a:bodyPr wrap="square">
            <a:spAutoFit/>
          </a:bodyPr>
          <a:lstStyle/>
          <a:p>
            <a:pPr algn="ctr"/>
            <a:r>
              <a:rPr lang="en-US" sz="2500" b="1" dirty="0">
                <a:solidFill>
                  <a:schemeClr val="bg1"/>
                </a:solidFill>
                <a:latin typeface="Times New Roman" panose="02020603050405020304" pitchFamily="18" charset="0"/>
                <a:cs typeface="Times New Roman" panose="02020603050405020304" pitchFamily="18" charset="0"/>
              </a:rPr>
              <a:t>	CREDIT CARD FRAUD DETECTION BY USING RANDOM FOREST CLASSIFIER</a:t>
            </a:r>
            <a:endParaRPr lang="en-IN" sz="2500" b="1" dirty="0">
              <a:solidFill>
                <a:schemeClr val="bg1"/>
              </a:solidFill>
              <a:latin typeface="Times New Roman" panose="02020603050405020304" pitchFamily="18" charset="0"/>
              <a:cs typeface="Times New Roman" panose="02020603050405020304" pitchFamily="18" charset="0"/>
            </a:endParaRPr>
          </a:p>
        </p:txBody>
      </p:sp>
      <p:pic>
        <p:nvPicPr>
          <p:cNvPr id="6" name="Picture 5" descr="A logo of a college of engineering&#10;&#10;Description automatically generated">
            <a:extLst>
              <a:ext uri="{FF2B5EF4-FFF2-40B4-BE49-F238E27FC236}">
                <a16:creationId xmlns:a16="http://schemas.microsoft.com/office/drawing/2014/main" id="{48D58FCA-ECB0-4A43-9058-A91460973144}"/>
              </a:ext>
            </a:extLst>
          </p:cNvPr>
          <p:cNvPicPr>
            <a:picLocks noChangeAspect="1"/>
          </p:cNvPicPr>
          <p:nvPr/>
        </p:nvPicPr>
        <p:blipFill>
          <a:blip r:embed="rId2"/>
          <a:stretch>
            <a:fillRect/>
          </a:stretch>
        </p:blipFill>
        <p:spPr>
          <a:xfrm>
            <a:off x="4611010" y="1260684"/>
            <a:ext cx="2969977" cy="3320210"/>
          </a:xfrm>
          <a:prstGeom prst="rect">
            <a:avLst/>
          </a:prstGeom>
          <a:ln>
            <a:noFill/>
          </a:ln>
          <a:effectLst>
            <a:outerShdw blurRad="76200" dist="63500" dir="5040000" algn="tl" rotWithShape="0">
              <a:srgbClr val="000000">
                <a:alpha val="41000"/>
              </a:srgbClr>
            </a:outerShdw>
          </a:effectLst>
        </p:spPr>
      </p:pic>
      <p:sp>
        <p:nvSpPr>
          <p:cNvPr id="8" name="TextBox 7">
            <a:extLst>
              <a:ext uri="{FF2B5EF4-FFF2-40B4-BE49-F238E27FC236}">
                <a16:creationId xmlns:a16="http://schemas.microsoft.com/office/drawing/2014/main" id="{208DF6DD-43F6-5AA8-5856-3714CD385BB7}"/>
              </a:ext>
            </a:extLst>
          </p:cNvPr>
          <p:cNvSpPr txBox="1"/>
          <p:nvPr/>
        </p:nvSpPr>
        <p:spPr>
          <a:xfrm>
            <a:off x="3349690" y="4515602"/>
            <a:ext cx="5682342" cy="410882"/>
          </a:xfrm>
          <a:prstGeom prst="rect">
            <a:avLst/>
          </a:prstGeom>
          <a:noFill/>
        </p:spPr>
        <p:txBody>
          <a:bodyPr wrap="square">
            <a:spAutoFit/>
          </a:bodyPr>
          <a:lstStyle/>
          <a:p>
            <a:pPr algn="r" defTabSz="914400">
              <a:lnSpc>
                <a:spcPct val="90000"/>
              </a:lnSpc>
              <a:spcBef>
                <a:spcPct val="0"/>
              </a:spcBef>
              <a:spcAft>
                <a:spcPts val="600"/>
              </a:spcAft>
            </a:pPr>
            <a:r>
              <a:rPr lang="en-US" sz="2300" b="1" dirty="0">
                <a:solidFill>
                  <a:schemeClr val="bg1"/>
                </a:solidFill>
                <a:latin typeface="+mj-lt"/>
                <a:ea typeface="+mj-ea"/>
                <a:cs typeface="+mj-cs"/>
              </a:rPr>
              <a:t>SIR C R REDDY COLLEGE OF ENGINEERING</a:t>
            </a:r>
            <a:endParaRPr lang="en-US" sz="2300" dirty="0">
              <a:solidFill>
                <a:schemeClr val="bg1"/>
              </a:solidFill>
              <a:latin typeface="+mj-lt"/>
              <a:ea typeface="+mj-ea"/>
              <a:cs typeface="+mj-cs"/>
            </a:endParaRPr>
          </a:p>
        </p:txBody>
      </p:sp>
      <p:sp>
        <p:nvSpPr>
          <p:cNvPr id="10" name="TextBox 9">
            <a:extLst>
              <a:ext uri="{FF2B5EF4-FFF2-40B4-BE49-F238E27FC236}">
                <a16:creationId xmlns:a16="http://schemas.microsoft.com/office/drawing/2014/main" id="{D4476593-A7CD-95F1-D123-03E7FD3BC69A}"/>
              </a:ext>
            </a:extLst>
          </p:cNvPr>
          <p:cNvSpPr txBox="1"/>
          <p:nvPr/>
        </p:nvSpPr>
        <p:spPr>
          <a:xfrm>
            <a:off x="1791477" y="4833328"/>
            <a:ext cx="8798768" cy="460191"/>
          </a:xfrm>
          <a:prstGeom prst="rect">
            <a:avLst/>
          </a:prstGeom>
          <a:noFill/>
        </p:spPr>
        <p:txBody>
          <a:bodyPr wrap="square">
            <a:spAutoFit/>
          </a:bodyPr>
          <a:lstStyle/>
          <a:p>
            <a:pPr marL="651510" marR="748030" algn="ctr">
              <a:lnSpc>
                <a:spcPct val="151000"/>
              </a:lnSpc>
              <a:spcBef>
                <a:spcPts val="290"/>
              </a:spcBef>
            </a:pPr>
            <a:r>
              <a:rPr lang="en-US" b="1" kern="0" dirty="0">
                <a:solidFill>
                  <a:schemeClr val="bg1"/>
                </a:solidFill>
                <a:latin typeface="Times New Roman" panose="02020603050405020304" pitchFamily="18" charset="0"/>
                <a:ea typeface="Times New Roman" panose="02020603050405020304" pitchFamily="18" charset="0"/>
              </a:rPr>
              <a:t>	DEPARTMENT</a:t>
            </a:r>
            <a:r>
              <a:rPr lang="en-US" b="1" kern="0" spc="-60" dirty="0">
                <a:solidFill>
                  <a:schemeClr val="bg1"/>
                </a:solidFill>
                <a:latin typeface="Times New Roman" panose="02020603050405020304" pitchFamily="18" charset="0"/>
                <a:ea typeface="Times New Roman" panose="02020603050405020304" pitchFamily="18" charset="0"/>
              </a:rPr>
              <a:t> </a:t>
            </a:r>
            <a:r>
              <a:rPr lang="en-US" b="1" kern="0" dirty="0">
                <a:solidFill>
                  <a:schemeClr val="bg1"/>
                </a:solidFill>
                <a:latin typeface="Times New Roman" panose="02020603050405020304" pitchFamily="18" charset="0"/>
                <a:ea typeface="Times New Roman" panose="02020603050405020304" pitchFamily="18" charset="0"/>
              </a:rPr>
              <a:t>OF</a:t>
            </a:r>
            <a:r>
              <a:rPr lang="en-US" b="1" kern="0" spc="-90" dirty="0">
                <a:solidFill>
                  <a:schemeClr val="bg1"/>
                </a:solidFill>
                <a:latin typeface="Times New Roman" panose="02020603050405020304" pitchFamily="18" charset="0"/>
                <a:ea typeface="Times New Roman" panose="02020603050405020304" pitchFamily="18" charset="0"/>
              </a:rPr>
              <a:t> </a:t>
            </a:r>
            <a:r>
              <a:rPr lang="en-US" b="1" kern="0" dirty="0">
                <a:solidFill>
                  <a:schemeClr val="bg1"/>
                </a:solidFill>
                <a:latin typeface="Times New Roman" panose="02020603050405020304" pitchFamily="18" charset="0"/>
                <a:ea typeface="Times New Roman" panose="02020603050405020304" pitchFamily="18" charset="0"/>
              </a:rPr>
              <a:t>COMPUTER</a:t>
            </a:r>
            <a:r>
              <a:rPr lang="en-US" b="1" kern="0" spc="-60" dirty="0">
                <a:solidFill>
                  <a:schemeClr val="bg1"/>
                </a:solidFill>
                <a:latin typeface="Times New Roman" panose="02020603050405020304" pitchFamily="18" charset="0"/>
                <a:ea typeface="Times New Roman" panose="02020603050405020304" pitchFamily="18" charset="0"/>
              </a:rPr>
              <a:t> </a:t>
            </a:r>
            <a:r>
              <a:rPr lang="en-US" b="1" kern="0" dirty="0">
                <a:solidFill>
                  <a:schemeClr val="bg1"/>
                </a:solidFill>
                <a:latin typeface="Times New Roman" panose="02020603050405020304" pitchFamily="18" charset="0"/>
                <a:ea typeface="Times New Roman" panose="02020603050405020304" pitchFamily="18" charset="0"/>
              </a:rPr>
              <a:t>SCIENCE &amp;</a:t>
            </a:r>
            <a:r>
              <a:rPr lang="en-US" b="1" kern="0" spc="-75" dirty="0">
                <a:solidFill>
                  <a:schemeClr val="bg1"/>
                </a:solidFill>
                <a:latin typeface="Times New Roman" panose="02020603050405020304" pitchFamily="18" charset="0"/>
                <a:ea typeface="Times New Roman" panose="02020603050405020304" pitchFamily="18" charset="0"/>
              </a:rPr>
              <a:t> </a:t>
            </a:r>
            <a:r>
              <a:rPr lang="en-US" b="1" kern="0" dirty="0">
                <a:solidFill>
                  <a:schemeClr val="bg1"/>
                </a:solidFill>
                <a:latin typeface="Times New Roman" panose="02020603050405020304" pitchFamily="18" charset="0"/>
                <a:ea typeface="Times New Roman" panose="02020603050405020304" pitchFamily="18" charset="0"/>
              </a:rPr>
              <a:t>ENGINEERING</a:t>
            </a:r>
          </a:p>
        </p:txBody>
      </p:sp>
      <p:sp>
        <p:nvSpPr>
          <p:cNvPr id="12" name="TextBox 11">
            <a:extLst>
              <a:ext uri="{FF2B5EF4-FFF2-40B4-BE49-F238E27FC236}">
                <a16:creationId xmlns:a16="http://schemas.microsoft.com/office/drawing/2014/main" id="{4F228EC2-E5E3-87C1-3549-323DCEFA8046}"/>
              </a:ext>
            </a:extLst>
          </p:cNvPr>
          <p:cNvSpPr txBox="1"/>
          <p:nvPr/>
        </p:nvSpPr>
        <p:spPr>
          <a:xfrm>
            <a:off x="270588" y="5244210"/>
            <a:ext cx="11921411" cy="1448986"/>
          </a:xfrm>
          <a:prstGeom prst="rect">
            <a:avLst/>
          </a:prstGeom>
          <a:noFill/>
        </p:spPr>
        <p:txBody>
          <a:bodyPr wrap="square">
            <a:spAutoFit/>
          </a:bodyPr>
          <a:lstStyle/>
          <a:p>
            <a:pPr marL="651510" marR="748030" algn="ctr">
              <a:lnSpc>
                <a:spcPct val="151000"/>
              </a:lnSpc>
              <a:spcBef>
                <a:spcPts val="290"/>
              </a:spcBef>
            </a:pPr>
            <a:r>
              <a:rPr lang="en-US" sz="1600" b="1" dirty="0">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Approved</a:t>
            </a:r>
            <a:r>
              <a:rPr lang="en-US" sz="1600" b="1" spc="-30"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by</a:t>
            </a:r>
            <a:r>
              <a:rPr lang="en-US" sz="1600" b="1" spc="-35"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AICTE,</a:t>
            </a:r>
            <a:r>
              <a:rPr lang="en-US" sz="1600" b="1" spc="-5"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permanently</a:t>
            </a:r>
            <a:r>
              <a:rPr lang="en-US" sz="1600" b="1" spc="-10"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affiliated</a:t>
            </a:r>
            <a:r>
              <a:rPr lang="en-US" sz="1600" b="1" spc="-5"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to</a:t>
            </a:r>
            <a:r>
              <a:rPr lang="en-US" sz="1600" b="1" spc="-75"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JNTU,</a:t>
            </a:r>
            <a:r>
              <a:rPr lang="en-US" sz="1600" b="1" spc="-45" dirty="0">
                <a:solidFill>
                  <a:srgbClr val="002060"/>
                </a:solidFill>
                <a:latin typeface="Times New Roman" panose="02020603050405020304" pitchFamily="18" charset="0"/>
                <a:ea typeface="Times New Roman" panose="02020603050405020304" pitchFamily="18" charset="0"/>
              </a:rPr>
              <a:t> </a:t>
            </a:r>
            <a:r>
              <a:rPr lang="en-US" sz="1600" b="1" spc="-10" dirty="0">
                <a:solidFill>
                  <a:srgbClr val="002060"/>
                </a:solidFill>
                <a:latin typeface="Times New Roman" panose="02020603050405020304" pitchFamily="18" charset="0"/>
                <a:ea typeface="Times New Roman" panose="02020603050405020304" pitchFamily="18" charset="0"/>
              </a:rPr>
              <a:t>Kakinada</a:t>
            </a:r>
            <a:endParaRPr lang="en-IN" sz="1600" b="1" dirty="0">
              <a:solidFill>
                <a:srgbClr val="002060"/>
              </a:solidFill>
              <a:latin typeface="Times New Roman" panose="02020603050405020304" pitchFamily="18" charset="0"/>
              <a:ea typeface="Times New Roman" panose="02020603050405020304" pitchFamily="18" charset="0"/>
            </a:endParaRPr>
          </a:p>
          <a:p>
            <a:pPr marL="655320" marR="748030" algn="ctr">
              <a:lnSpc>
                <a:spcPct val="150000"/>
              </a:lnSpc>
            </a:pPr>
            <a:r>
              <a:rPr lang="en-US" sz="1600" b="1" spc="-10" dirty="0">
                <a:solidFill>
                  <a:srgbClr val="002060"/>
                </a:solidFill>
                <a:latin typeface="Times New Roman" panose="02020603050405020304" pitchFamily="18" charset="0"/>
                <a:ea typeface="Times New Roman" panose="02020603050405020304" pitchFamily="18" charset="0"/>
              </a:rPr>
              <a:t>Accredited by NBA</a:t>
            </a:r>
            <a:endParaRPr lang="en-IN" sz="1600" b="1" dirty="0">
              <a:solidFill>
                <a:srgbClr val="002060"/>
              </a:solidFill>
              <a:latin typeface="Times New Roman" panose="02020603050405020304" pitchFamily="18" charset="0"/>
              <a:ea typeface="Times New Roman" panose="02020603050405020304" pitchFamily="18" charset="0"/>
            </a:endParaRPr>
          </a:p>
          <a:p>
            <a:pPr marL="655320" marR="748030" algn="ctr">
              <a:lnSpc>
                <a:spcPct val="150000"/>
              </a:lnSpc>
            </a:pPr>
            <a:r>
              <a:rPr lang="en-US" sz="1600" b="1" dirty="0">
                <a:solidFill>
                  <a:srgbClr val="002060"/>
                </a:solidFill>
                <a:latin typeface="Times New Roman" panose="02020603050405020304" pitchFamily="18" charset="0"/>
                <a:ea typeface="Times New Roman" panose="02020603050405020304" pitchFamily="18" charset="0"/>
              </a:rPr>
              <a:t> </a:t>
            </a:r>
            <a:r>
              <a:rPr lang="en-US" sz="1600" b="1" dirty="0" err="1">
                <a:solidFill>
                  <a:srgbClr val="002060"/>
                </a:solidFill>
                <a:latin typeface="Times New Roman" panose="02020603050405020304" pitchFamily="18" charset="0"/>
                <a:ea typeface="Times New Roman" panose="02020603050405020304" pitchFamily="18" charset="0"/>
              </a:rPr>
              <a:t>Eluru</a:t>
            </a:r>
            <a:r>
              <a:rPr lang="en-US" sz="1600" b="1" dirty="0">
                <a:solidFill>
                  <a:srgbClr val="002060"/>
                </a:solidFill>
                <a:latin typeface="Times New Roman" panose="02020603050405020304" pitchFamily="18" charset="0"/>
                <a:ea typeface="Times New Roman" panose="02020603050405020304" pitchFamily="18" charset="0"/>
              </a:rPr>
              <a:t>,</a:t>
            </a:r>
            <a:r>
              <a:rPr lang="en-US" sz="1600" b="1" spc="-45" dirty="0">
                <a:solidFill>
                  <a:srgbClr val="002060"/>
                </a:solidFill>
                <a:latin typeface="Times New Roman" panose="02020603050405020304" pitchFamily="18" charset="0"/>
                <a:ea typeface="Times New Roman" panose="02020603050405020304" pitchFamily="18" charset="0"/>
              </a:rPr>
              <a:t> </a:t>
            </a:r>
            <a:r>
              <a:rPr lang="en-US" sz="1600" b="1" dirty="0">
                <a:solidFill>
                  <a:srgbClr val="002060"/>
                </a:solidFill>
                <a:latin typeface="Times New Roman" panose="02020603050405020304" pitchFamily="18" charset="0"/>
                <a:ea typeface="Times New Roman" panose="02020603050405020304" pitchFamily="18" charset="0"/>
              </a:rPr>
              <a:t>Andhra</a:t>
            </a:r>
            <a:r>
              <a:rPr lang="en-US" sz="1600" b="1" spc="-65" dirty="0">
                <a:solidFill>
                  <a:srgbClr val="002060"/>
                </a:solidFill>
                <a:latin typeface="Times New Roman" panose="02020603050405020304" pitchFamily="18" charset="0"/>
                <a:ea typeface="Times New Roman" panose="02020603050405020304" pitchFamily="18" charset="0"/>
              </a:rPr>
              <a:t> </a:t>
            </a:r>
            <a:r>
              <a:rPr lang="en-US" sz="1600" b="1" spc="-10" dirty="0">
                <a:solidFill>
                  <a:srgbClr val="002060"/>
                </a:solidFill>
                <a:latin typeface="Times New Roman" panose="02020603050405020304" pitchFamily="18" charset="0"/>
                <a:ea typeface="Times New Roman" panose="02020603050405020304" pitchFamily="18" charset="0"/>
              </a:rPr>
              <a:t>Pradesh</a:t>
            </a:r>
            <a:endParaRPr lang="en-IN" sz="1600" b="1" dirty="0">
              <a:solidFill>
                <a:srgbClr val="002060"/>
              </a:solidFill>
              <a:latin typeface="Times New Roman" panose="02020603050405020304" pitchFamily="18" charset="0"/>
              <a:ea typeface="Times New Roman" panose="02020603050405020304" pitchFamily="18" charset="0"/>
            </a:endParaRPr>
          </a:p>
          <a:p>
            <a:r>
              <a:rPr lang="en-US" sz="1600" spc="-10" dirty="0">
                <a:solidFill>
                  <a:srgbClr val="002060"/>
                </a:solidFill>
                <a:latin typeface="Times New Roman" panose="02020603050405020304" pitchFamily="18" charset="0"/>
                <a:ea typeface="Times New Roman" panose="02020603050405020304" pitchFamily="18" charset="0"/>
              </a:rPr>
              <a:t>                                       							 </a:t>
            </a:r>
            <a:r>
              <a:rPr lang="en-US" sz="1600" b="1" spc="-10" dirty="0">
                <a:solidFill>
                  <a:srgbClr val="002060"/>
                </a:solidFill>
                <a:latin typeface="Times New Roman" panose="02020603050405020304" pitchFamily="18" charset="0"/>
                <a:ea typeface="Times New Roman" panose="02020603050405020304" pitchFamily="18" charset="0"/>
              </a:rPr>
              <a:t>A.Y-2023-</a:t>
            </a:r>
            <a:r>
              <a:rPr lang="en-US" sz="1600" b="1" spc="-20" dirty="0">
                <a:solidFill>
                  <a:srgbClr val="002060"/>
                </a:solidFill>
                <a:latin typeface="Times New Roman" panose="02020603050405020304" pitchFamily="18" charset="0"/>
                <a:ea typeface="Times New Roman" panose="02020603050405020304" pitchFamily="18" charset="0"/>
              </a:rPr>
              <a:t>2024</a:t>
            </a:r>
            <a:endParaRPr lang="en-IN" sz="1600" b="1" dirty="0">
              <a:solidFill>
                <a:srgbClr val="002060"/>
              </a:solidFill>
            </a:endParaRPr>
          </a:p>
        </p:txBody>
      </p:sp>
    </p:spTree>
    <p:extLst>
      <p:ext uri="{BB962C8B-B14F-4D97-AF65-F5344CB8AC3E}">
        <p14:creationId xmlns:p14="http://schemas.microsoft.com/office/powerpoint/2010/main" val="4032590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F9883DD-F1A4-3734-1DA3-FF7AECC801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5177CF-0606-6719-3AFA-6E7D019CC1B9}"/>
              </a:ext>
            </a:extLst>
          </p:cNvPr>
          <p:cNvSpPr txBox="1"/>
          <p:nvPr/>
        </p:nvSpPr>
        <p:spPr>
          <a:xfrm>
            <a:off x="252919" y="330740"/>
            <a:ext cx="11559636" cy="6571030"/>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1.Data Collection: </a:t>
            </a:r>
          </a:p>
          <a:p>
            <a:pPr algn="just"/>
            <a:r>
              <a:rPr lang="en-US" sz="2500" dirty="0">
                <a:solidFill>
                  <a:schemeClr val="bg1"/>
                </a:solidFill>
                <a:latin typeface="Times New Roman" panose="02020603050405020304" pitchFamily="18" charset="0"/>
                <a:cs typeface="Times New Roman" panose="02020603050405020304" pitchFamily="18" charset="0"/>
              </a:rPr>
              <a:t>In this module we try to load the dataset which is collected from Kaggle website and then try to give that excel file information as input to the next module. Dataset URL: </a:t>
            </a:r>
            <a:r>
              <a:rPr lang="en-US" sz="2500" dirty="0">
                <a:solidFill>
                  <a:srgbClr val="CAFB5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https://www.kaggle.com/mlg-ulb/creditcardfrau</a:t>
            </a:r>
            <a:r>
              <a:rPr lang="en-US" sz="2500" dirty="0">
                <a:solidFill>
                  <a:schemeClr val="bg1"/>
                </a:solidFill>
                <a:latin typeface="Times New Roman" panose="02020603050405020304" pitchFamily="18" charset="0"/>
                <a:cs typeface="Times New Roman" panose="02020603050405020304" pitchFamily="18" charset="0"/>
              </a:rPr>
              <a:t> To provide privacy to user’s transaction data </a:t>
            </a:r>
            <a:r>
              <a:rPr lang="en-US" sz="2500" dirty="0" err="1">
                <a:solidFill>
                  <a:schemeClr val="bg1"/>
                </a:solidFill>
                <a:latin typeface="Times New Roman" panose="02020603050405020304" pitchFamily="18" charset="0"/>
                <a:cs typeface="Times New Roman" panose="02020603050405020304" pitchFamily="18" charset="0"/>
              </a:rPr>
              <a:t>kaggle</a:t>
            </a:r>
            <a:r>
              <a:rPr lang="en-US" sz="2500" dirty="0">
                <a:solidFill>
                  <a:schemeClr val="bg1"/>
                </a:solidFill>
                <a:latin typeface="Times New Roman" panose="02020603050405020304" pitchFamily="18" charset="0"/>
                <a:cs typeface="Times New Roman" panose="02020603050405020304" pitchFamily="18" charset="0"/>
              </a:rPr>
              <a:t> peoples have converted transaction data to numerical format using PCA Algorithm.</a:t>
            </a:r>
          </a:p>
          <a:p>
            <a:pPr algn="just"/>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2. Data Pre-processing: </a:t>
            </a:r>
          </a:p>
          <a:p>
            <a:pPr algn="just"/>
            <a:r>
              <a:rPr lang="en-US" sz="2500" dirty="0">
                <a:solidFill>
                  <a:schemeClr val="bg1"/>
                </a:solidFill>
                <a:latin typeface="Times New Roman" panose="02020603050405020304" pitchFamily="18" charset="0"/>
                <a:cs typeface="Times New Roman" panose="02020603050405020304" pitchFamily="18" charset="0"/>
              </a:rPr>
              <a:t>The collected data needs to be cleaned and preprocessed before applying the algorithm. This involves handling missing data, outliers, and transforming categorical variables into numerical variables.</a:t>
            </a:r>
          </a:p>
          <a:p>
            <a:pPr algn="just"/>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3. Feature Selection: </a:t>
            </a:r>
          </a:p>
          <a:p>
            <a:pPr algn="just"/>
            <a:r>
              <a:rPr lang="en-US" sz="2500" dirty="0">
                <a:solidFill>
                  <a:schemeClr val="bg1"/>
                </a:solidFill>
                <a:latin typeface="Times New Roman" panose="02020603050405020304" pitchFamily="18" charset="0"/>
                <a:cs typeface="Times New Roman" panose="02020603050405020304" pitchFamily="18" charset="0"/>
              </a:rPr>
              <a:t>Select the most relevant features that contribute to the classification of fraudulent transactions. This step can be done by using statistical tests, correlation analysis, or domain knowledge.</a:t>
            </a:r>
            <a:endParaRPr lang="en-IN" sz="2500" dirty="0">
              <a:latin typeface="Times New Roman" panose="02020603050405020304" pitchFamily="18" charset="0"/>
              <a:cs typeface="Times New Roman" panose="02020603050405020304" pitchFamily="18" charset="0"/>
            </a:endParaRPr>
          </a:p>
          <a:p>
            <a:pPr algn="just"/>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2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F9883DD-F1A4-3734-1DA3-FF7AECC801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5177CF-0606-6719-3AFA-6E7D019CC1B9}"/>
              </a:ext>
            </a:extLst>
          </p:cNvPr>
          <p:cNvSpPr txBox="1"/>
          <p:nvPr/>
        </p:nvSpPr>
        <p:spPr>
          <a:xfrm>
            <a:off x="155643" y="-48875"/>
            <a:ext cx="10359958" cy="6955750"/>
          </a:xfrm>
          <a:prstGeom prst="rect">
            <a:avLst/>
          </a:prstGeom>
          <a:noFill/>
        </p:spPr>
        <p:txBody>
          <a:bodyPr wrap="square" rtlCol="0">
            <a:spAutoFit/>
          </a:bodyPr>
          <a:lstStyle/>
          <a:p>
            <a:pPr algn="just"/>
            <a:endParaRPr lang="en-IN" sz="21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4. Train/Test Split: </a:t>
            </a:r>
          </a:p>
          <a:p>
            <a:pPr algn="just"/>
            <a:r>
              <a:rPr lang="en-US" sz="2500" dirty="0">
                <a:solidFill>
                  <a:schemeClr val="bg1"/>
                </a:solidFill>
                <a:latin typeface="Times New Roman" panose="02020603050405020304" pitchFamily="18" charset="0"/>
                <a:cs typeface="Times New Roman" panose="02020603050405020304" pitchFamily="18" charset="0"/>
              </a:rPr>
              <a:t>Here we try to divide the data into test and train datasets and we used 70: 30 percent ratio for dividing the whole dataset into multiple parts. Here 70 percent data records are used for training the system and 30 percent data is used for testing the model.</a:t>
            </a:r>
          </a:p>
          <a:p>
            <a:pPr algn="just"/>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5. Model Training: </a:t>
            </a:r>
          </a:p>
          <a:p>
            <a:pPr algn="just"/>
            <a:r>
              <a:rPr lang="en-US" sz="2500" dirty="0">
                <a:solidFill>
                  <a:schemeClr val="bg1"/>
                </a:solidFill>
                <a:latin typeface="Times New Roman" panose="02020603050405020304" pitchFamily="18" charset="0"/>
                <a:cs typeface="Times New Roman" panose="02020603050405020304" pitchFamily="18" charset="0"/>
              </a:rPr>
              <a:t>Here we try to run the RF algorithm on the train dataset and try to check the probability of each and every attribute which is present in that record. Once all the records are processed now, we try to find out which records are having fraud activity and which are having normal activities. we use RF on training dataset, we can get accuracy of nearly 99.7 percent which is very high compared with several primitive algorithms.</a:t>
            </a:r>
          </a:p>
          <a:p>
            <a:pPr algn="just"/>
            <a:endParaRPr lang="en-US" sz="2500" dirty="0">
              <a:solidFill>
                <a:schemeClr val="bg1"/>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6. Model Evaluation: </a:t>
            </a:r>
          </a:p>
          <a:p>
            <a:pPr algn="just"/>
            <a:r>
              <a:rPr lang="en-US" sz="2500" dirty="0">
                <a:solidFill>
                  <a:schemeClr val="bg1"/>
                </a:solidFill>
                <a:latin typeface="Times New Roman" panose="02020603050405020304" pitchFamily="18" charset="0"/>
                <a:cs typeface="Times New Roman" panose="02020603050405020304" pitchFamily="18" charset="0"/>
              </a:rPr>
              <a:t>Evaluate the performance of the Random Forest model on the testing set. This involves computing metrics such as accuracy, precision, recall, F1 score.</a:t>
            </a:r>
          </a:p>
        </p:txBody>
      </p:sp>
    </p:spTree>
    <p:extLst>
      <p:ext uri="{BB962C8B-B14F-4D97-AF65-F5344CB8AC3E}">
        <p14:creationId xmlns:p14="http://schemas.microsoft.com/office/powerpoint/2010/main" val="86792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4C25-7309-994B-3527-CDC2D3AF4968}"/>
              </a:ext>
            </a:extLst>
          </p:cNvPr>
          <p:cNvSpPr>
            <a:spLocks noGrp="1"/>
          </p:cNvSpPr>
          <p:nvPr>
            <p:ph type="title"/>
          </p:nvPr>
        </p:nvSpPr>
        <p:spPr>
          <a:xfrm>
            <a:off x="330741" y="149883"/>
            <a:ext cx="5934508" cy="616629"/>
          </a:xfrm>
        </p:spPr>
        <p:txBody>
          <a:bodyPr/>
          <a:lstStyle/>
          <a:p>
            <a:r>
              <a:rPr lang="en-IN" b="1" dirty="0">
                <a:latin typeface="Times New Roman" panose="02020603050405020304" pitchFamily="18" charset="0"/>
                <a:cs typeface="Times New Roman" panose="02020603050405020304" pitchFamily="18" charset="0"/>
              </a:rPr>
              <a:t>SYSTEM ARCHITECTURE:-</a:t>
            </a:r>
          </a:p>
        </p:txBody>
      </p:sp>
      <p:sp>
        <p:nvSpPr>
          <p:cNvPr id="4" name="Text Placeholder 3">
            <a:extLst>
              <a:ext uri="{FF2B5EF4-FFF2-40B4-BE49-F238E27FC236}">
                <a16:creationId xmlns:a16="http://schemas.microsoft.com/office/drawing/2014/main" id="{69068663-9A3B-A5AD-DE3A-06C1BE7FE10B}"/>
              </a:ext>
            </a:extLst>
          </p:cNvPr>
          <p:cNvSpPr>
            <a:spLocks noGrp="1"/>
          </p:cNvSpPr>
          <p:nvPr>
            <p:ph type="body" sz="half" idx="2"/>
          </p:nvPr>
        </p:nvSpPr>
        <p:spPr>
          <a:xfrm>
            <a:off x="330741" y="914400"/>
            <a:ext cx="7023371" cy="5868956"/>
          </a:xfrm>
        </p:spPr>
        <p:txBody>
          <a:bodyPr>
            <a:normAutofit fontScale="25000" lnSpcReduction="20000"/>
          </a:bodyPr>
          <a:lstStyle/>
          <a:p>
            <a:pPr marL="285750" indent="-285750" algn="just">
              <a:buFont typeface="Wingdings" panose="05000000000000000000" pitchFamily="2" charset="2"/>
              <a:buChar char="Ø"/>
            </a:pPr>
            <a:r>
              <a:rPr lang="en-US" sz="9600" dirty="0">
                <a:solidFill>
                  <a:schemeClr val="bg1"/>
                </a:solidFill>
                <a:latin typeface="Times New Roman" panose="02020603050405020304" pitchFamily="18" charset="0"/>
                <a:cs typeface="Times New Roman" panose="02020603050405020304" pitchFamily="18" charset="0"/>
              </a:rPr>
              <a:t>System Architecture diagrams helps developers and system designers to outline the software and to check whether the software meets their client needs.</a:t>
            </a:r>
          </a:p>
          <a:p>
            <a:pPr marL="285750" indent="-285750" algn="just">
              <a:buFont typeface="Wingdings" panose="05000000000000000000" pitchFamily="2" charset="2"/>
              <a:buChar char="Ø"/>
            </a:pPr>
            <a:r>
              <a:rPr lang="en-US" sz="9600" dirty="0">
                <a:solidFill>
                  <a:schemeClr val="bg1"/>
                </a:solidFill>
                <a:latin typeface="Times New Roman" panose="02020603050405020304" pitchFamily="18" charset="0"/>
                <a:cs typeface="Times New Roman" panose="02020603050405020304" pitchFamily="18" charset="0"/>
              </a:rPr>
              <a:t>There are several steps involved </a:t>
            </a:r>
          </a:p>
          <a:p>
            <a:pPr algn="just"/>
            <a:r>
              <a:rPr lang="en-US" sz="9600" dirty="0">
                <a:solidFill>
                  <a:schemeClr val="bg1"/>
                </a:solidFill>
                <a:latin typeface="Times New Roman" panose="02020603050405020304" pitchFamily="18" charset="0"/>
                <a:cs typeface="Times New Roman" panose="02020603050405020304" pitchFamily="18" charset="0"/>
              </a:rPr>
              <a:t>First the credit card dataset is taken from the source and cleaning and validation is performed on the dataset which includes removal of redundancy, filling empty spaces in columns, converting necessary variable into factors or classes then data is divided into 2 part, one is training dataset and another one is test data set. However, the data which is preprocessed is further treated using a random forest algorithm in two ways by using the train data set and then using the test data set. The attained results are verified as legal and fraudulent transaction process. </a:t>
            </a:r>
          </a:p>
          <a:p>
            <a:endParaRPr lang="en-IN" sz="2400" dirty="0">
              <a:solidFill>
                <a:schemeClr val="bg1"/>
              </a:solidFill>
            </a:endParaRPr>
          </a:p>
        </p:txBody>
      </p:sp>
      <p:pic>
        <p:nvPicPr>
          <p:cNvPr id="1028" name="Picture 4" descr="Credit Card Fraud Detection">
            <a:extLst>
              <a:ext uri="{FF2B5EF4-FFF2-40B4-BE49-F238E27FC236}">
                <a16:creationId xmlns:a16="http://schemas.microsoft.com/office/drawing/2014/main" id="{EF903AFA-A6D9-2895-D850-D13DCF090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662" y="2729274"/>
            <a:ext cx="4679003" cy="337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43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CFD5-8160-2D75-C870-1B4F08858B7D}"/>
              </a:ext>
            </a:extLst>
          </p:cNvPr>
          <p:cNvSpPr>
            <a:spLocks noGrp="1"/>
          </p:cNvSpPr>
          <p:nvPr>
            <p:ph type="title"/>
          </p:nvPr>
        </p:nvSpPr>
        <p:spPr>
          <a:xfrm>
            <a:off x="161492" y="363086"/>
            <a:ext cx="5934508" cy="700604"/>
          </a:xfrm>
        </p:spPr>
        <p:txBody>
          <a:bodyPr/>
          <a:lstStyle/>
          <a:p>
            <a:r>
              <a:rPr lang="en-IN" b="1" dirty="0">
                <a:latin typeface="Times New Roman" panose="02020603050405020304" pitchFamily="18" charset="0"/>
                <a:cs typeface="Times New Roman" panose="02020603050405020304" pitchFamily="18" charset="0"/>
              </a:rPr>
              <a:t>UML REPRESENTATIONS:-</a:t>
            </a:r>
          </a:p>
        </p:txBody>
      </p:sp>
      <p:pic>
        <p:nvPicPr>
          <p:cNvPr id="7" name="Picture Placeholder 6">
            <a:extLst>
              <a:ext uri="{FF2B5EF4-FFF2-40B4-BE49-F238E27FC236}">
                <a16:creationId xmlns:a16="http://schemas.microsoft.com/office/drawing/2014/main" id="{7B54658A-7513-E0DE-3B41-141F4C4D355F}"/>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7311" r="27311"/>
          <a:stretch>
            <a:fillRect/>
          </a:stretch>
        </p:blipFill>
        <p:spPr bwMode="auto">
          <a:xfrm>
            <a:off x="8444411" y="304800"/>
            <a:ext cx="3666690" cy="6248399"/>
          </a:xfrm>
          <a:prstGeom prst="rect">
            <a:avLst/>
          </a:prstGeom>
          <a:noFill/>
          <a:ln>
            <a:noFill/>
          </a:ln>
        </p:spPr>
      </p:pic>
      <p:sp>
        <p:nvSpPr>
          <p:cNvPr id="4" name="Text Placeholder 3">
            <a:extLst>
              <a:ext uri="{FF2B5EF4-FFF2-40B4-BE49-F238E27FC236}">
                <a16:creationId xmlns:a16="http://schemas.microsoft.com/office/drawing/2014/main" id="{EF08A5EC-2CDF-8E45-A8E3-F4A99397BC06}"/>
              </a:ext>
            </a:extLst>
          </p:cNvPr>
          <p:cNvSpPr>
            <a:spLocks noGrp="1"/>
          </p:cNvSpPr>
          <p:nvPr>
            <p:ph type="body" sz="half" idx="2"/>
          </p:nvPr>
        </p:nvSpPr>
        <p:spPr>
          <a:xfrm>
            <a:off x="213843" y="1315617"/>
            <a:ext cx="8230568" cy="5439746"/>
          </a:xfrm>
        </p:spPr>
        <p:txBody>
          <a:bodyPr>
            <a:noAutofit/>
          </a:bodyPr>
          <a:lstStyle/>
          <a:p>
            <a:r>
              <a:rPr lang="en-US" sz="2400" b="1" dirty="0">
                <a:latin typeface="Times New Roman" panose="02020603050405020304" pitchFamily="18" charset="0"/>
                <a:cs typeface="Times New Roman" panose="02020603050405020304" pitchFamily="18" charset="0"/>
              </a:rPr>
              <a:t>USE CASE DIAGRAM:-</a:t>
            </a:r>
          </a:p>
          <a:p>
            <a:r>
              <a:rPr lang="en-US" sz="2400" dirty="0">
                <a:solidFill>
                  <a:schemeClr val="bg1"/>
                </a:solidFill>
                <a:latin typeface="Times New Roman" panose="02020603050405020304" pitchFamily="18" charset="0"/>
                <a:cs typeface="Times New Roman" panose="02020603050405020304" pitchFamily="18" charset="0"/>
              </a:rPr>
              <a:t>The user doesn't directly interact with the system in this use case diagram. The system goes through a series of steps to identify fraudulent transactions:</a:t>
            </a:r>
          </a:p>
          <a:p>
            <a:r>
              <a:rPr lang="en-US" sz="2400" dirty="0">
                <a:latin typeface="Times New Roman" panose="02020603050405020304" pitchFamily="18" charset="0"/>
                <a:cs typeface="Times New Roman" panose="02020603050405020304" pitchFamily="18" charset="0"/>
              </a:rPr>
              <a:t>Dataset Collection: </a:t>
            </a:r>
            <a:r>
              <a:rPr lang="en-US" sz="2400" dirty="0">
                <a:solidFill>
                  <a:schemeClr val="bg1"/>
                </a:solidFill>
                <a:latin typeface="Times New Roman" panose="02020603050405020304" pitchFamily="18" charset="0"/>
                <a:cs typeface="Times New Roman" panose="02020603050405020304" pitchFamily="18" charset="0"/>
              </a:rPr>
              <a:t>Collects data on credit card transactions.</a:t>
            </a:r>
          </a:p>
          <a:p>
            <a:r>
              <a:rPr lang="en-US" sz="2400" dirty="0">
                <a:latin typeface="Times New Roman" panose="02020603050405020304" pitchFamily="18" charset="0"/>
                <a:cs typeface="Times New Roman" panose="02020603050405020304" pitchFamily="18" charset="0"/>
              </a:rPr>
              <a:t>Preprocessing: </a:t>
            </a:r>
            <a:r>
              <a:rPr lang="en-US" sz="2400" dirty="0">
                <a:solidFill>
                  <a:schemeClr val="bg1"/>
                </a:solidFill>
                <a:latin typeface="Times New Roman" panose="02020603050405020304" pitchFamily="18" charset="0"/>
                <a:cs typeface="Times New Roman" panose="02020603050405020304" pitchFamily="18" charset="0"/>
              </a:rPr>
              <a:t>Cleans and prepares the data for analysis.</a:t>
            </a:r>
          </a:p>
          <a:p>
            <a:r>
              <a:rPr lang="en-US" sz="2400" dirty="0">
                <a:latin typeface="Times New Roman" panose="02020603050405020304" pitchFamily="18" charset="0"/>
                <a:cs typeface="Times New Roman" panose="02020603050405020304" pitchFamily="18" charset="0"/>
              </a:rPr>
              <a:t>Feature Extraction: </a:t>
            </a:r>
            <a:r>
              <a:rPr lang="en-US" sz="2400" dirty="0">
                <a:solidFill>
                  <a:schemeClr val="bg1"/>
                </a:solidFill>
                <a:latin typeface="Times New Roman" panose="02020603050405020304" pitchFamily="18" charset="0"/>
                <a:cs typeface="Times New Roman" panose="02020603050405020304" pitchFamily="18" charset="0"/>
              </a:rPr>
              <a:t>Extracts relevant features from the data that can be used to identify fraud.</a:t>
            </a:r>
          </a:p>
          <a:p>
            <a:r>
              <a:rPr lang="en-US" sz="2400" dirty="0">
                <a:latin typeface="Times New Roman" panose="02020603050405020304" pitchFamily="18" charset="0"/>
                <a:cs typeface="Times New Roman" panose="02020603050405020304" pitchFamily="18" charset="0"/>
              </a:rPr>
              <a:t>Apply Algorithm: </a:t>
            </a:r>
            <a:r>
              <a:rPr lang="en-US" sz="2400" dirty="0">
                <a:solidFill>
                  <a:schemeClr val="bg1"/>
                </a:solidFill>
                <a:latin typeface="Times New Roman" panose="02020603050405020304" pitchFamily="18" charset="0"/>
                <a:cs typeface="Times New Roman" panose="02020603050405020304" pitchFamily="18" charset="0"/>
              </a:rPr>
              <a:t>Applies a machine learning algorithm to the data to classify transactions as fraudulent or legitimate..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0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FE1C-1DAD-7BCC-6068-DE941EF0772F}"/>
              </a:ext>
            </a:extLst>
          </p:cNvPr>
          <p:cNvSpPr>
            <a:spLocks noGrp="1"/>
          </p:cNvSpPr>
          <p:nvPr>
            <p:ph type="title"/>
          </p:nvPr>
        </p:nvSpPr>
        <p:spPr>
          <a:xfrm>
            <a:off x="1141413" y="373224"/>
            <a:ext cx="9905998" cy="1362270"/>
          </a:xfrm>
        </p:spPr>
        <p:txBody>
          <a:bodyPr>
            <a:normAutofit/>
          </a:bodyPr>
          <a:lstStyle/>
          <a:p>
            <a:r>
              <a:rPr lang="en-US" sz="2400" b="1" dirty="0">
                <a:latin typeface="Times New Roman" panose="02020603050405020304" pitchFamily="18" charset="0"/>
                <a:cs typeface="Times New Roman" panose="02020603050405020304" pitchFamily="18" charset="0"/>
              </a:rPr>
              <a:t>USE CASE DIAGRAM:-</a:t>
            </a:r>
            <a:br>
              <a:rPr lang="en-US" sz="2400" b="1" dirty="0">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AA9467B7-8043-7C6D-0560-4C47E6D72DE5}"/>
              </a:ext>
            </a:extLst>
          </p:cNvPr>
          <p:cNvSpPr>
            <a:spLocks noGrp="1"/>
          </p:cNvSpPr>
          <p:nvPr>
            <p:ph idx="1"/>
          </p:nvPr>
        </p:nvSpPr>
        <p:spPr>
          <a:xfrm>
            <a:off x="1057437" y="1658143"/>
            <a:ext cx="9905999" cy="20927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Classify the Dataset: </a:t>
            </a:r>
            <a:r>
              <a:rPr lang="en-US" sz="2400" dirty="0">
                <a:solidFill>
                  <a:schemeClr val="bg1"/>
                </a:solidFill>
                <a:latin typeface="Times New Roman" panose="02020603050405020304" pitchFamily="18" charset="0"/>
                <a:cs typeface="Times New Roman" panose="02020603050405020304" pitchFamily="18" charset="0"/>
              </a:rPr>
              <a:t>Classifies the dataset based on the applied algorithm.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Accuracy:</a:t>
            </a:r>
            <a:r>
              <a:rPr lang="en-US" sz="2400" dirty="0">
                <a:solidFill>
                  <a:schemeClr val="bg1"/>
                </a:solidFill>
                <a:latin typeface="Times New Roman" panose="02020603050405020304" pitchFamily="18" charset="0"/>
                <a:cs typeface="Times New Roman" panose="02020603050405020304" pitchFamily="18" charset="0"/>
              </a:rPr>
              <a:t> Evaluates the accuracy of the classification.</a:t>
            </a:r>
          </a:p>
          <a:p>
            <a:r>
              <a:rPr lang="en-US" sz="2400" dirty="0">
                <a:latin typeface="Times New Roman" panose="02020603050405020304" pitchFamily="18" charset="0"/>
                <a:cs typeface="Times New Roman" panose="02020603050405020304" pitchFamily="18" charset="0"/>
              </a:rPr>
              <a:t>Find Fraud Transaction: </a:t>
            </a:r>
            <a:r>
              <a:rPr lang="en-US" sz="2400" dirty="0">
                <a:solidFill>
                  <a:schemeClr val="bg1"/>
                </a:solidFill>
                <a:latin typeface="Times New Roman" panose="02020603050405020304" pitchFamily="18" charset="0"/>
                <a:cs typeface="Times New Roman" panose="02020603050405020304" pitchFamily="18" charset="0"/>
              </a:rPr>
              <a:t>Identifies transactions classified as fraudulent.</a:t>
            </a:r>
          </a:p>
          <a:p>
            <a:r>
              <a:rPr lang="en-US" sz="2400" dirty="0">
                <a:latin typeface="Times New Roman" panose="02020603050405020304" pitchFamily="18" charset="0"/>
                <a:cs typeface="Times New Roman" panose="02020603050405020304" pitchFamily="18" charset="0"/>
              </a:rPr>
              <a:t>Result: </a:t>
            </a:r>
            <a:r>
              <a:rPr lang="en-US" sz="2400" dirty="0">
                <a:solidFill>
                  <a:schemeClr val="bg1"/>
                </a:solidFill>
                <a:latin typeface="Times New Roman" panose="02020603050405020304" pitchFamily="18" charset="0"/>
                <a:cs typeface="Times New Roman" panose="02020603050405020304" pitchFamily="18" charset="0"/>
              </a:rPr>
              <a:t>Outputs the results, likely a list of fraudulent transactions.</a:t>
            </a:r>
            <a:endParaRPr lang="en-IN" sz="24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803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CFD5-8160-2D75-C870-1B4F08858B7D}"/>
              </a:ext>
            </a:extLst>
          </p:cNvPr>
          <p:cNvSpPr>
            <a:spLocks noGrp="1"/>
          </p:cNvSpPr>
          <p:nvPr>
            <p:ph type="title"/>
          </p:nvPr>
        </p:nvSpPr>
        <p:spPr>
          <a:xfrm>
            <a:off x="195283" y="72471"/>
            <a:ext cx="5934508" cy="681943"/>
          </a:xfrm>
        </p:spPr>
        <p:txBody>
          <a:bodyPr/>
          <a:lstStyle/>
          <a:p>
            <a:r>
              <a:rPr lang="en-IN" b="1" dirty="0">
                <a:latin typeface="Times New Roman" panose="02020603050405020304" pitchFamily="18" charset="0"/>
                <a:cs typeface="Times New Roman" panose="02020603050405020304" pitchFamily="18" charset="0"/>
              </a:rPr>
              <a:t>UML REPRESENTATIONS:-</a:t>
            </a:r>
          </a:p>
        </p:txBody>
      </p:sp>
      <p:sp>
        <p:nvSpPr>
          <p:cNvPr id="4" name="Text Placeholder 3">
            <a:extLst>
              <a:ext uri="{FF2B5EF4-FFF2-40B4-BE49-F238E27FC236}">
                <a16:creationId xmlns:a16="http://schemas.microsoft.com/office/drawing/2014/main" id="{EF08A5EC-2CDF-8E45-A8E3-F4A99397BC06}"/>
              </a:ext>
            </a:extLst>
          </p:cNvPr>
          <p:cNvSpPr>
            <a:spLocks noGrp="1"/>
          </p:cNvSpPr>
          <p:nvPr>
            <p:ph type="body" sz="half" idx="2"/>
          </p:nvPr>
        </p:nvSpPr>
        <p:spPr>
          <a:xfrm>
            <a:off x="231946" y="754414"/>
            <a:ext cx="7194562" cy="5753392"/>
          </a:xfrm>
        </p:spPr>
        <p:txBody>
          <a:bodyPr>
            <a:noAutofit/>
          </a:bodyPr>
          <a:lstStyle/>
          <a:p>
            <a:r>
              <a:rPr lang="en-US" sz="2000" b="1" dirty="0">
                <a:latin typeface="Times New Roman" panose="02020603050405020304" pitchFamily="18" charset="0"/>
                <a:cs typeface="Times New Roman" panose="02020603050405020304" pitchFamily="18" charset="0"/>
              </a:rPr>
              <a:t>CLASS DIAGRAM:</a:t>
            </a:r>
          </a:p>
          <a:p>
            <a:r>
              <a:rPr lang="en-US" sz="2000" dirty="0">
                <a:latin typeface="Times New Roman" panose="02020603050405020304" pitchFamily="18" charset="0"/>
                <a:cs typeface="Times New Roman" panose="02020603050405020304" pitchFamily="18" charset="0"/>
              </a:rPr>
              <a:t>User: </a:t>
            </a:r>
            <a:r>
              <a:rPr lang="en-US" sz="2000" dirty="0">
                <a:solidFill>
                  <a:schemeClr val="bg1"/>
                </a:solidFill>
                <a:latin typeface="Times New Roman" panose="02020603050405020304" pitchFamily="18" charset="0"/>
                <a:cs typeface="Times New Roman" panose="02020603050405020304" pitchFamily="18" charset="0"/>
              </a:rPr>
              <a:t>This class represents the user who interacts with the system. It likely has responsibilities for collecting data from the user, such as historical credit card transactions.</a:t>
            </a:r>
          </a:p>
          <a:p>
            <a:r>
              <a:rPr lang="en-US" sz="2000" dirty="0">
                <a:latin typeface="Times New Roman" panose="02020603050405020304" pitchFamily="18" charset="0"/>
                <a:cs typeface="Times New Roman" panose="02020603050405020304" pitchFamily="18" charset="0"/>
              </a:rPr>
              <a:t>System:</a:t>
            </a:r>
            <a:r>
              <a:rPr lang="en-US" sz="2000" dirty="0">
                <a:solidFill>
                  <a:schemeClr val="bg1"/>
                </a:solidFill>
                <a:latin typeface="Times New Roman" panose="02020603050405020304" pitchFamily="18" charset="0"/>
                <a:cs typeface="Times New Roman" panose="02020603050405020304" pitchFamily="18" charset="0"/>
              </a:rPr>
              <a:t> This class represents the overall credit card fraud detection system. It interacts with other classes to collect, preprocess, train, and evaluate the model for fraud detection.</a:t>
            </a:r>
          </a:p>
          <a:p>
            <a:r>
              <a:rPr lang="en-US" sz="2000" dirty="0">
                <a:latin typeface="Times New Roman" panose="02020603050405020304" pitchFamily="18" charset="0"/>
                <a:cs typeface="Times New Roman" panose="02020603050405020304" pitchFamily="18" charset="0"/>
              </a:rPr>
              <a:t>Data Preprocessing: </a:t>
            </a:r>
            <a:r>
              <a:rPr lang="en-US" sz="2000" dirty="0">
                <a:solidFill>
                  <a:schemeClr val="bg1"/>
                </a:solidFill>
                <a:latin typeface="Times New Roman" panose="02020603050405020304" pitchFamily="18" charset="0"/>
                <a:cs typeface="Times New Roman" panose="02020603050405020304" pitchFamily="18" charset="0"/>
              </a:rPr>
              <a:t>This class is responsible for cleaning and preparing the raw data for use in the machine learning model. This may involve handling missing values, scaling numerical features, and encoding categorical features.</a:t>
            </a:r>
          </a:p>
          <a:p>
            <a:r>
              <a:rPr lang="en-US" sz="2000" dirty="0">
                <a:latin typeface="Times New Roman" panose="02020603050405020304" pitchFamily="18" charset="0"/>
                <a:cs typeface="Times New Roman" panose="02020603050405020304" pitchFamily="18" charset="0"/>
              </a:rPr>
              <a:t>API: </a:t>
            </a:r>
            <a:r>
              <a:rPr lang="en-US" sz="2000" dirty="0">
                <a:solidFill>
                  <a:schemeClr val="bg1"/>
                </a:solidFill>
                <a:latin typeface="Times New Roman" panose="02020603050405020304" pitchFamily="18" charset="0"/>
                <a:cs typeface="Times New Roman" panose="02020603050405020304" pitchFamily="18" charset="0"/>
              </a:rPr>
              <a:t>This class represents an interface (API) that the system uses to interact with external systems. This could be used to retrieve data from a credit card company's database or to send alerts about potential fraud.</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34A1B15-EEC0-4373-0495-6A31974A31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4489" y="2076369"/>
            <a:ext cx="4532227" cy="4709160"/>
          </a:xfrm>
          <a:prstGeom prst="rect">
            <a:avLst/>
          </a:prstGeom>
          <a:noFill/>
          <a:ln>
            <a:noFill/>
          </a:ln>
        </p:spPr>
      </p:pic>
    </p:spTree>
    <p:extLst>
      <p:ext uri="{BB962C8B-B14F-4D97-AF65-F5344CB8AC3E}">
        <p14:creationId xmlns:p14="http://schemas.microsoft.com/office/powerpoint/2010/main" val="178992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1374-7527-C364-306A-6209284B73A4}"/>
              </a:ext>
            </a:extLst>
          </p:cNvPr>
          <p:cNvSpPr>
            <a:spLocks noGrp="1"/>
          </p:cNvSpPr>
          <p:nvPr>
            <p:ph type="title"/>
          </p:nvPr>
        </p:nvSpPr>
        <p:spPr>
          <a:xfrm>
            <a:off x="124676" y="101246"/>
            <a:ext cx="9905998" cy="1030701"/>
          </a:xfrm>
        </p:spPr>
        <p:txBody>
          <a:bodyPr/>
          <a:lstStyle/>
          <a:p>
            <a:r>
              <a:rPr lang="en-IN" b="1" dirty="0">
                <a:latin typeface="Times New Roman" panose="02020603050405020304" pitchFamily="18" charset="0"/>
                <a:cs typeface="Times New Roman" panose="02020603050405020304" pitchFamily="18" charset="0"/>
              </a:rPr>
              <a:t>ALGORITHM :-</a:t>
            </a:r>
          </a:p>
        </p:txBody>
      </p:sp>
      <p:sp>
        <p:nvSpPr>
          <p:cNvPr id="3" name="Content Placeholder 2">
            <a:extLst>
              <a:ext uri="{FF2B5EF4-FFF2-40B4-BE49-F238E27FC236}">
                <a16:creationId xmlns:a16="http://schemas.microsoft.com/office/drawing/2014/main" id="{2931390E-3718-E4A2-3F31-40C29B62BF42}"/>
              </a:ext>
            </a:extLst>
          </p:cNvPr>
          <p:cNvSpPr>
            <a:spLocks noGrp="1"/>
          </p:cNvSpPr>
          <p:nvPr>
            <p:ph idx="1"/>
          </p:nvPr>
        </p:nvSpPr>
        <p:spPr>
          <a:xfrm>
            <a:off x="124676" y="936438"/>
            <a:ext cx="7104432" cy="4620637"/>
          </a:xfrm>
        </p:spPr>
        <p:txBody>
          <a:bodyPr>
            <a:normAutofit fontScale="25000" lnSpcReduction="20000"/>
          </a:bodyPr>
          <a:lstStyle/>
          <a:p>
            <a:pPr marL="0" indent="0">
              <a:buNone/>
            </a:pPr>
            <a:r>
              <a:rPr lang="en-IN" sz="8000" b="1" dirty="0">
                <a:latin typeface="Times New Roman" panose="02020603050405020304" pitchFamily="18" charset="0"/>
                <a:cs typeface="Times New Roman" panose="02020603050405020304" pitchFamily="18" charset="0"/>
              </a:rPr>
              <a:t>Random Forest:</a:t>
            </a:r>
          </a:p>
          <a:p>
            <a:pPr marL="342900" indent="-342900">
              <a:buFont typeface="Wingdings" panose="05000000000000000000" pitchFamily="2" charset="2"/>
              <a:buChar char="Ø"/>
            </a:pPr>
            <a:r>
              <a:rPr lang="en-US" sz="8000" dirty="0">
                <a:solidFill>
                  <a:schemeClr val="bg1"/>
                </a:solidFill>
                <a:latin typeface="Times New Roman" panose="02020603050405020304" pitchFamily="18" charset="0"/>
                <a:cs typeface="Times New Roman" panose="02020603050405020304" pitchFamily="18" charset="0"/>
              </a:rPr>
              <a:t>Random forest is a type of supervised machine learning algorithm based on ensemble learning. </a:t>
            </a:r>
          </a:p>
          <a:p>
            <a:pPr marL="342900" indent="-342900">
              <a:buFont typeface="Wingdings" panose="05000000000000000000" pitchFamily="2" charset="2"/>
              <a:buChar char="Ø"/>
            </a:pPr>
            <a:r>
              <a:rPr lang="en-US" sz="8000" dirty="0">
                <a:solidFill>
                  <a:schemeClr val="bg1"/>
                </a:solidFill>
                <a:latin typeface="Times New Roman" panose="02020603050405020304" pitchFamily="18" charset="0"/>
                <a:cs typeface="Times New Roman" panose="02020603050405020304" pitchFamily="18" charset="0"/>
              </a:rPr>
              <a:t>Ensemble learning is a type of learning where you join different types of algorithms or same algorithm multiple times to form a more powerful prediction model. </a:t>
            </a:r>
          </a:p>
          <a:p>
            <a:pPr algn="l"/>
            <a:r>
              <a:rPr lang="en-US" sz="8000" dirty="0">
                <a:solidFill>
                  <a:schemeClr val="bg1"/>
                </a:solidFill>
                <a:latin typeface="Times New Roman" panose="02020603050405020304" pitchFamily="18" charset="0"/>
                <a:cs typeface="Times New Roman" panose="02020603050405020304" pitchFamily="18" charset="0"/>
              </a:rPr>
              <a:t>The following are the basic steps involved in performing the random forest algorithm </a:t>
            </a:r>
          </a:p>
          <a:p>
            <a:pPr marL="457200" indent="-457200">
              <a:buAutoNum type="arabicPeriod"/>
            </a:pPr>
            <a:r>
              <a:rPr lang="en-US" sz="8000" dirty="0">
                <a:solidFill>
                  <a:schemeClr val="bg1"/>
                </a:solidFill>
                <a:latin typeface="Times New Roman" panose="02020603050405020304" pitchFamily="18" charset="0"/>
                <a:cs typeface="Times New Roman" panose="02020603050405020304" pitchFamily="18" charset="0"/>
              </a:rPr>
              <a:t>Pick N random records from the dataset. </a:t>
            </a:r>
          </a:p>
          <a:p>
            <a:pPr marL="457200" indent="-457200">
              <a:buAutoNum type="arabicPeriod"/>
            </a:pPr>
            <a:r>
              <a:rPr lang="en-US" sz="8000" dirty="0">
                <a:solidFill>
                  <a:schemeClr val="bg1"/>
                </a:solidFill>
                <a:latin typeface="Times New Roman" panose="02020603050405020304" pitchFamily="18" charset="0"/>
                <a:cs typeface="Times New Roman" panose="02020603050405020304" pitchFamily="18" charset="0"/>
              </a:rPr>
              <a:t>Build a decision tree based on these N records. </a:t>
            </a:r>
          </a:p>
          <a:p>
            <a:pPr marL="457200" indent="-457200">
              <a:buAutoNum type="arabicPeriod"/>
            </a:pPr>
            <a:r>
              <a:rPr lang="en-US" sz="8000" dirty="0">
                <a:solidFill>
                  <a:schemeClr val="bg1"/>
                </a:solidFill>
                <a:latin typeface="Times New Roman" panose="02020603050405020304" pitchFamily="18" charset="0"/>
                <a:cs typeface="Times New Roman" panose="02020603050405020304" pitchFamily="18" charset="0"/>
              </a:rPr>
              <a:t>Choose the number of trees you want in your algorithm and repeat steps 1 and 2. </a:t>
            </a:r>
          </a:p>
          <a:p>
            <a:pPr marL="457200" indent="-457200">
              <a:buAutoNum type="arabicPeriod"/>
            </a:pPr>
            <a:r>
              <a:rPr lang="en-US" sz="8000" dirty="0">
                <a:solidFill>
                  <a:schemeClr val="bg1"/>
                </a:solidFill>
                <a:latin typeface="Times New Roman" panose="02020603050405020304" pitchFamily="18" charset="0"/>
                <a:cs typeface="Times New Roman" panose="02020603050405020304" pitchFamily="18" charset="0"/>
              </a:rPr>
              <a:t>For classification problem, each tree in the forest predicts the category to which the new record belongs. Finally, the new record is assigned to the category that wins the majority vote.</a:t>
            </a:r>
            <a:endParaRPr lang="en-IN" sz="8000" b="1" dirty="0">
              <a:solidFill>
                <a:schemeClr val="bg1"/>
              </a:solidFill>
              <a:latin typeface="Times New Roman" panose="02020603050405020304" pitchFamily="18" charset="0"/>
              <a:cs typeface="Times New Roman" panose="02020603050405020304" pitchFamily="18" charset="0"/>
            </a:endParaRPr>
          </a:p>
          <a:p>
            <a:endParaRPr lang="en-IN" sz="8000" dirty="0">
              <a:effectLst/>
              <a:latin typeface="Times New Roman" panose="02020603050405020304" pitchFamily="18" charset="0"/>
              <a:cs typeface="Times New Roman" panose="02020603050405020304" pitchFamily="18" charset="0"/>
            </a:endParaRPr>
          </a:p>
          <a:p>
            <a:endParaRPr lang="en-IN"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81D66A-FFFC-6A34-F375-097886DDC5F9}"/>
              </a:ext>
            </a:extLst>
          </p:cNvPr>
          <p:cNvPicPr>
            <a:picLocks noChangeAspect="1"/>
          </p:cNvPicPr>
          <p:nvPr/>
        </p:nvPicPr>
        <p:blipFill>
          <a:blip r:embed="rId2"/>
          <a:stretch>
            <a:fillRect/>
          </a:stretch>
        </p:blipFill>
        <p:spPr>
          <a:xfrm>
            <a:off x="7334655" y="2140085"/>
            <a:ext cx="4701702" cy="4464994"/>
          </a:xfrm>
          <a:prstGeom prst="rect">
            <a:avLst/>
          </a:prstGeom>
        </p:spPr>
      </p:pic>
    </p:spTree>
    <p:extLst>
      <p:ext uri="{BB962C8B-B14F-4D97-AF65-F5344CB8AC3E}">
        <p14:creationId xmlns:p14="http://schemas.microsoft.com/office/powerpoint/2010/main" val="429305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D971-74B9-FB19-A464-0BF09F09D06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 SCREENS:-</a:t>
            </a:r>
          </a:p>
        </p:txBody>
      </p:sp>
      <p:pic>
        <p:nvPicPr>
          <p:cNvPr id="1026" name="Picture 2">
            <a:extLst>
              <a:ext uri="{FF2B5EF4-FFF2-40B4-BE49-F238E27FC236}">
                <a16:creationId xmlns:a16="http://schemas.microsoft.com/office/drawing/2014/main" id="{02EED4B7-5156-4A01-1DB3-C4B7194759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661" y="2307620"/>
            <a:ext cx="5214297" cy="41904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E9E165-6444-F9EB-90BB-BE0610A8A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707" y="2222430"/>
            <a:ext cx="5466945" cy="440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4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D971-74B9-FB19-A464-0BF09F09D06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OUTPUT SCREENS:-</a:t>
            </a:r>
          </a:p>
        </p:txBody>
      </p:sp>
      <p:pic>
        <p:nvPicPr>
          <p:cNvPr id="5" name="Content Placeholder 4">
            <a:extLst>
              <a:ext uri="{FF2B5EF4-FFF2-40B4-BE49-F238E27FC236}">
                <a16:creationId xmlns:a16="http://schemas.microsoft.com/office/drawing/2014/main" id="{ED8E1B6C-EAB3-0E19-E565-10CA6FC1FD1F}"/>
              </a:ext>
            </a:extLst>
          </p:cNvPr>
          <p:cNvPicPr>
            <a:picLocks noGrp="1" noChangeAspect="1"/>
          </p:cNvPicPr>
          <p:nvPr>
            <p:ph idx="1"/>
          </p:nvPr>
        </p:nvPicPr>
        <p:blipFill>
          <a:blip r:embed="rId2"/>
          <a:stretch>
            <a:fillRect/>
          </a:stretch>
        </p:blipFill>
        <p:spPr>
          <a:xfrm>
            <a:off x="3155540" y="3363027"/>
            <a:ext cx="5877745" cy="1314633"/>
          </a:xfrm>
        </p:spPr>
      </p:pic>
      <p:pic>
        <p:nvPicPr>
          <p:cNvPr id="7" name="Picture 6">
            <a:extLst>
              <a:ext uri="{FF2B5EF4-FFF2-40B4-BE49-F238E27FC236}">
                <a16:creationId xmlns:a16="http://schemas.microsoft.com/office/drawing/2014/main" id="{45CDE659-B80C-1DFD-B492-759D6EEEB36A}"/>
              </a:ext>
            </a:extLst>
          </p:cNvPr>
          <p:cNvPicPr>
            <a:picLocks noChangeAspect="1"/>
          </p:cNvPicPr>
          <p:nvPr/>
        </p:nvPicPr>
        <p:blipFill>
          <a:blip r:embed="rId3"/>
          <a:stretch>
            <a:fillRect/>
          </a:stretch>
        </p:blipFill>
        <p:spPr>
          <a:xfrm>
            <a:off x="573933" y="2229622"/>
            <a:ext cx="4027251" cy="4434241"/>
          </a:xfrm>
          <a:prstGeom prst="rect">
            <a:avLst/>
          </a:prstGeom>
        </p:spPr>
      </p:pic>
      <p:pic>
        <p:nvPicPr>
          <p:cNvPr id="9" name="Picture 8">
            <a:extLst>
              <a:ext uri="{FF2B5EF4-FFF2-40B4-BE49-F238E27FC236}">
                <a16:creationId xmlns:a16="http://schemas.microsoft.com/office/drawing/2014/main" id="{2BEB7AC7-8A43-EE53-87B3-11BF0E413E63}"/>
              </a:ext>
            </a:extLst>
          </p:cNvPr>
          <p:cNvPicPr>
            <a:picLocks noChangeAspect="1"/>
          </p:cNvPicPr>
          <p:nvPr/>
        </p:nvPicPr>
        <p:blipFill>
          <a:blip r:embed="rId4"/>
          <a:stretch>
            <a:fillRect/>
          </a:stretch>
        </p:blipFill>
        <p:spPr>
          <a:xfrm>
            <a:off x="4776283" y="6265027"/>
            <a:ext cx="3218059" cy="398834"/>
          </a:xfrm>
          <a:prstGeom prst="rect">
            <a:avLst/>
          </a:prstGeom>
        </p:spPr>
      </p:pic>
    </p:spTree>
    <p:extLst>
      <p:ext uri="{BB962C8B-B14F-4D97-AF65-F5344CB8AC3E}">
        <p14:creationId xmlns:p14="http://schemas.microsoft.com/office/powerpoint/2010/main" val="219555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152-AE2C-D07A-9113-989F8AF3423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3B3A79-D441-387D-A7ED-48BB14C296EF}"/>
              </a:ext>
            </a:extLst>
          </p:cNvPr>
          <p:cNvSpPr>
            <a:spLocks noGrp="1"/>
          </p:cNvSpPr>
          <p:nvPr>
            <p:ph idx="1"/>
          </p:nvPr>
        </p:nvSpPr>
        <p:spPr>
          <a:xfrm>
            <a:off x="564205" y="2266545"/>
            <a:ext cx="10778246" cy="4153710"/>
          </a:xfrm>
        </p:spPr>
        <p:txBody>
          <a:bodyPr>
            <a:normAutofit/>
          </a:bodyPr>
          <a:lstStyle/>
          <a:p>
            <a:pPr marL="0" indent="0" algn="just">
              <a:buNone/>
            </a:pPr>
            <a:r>
              <a:rPr lang="en-US" sz="2700" dirty="0">
                <a:solidFill>
                  <a:schemeClr val="bg1"/>
                </a:solidFill>
                <a:latin typeface="Times New Roman" panose="02020603050405020304" pitchFamily="18" charset="0"/>
                <a:cs typeface="Times New Roman" panose="02020603050405020304" pitchFamily="18" charset="0"/>
              </a:rPr>
              <a:t>Thus, through this project, credit card fraud transactions are detected by employing relevant machine learning algorithms. The algorithm efficiency is determined by Calculating the accuracy score and showing in the form of confusion matrix. Machine Learning models are trained in such a way that various types of frauds can be detected and prevented in future. Various features are extracted from the dataset and frauds are analyzed from various perspectives and the models are trained using the extracted features to get the desired output.</a:t>
            </a:r>
            <a:endParaRPr lang="en-IN"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09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129E-658D-C1DE-4534-B60DBEF451E1}"/>
              </a:ext>
            </a:extLst>
          </p:cNvPr>
          <p:cNvSpPr>
            <a:spLocks noGrp="1"/>
          </p:cNvSpPr>
          <p:nvPr>
            <p:ph type="title"/>
          </p:nvPr>
        </p:nvSpPr>
        <p:spPr>
          <a:xfrm>
            <a:off x="320319" y="224442"/>
            <a:ext cx="9905998" cy="1147158"/>
          </a:xfrm>
        </p:spPr>
        <p:txBody>
          <a:bodyPr/>
          <a:lstStyle/>
          <a:p>
            <a:r>
              <a:rPr lang="en-IN" b="1" dirty="0"/>
              <a:t>CONTENTS:-</a:t>
            </a:r>
          </a:p>
        </p:txBody>
      </p:sp>
      <p:sp>
        <p:nvSpPr>
          <p:cNvPr id="3" name="Content Placeholder 2">
            <a:extLst>
              <a:ext uri="{FF2B5EF4-FFF2-40B4-BE49-F238E27FC236}">
                <a16:creationId xmlns:a16="http://schemas.microsoft.com/office/drawing/2014/main" id="{CE517D2F-8440-8E4C-A806-3C6455241C22}"/>
              </a:ext>
            </a:extLst>
          </p:cNvPr>
          <p:cNvSpPr>
            <a:spLocks noGrp="1"/>
          </p:cNvSpPr>
          <p:nvPr>
            <p:ph idx="1"/>
          </p:nvPr>
        </p:nvSpPr>
        <p:spPr>
          <a:xfrm>
            <a:off x="320319" y="1147159"/>
            <a:ext cx="10257905" cy="5486399"/>
          </a:xfrm>
        </p:spPr>
        <p:txBody>
          <a:bodyPr>
            <a:normAutofit fontScale="55000" lnSpcReduction="20000"/>
          </a:bodyPr>
          <a:lstStyle/>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ABSTRACT</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LITERATURE REVIEW</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EXISTING SYSTEM AND IT’S DISADVANTAGES</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PROPOSED SYSTEM</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REQUIREMENT SPECIFICATIONS</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PROBLEM STATEMENT</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DETAILS OF MODULES</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SYSTEM ARCHITECTURE AND UML REPRESENTATIONS</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ALGORITHM </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OUTPUT SCREENS</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CONCLUSION</a:t>
            </a:r>
          </a:p>
          <a:p>
            <a:pPr>
              <a:buFont typeface="Wingdings" panose="05000000000000000000" pitchFamily="2" charset="2"/>
              <a:buChar char="Ø"/>
            </a:pPr>
            <a:r>
              <a:rPr lang="en-US" sz="3800" b="1" dirty="0">
                <a:solidFill>
                  <a:schemeClr val="bg1"/>
                </a:solidFill>
                <a:latin typeface="Times New Roman" panose="02020603050405020304" pitchFamily="18" charset="0"/>
                <a:ea typeface="Times New Roman" panose="02020603050405020304" pitchFamily="18" charset="0"/>
              </a:rPr>
              <a:t>FUTURE ENHANCEMENT</a:t>
            </a:r>
            <a:endParaRPr lang="en-US" sz="38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endParaRPr lang="en-IN" sz="3800"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69418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B152-AE2C-D07A-9113-989F8AF34232}"/>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rPr>
              <a:t>FUTURE ENHANCEMENT</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63B3A79-D441-387D-A7ED-48BB14C296EF}"/>
              </a:ext>
            </a:extLst>
          </p:cNvPr>
          <p:cNvSpPr>
            <a:spLocks noGrp="1"/>
          </p:cNvSpPr>
          <p:nvPr>
            <p:ph idx="1"/>
          </p:nvPr>
        </p:nvSpPr>
        <p:spPr>
          <a:xfrm>
            <a:off x="564205" y="2266545"/>
            <a:ext cx="10778246" cy="4153710"/>
          </a:xfrm>
        </p:spPr>
        <p:txBody>
          <a:bodyPr>
            <a:normAutofit/>
          </a:bodyPr>
          <a:lstStyle/>
          <a:p>
            <a:pPr indent="0" algn="just">
              <a:lnSpc>
                <a:spcPct val="150000"/>
              </a:lnSpc>
              <a:spcAft>
                <a:spcPts val="600"/>
              </a:spcAft>
              <a:buNone/>
            </a:pPr>
            <a:r>
              <a:rPr lang="en-US" sz="2300" dirty="0">
                <a:solidFill>
                  <a:schemeClr val="bg1"/>
                </a:solidFill>
                <a:latin typeface="Times New Roman" panose="02020603050405020304" pitchFamily="18" charset="0"/>
                <a:ea typeface="Times New Roman" panose="02020603050405020304" pitchFamily="18" charset="0"/>
              </a:rPr>
              <a:t>The project can be further enhanced where instead of Random Forest Algorithm, some other algorithms can be employed in order to predict the credit-card frauds. Performance of the algorithms can compare in terms of time and accuracy rate. Some more features can Be added in addition to the existing features in order to improve the efficiency of the Overall system.</a:t>
            </a:r>
            <a:endParaRPr lang="en-IN" sz="23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763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DE491-0A22-5DC9-9F65-872D2E947904}"/>
              </a:ext>
            </a:extLst>
          </p:cNvPr>
          <p:cNvSpPr txBox="1"/>
          <p:nvPr/>
        </p:nvSpPr>
        <p:spPr>
          <a:xfrm>
            <a:off x="2665315" y="767182"/>
            <a:ext cx="8189562" cy="840230"/>
          </a:xfrm>
          <a:prstGeom prst="rect">
            <a:avLst/>
          </a:prstGeom>
          <a:noFill/>
        </p:spPr>
        <p:txBody>
          <a:bodyPr wrap="square" rtlCol="0">
            <a:spAutoFit/>
          </a:bodyPr>
          <a:lstStyle/>
          <a:p>
            <a:pPr>
              <a:lnSpc>
                <a:spcPct val="90000"/>
              </a:lnSpc>
            </a:pP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9A3592-66F5-4064-9C33-C6F625494AD4}"/>
              </a:ext>
            </a:extLst>
          </p:cNvPr>
          <p:cNvSpPr txBox="1"/>
          <p:nvPr/>
        </p:nvSpPr>
        <p:spPr>
          <a:xfrm>
            <a:off x="949391" y="2111267"/>
            <a:ext cx="6097554" cy="313932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Team members: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SL.NO.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REGD. NO.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NAME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1.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20B81A0528             Ch. Lakshmi Prathyusha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20B81A0529             Ch. Tejaswi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20B81A0530             Ch. </a:t>
            </a:r>
            <a:r>
              <a:rPr lang="en-IN" sz="1800" b="1" dirty="0" err="1">
                <a:latin typeface="Times New Roman" panose="02020603050405020304" pitchFamily="18" charset="0"/>
                <a:cs typeface="Times New Roman" panose="02020603050405020304" pitchFamily="18" charset="0"/>
              </a:rPr>
              <a:t>Manikanta</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Amareswar</a:t>
            </a:r>
            <a:r>
              <a:rPr lang="en-IN" sz="1800" b="1"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a:t>
            </a: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20B81A0531             Ch. Rahul </a:t>
            </a:r>
            <a:endParaRPr lang="en-IN" sz="1800" dirty="0">
              <a:latin typeface="Times New Roman" panose="02020603050405020304" pitchFamily="18" charset="0"/>
              <a:cs typeface="Times New Roman" panose="02020603050405020304" pitchFamily="18" charset="0"/>
            </a:endParaRPr>
          </a:p>
          <a:p>
            <a:pPr marL="457200" indent="-457200">
              <a:buAutoNum type="arabicPeriod" startAt="5"/>
            </a:pPr>
            <a:r>
              <a:rPr lang="en-IN" sz="1800" b="1" dirty="0">
                <a:latin typeface="Times New Roman" panose="02020603050405020304" pitchFamily="18" charset="0"/>
                <a:cs typeface="Times New Roman" panose="02020603050405020304" pitchFamily="18" charset="0"/>
              </a:rPr>
              <a:t>         20B81A0532             Ch. </a:t>
            </a:r>
            <a:r>
              <a:rPr lang="en-IN" sz="1800" b="1" dirty="0" err="1">
                <a:latin typeface="Times New Roman" panose="02020603050405020304" pitchFamily="18" charset="0"/>
                <a:cs typeface="Times New Roman" panose="02020603050405020304" pitchFamily="18" charset="0"/>
              </a:rPr>
              <a:t>RatnaBabu</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Under the Guidance of								    M S </a:t>
            </a:r>
            <a:r>
              <a:rPr lang="en-IN" sz="1800" b="1" dirty="0" err="1">
                <a:latin typeface="Times New Roman" panose="02020603050405020304" pitchFamily="18" charset="0"/>
                <a:cs typeface="Times New Roman" panose="02020603050405020304" pitchFamily="18" charset="0"/>
              </a:rPr>
              <a:t>Ekambareesh</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1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504A-4B56-889D-745C-4DFA2012157B}"/>
              </a:ext>
            </a:extLst>
          </p:cNvPr>
          <p:cNvSpPr>
            <a:spLocks noGrp="1"/>
          </p:cNvSpPr>
          <p:nvPr>
            <p:ph type="title"/>
          </p:nvPr>
        </p:nvSpPr>
        <p:spPr>
          <a:xfrm>
            <a:off x="802433" y="0"/>
            <a:ext cx="9871754" cy="818794"/>
          </a:xfrm>
        </p:spPr>
        <p:txBody>
          <a:bodyPr/>
          <a:lstStyle/>
          <a:p>
            <a:r>
              <a:rPr lang="en-IN" b="1" dirty="0"/>
              <a:t>ABSTRACT:-</a:t>
            </a:r>
          </a:p>
        </p:txBody>
      </p:sp>
      <p:sp>
        <p:nvSpPr>
          <p:cNvPr id="3" name="Content Placeholder 2">
            <a:extLst>
              <a:ext uri="{FF2B5EF4-FFF2-40B4-BE49-F238E27FC236}">
                <a16:creationId xmlns:a16="http://schemas.microsoft.com/office/drawing/2014/main" id="{6943BFA2-3278-401B-0C56-6EFAC79853DC}"/>
              </a:ext>
            </a:extLst>
          </p:cNvPr>
          <p:cNvSpPr>
            <a:spLocks noGrp="1"/>
          </p:cNvSpPr>
          <p:nvPr>
            <p:ph idx="1"/>
          </p:nvPr>
        </p:nvSpPr>
        <p:spPr>
          <a:xfrm>
            <a:off x="615822" y="682494"/>
            <a:ext cx="10711543" cy="4746567"/>
          </a:xfrm>
        </p:spPr>
        <p:txBody>
          <a:bodyPr>
            <a:noAutofit/>
          </a:bodyPr>
          <a:lstStyle/>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The project is mainly focused on credit card fraud detection in real world. </a:t>
            </a:r>
          </a:p>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Here the credit card fraud detection is based on fraudulent transactions. Generally credit card fraud activities can happen in both online and offline. </a:t>
            </a:r>
          </a:p>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But in today's world online fraud transaction activities are increasing day by day. So in order to find the online fraud transactions various methods have been used in existing system. </a:t>
            </a:r>
          </a:p>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In proposed system we use Random Forest Algorithm(RFA) for finding the fraudulent transactions and the accuracy of those transactions. After classification of dataset a confusion matrix is obtained. </a:t>
            </a:r>
          </a:p>
          <a:p>
            <a:pPr marL="342900" indent="-342900" algn="just">
              <a:buFont typeface="Wingdings" panose="05000000000000000000" pitchFamily="2" charset="2"/>
              <a:buChar char="Ø"/>
            </a:pPr>
            <a:r>
              <a:rPr lang="en-US" sz="2500" dirty="0">
                <a:solidFill>
                  <a:schemeClr val="bg1"/>
                </a:solidFill>
                <a:latin typeface="Times New Roman" panose="02020603050405020304" pitchFamily="18" charset="0"/>
                <a:cs typeface="Times New Roman" panose="02020603050405020304" pitchFamily="18" charset="0"/>
              </a:rPr>
              <a:t>The performance of Random Forest Algorithm is evaluated based on the confusion matrix. The results obtained from processing the dataset gives accuracy of about 98%.</a:t>
            </a:r>
          </a:p>
          <a:p>
            <a:endParaRPr lang="en-IN"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1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CA2A-A903-47C7-3489-41F3444E3F7C}"/>
              </a:ext>
            </a:extLst>
          </p:cNvPr>
          <p:cNvSpPr>
            <a:spLocks noGrp="1"/>
          </p:cNvSpPr>
          <p:nvPr>
            <p:ph type="title"/>
          </p:nvPr>
        </p:nvSpPr>
        <p:spPr>
          <a:xfrm>
            <a:off x="282104" y="226633"/>
            <a:ext cx="9905998" cy="1478570"/>
          </a:xfrm>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CEF6E593-5261-F16E-452B-4E65D80138E4}"/>
              </a:ext>
            </a:extLst>
          </p:cNvPr>
          <p:cNvSpPr>
            <a:spLocks noGrp="1"/>
          </p:cNvSpPr>
          <p:nvPr>
            <p:ph idx="1"/>
          </p:nvPr>
        </p:nvSpPr>
        <p:spPr>
          <a:xfrm>
            <a:off x="282104" y="2120632"/>
            <a:ext cx="11673191" cy="4601183"/>
          </a:xfrm>
        </p:spPr>
        <p:txBody>
          <a:bodyPr>
            <a:normAutofit fontScale="92500" lnSpcReduction="20000"/>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Fraudulent Detection in Credit Card System Using SVM &amp; Decision Tree:</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Authors: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Vijayshree</a:t>
            </a:r>
            <a:r>
              <a:rPr lang="en-US" dirty="0">
                <a:solidFill>
                  <a:schemeClr val="bg1"/>
                </a:solidFill>
                <a:latin typeface="Times New Roman" panose="02020603050405020304" pitchFamily="18" charset="0"/>
                <a:cs typeface="Times New Roman" panose="02020603050405020304" pitchFamily="18" charset="0"/>
              </a:rPr>
              <a:t> B. </a:t>
            </a:r>
            <a:r>
              <a:rPr lang="en-US" dirty="0" err="1">
                <a:solidFill>
                  <a:schemeClr val="bg1"/>
                </a:solidFill>
                <a:latin typeface="Times New Roman" panose="02020603050405020304" pitchFamily="18" charset="0"/>
                <a:cs typeface="Times New Roman" panose="02020603050405020304" pitchFamily="18" charset="0"/>
              </a:rPr>
              <a:t>Nipane</a:t>
            </a:r>
            <a:r>
              <a:rPr lang="en-US" dirty="0">
                <a:solidFill>
                  <a:schemeClr val="bg1"/>
                </a:solidFill>
                <a:latin typeface="Times New Roman" panose="02020603050405020304" pitchFamily="18" charset="0"/>
                <a:cs typeface="Times New Roman" panose="02020603050405020304" pitchFamily="18" charset="0"/>
              </a:rPr>
              <a:t>, Poonam S. </a:t>
            </a:r>
            <a:r>
              <a:rPr lang="en-US" dirty="0" err="1">
                <a:solidFill>
                  <a:schemeClr val="bg1"/>
                </a:solidFill>
                <a:latin typeface="Times New Roman" panose="02020603050405020304" pitchFamily="18" charset="0"/>
                <a:cs typeface="Times New Roman" panose="02020603050405020304" pitchFamily="18" charset="0"/>
              </a:rPr>
              <a:t>Kalinge</a:t>
            </a:r>
            <a:r>
              <a:rPr lang="en-US" dirty="0">
                <a:solidFill>
                  <a:schemeClr val="bg1"/>
                </a:solidFill>
                <a:latin typeface="Times New Roman" panose="02020603050405020304" pitchFamily="18" charset="0"/>
                <a:cs typeface="Times New Roman" panose="02020603050405020304" pitchFamily="18" charset="0"/>
              </a:rPr>
              <a:t>, Dipali </a:t>
            </a:r>
            <a:r>
              <a:rPr lang="en-US" dirty="0" err="1">
                <a:solidFill>
                  <a:schemeClr val="bg1"/>
                </a:solidFill>
                <a:latin typeface="Times New Roman" panose="02020603050405020304" pitchFamily="18" charset="0"/>
                <a:cs typeface="Times New Roman" panose="02020603050405020304" pitchFamily="18" charset="0"/>
              </a:rPr>
              <a:t>Vidhate</a:t>
            </a:r>
            <a:r>
              <a:rPr lang="en-US" dirty="0">
                <a:solidFill>
                  <a:schemeClr val="bg1"/>
                </a:solidFill>
                <a:latin typeface="Times New Roman" panose="02020603050405020304" pitchFamily="18" charset="0"/>
                <a:cs typeface="Times New Roman" panose="02020603050405020304" pitchFamily="18" charset="0"/>
              </a:rPr>
              <a:t>, Kunal War, Bhagyashree P. Deshpande</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Methodology:</a:t>
            </a:r>
            <a:r>
              <a:rPr lang="en-US" dirty="0">
                <a:solidFill>
                  <a:schemeClr val="bg1"/>
                </a:solidFill>
                <a:latin typeface="Times New Roman" panose="02020603050405020304" pitchFamily="18" charset="0"/>
                <a:cs typeface="Times New Roman" panose="02020603050405020304" pitchFamily="18" charset="0"/>
              </a:rPr>
              <a:t> Utilizes decision tree, genetic algorithm, neural network, and Support Vector Machine (SVM) to detect credit card fraud. Focuses on reducing financial losses through hybrid approach implementation.</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Detecting Credit Card Fraud by Decision Trees and Support Vector Machines:</a:t>
            </a:r>
          </a:p>
          <a:p>
            <a:pPr algn="just"/>
            <a:r>
              <a:rPr lang="en-US" dirty="0">
                <a:latin typeface="Times New Roman" panose="02020603050405020304" pitchFamily="18" charset="0"/>
                <a:cs typeface="Times New Roman" panose="02020603050405020304" pitchFamily="18" charset="0"/>
              </a:rPr>
              <a:t>        Authors:</a:t>
            </a:r>
            <a:r>
              <a:rPr lang="en-US" dirty="0">
                <a:solidFill>
                  <a:schemeClr val="bg1"/>
                </a:solidFill>
                <a:latin typeface="Times New Roman" panose="02020603050405020304" pitchFamily="18" charset="0"/>
                <a:cs typeface="Times New Roman" panose="02020603050405020304" pitchFamily="18" charset="0"/>
              </a:rPr>
              <a:t> Y. </a:t>
            </a:r>
            <a:r>
              <a:rPr lang="en-US" dirty="0" err="1">
                <a:solidFill>
                  <a:schemeClr val="bg1"/>
                </a:solidFill>
                <a:latin typeface="Times New Roman" panose="02020603050405020304" pitchFamily="18" charset="0"/>
                <a:cs typeface="Times New Roman" panose="02020603050405020304" pitchFamily="18" charset="0"/>
              </a:rPr>
              <a:t>Sahin</a:t>
            </a:r>
            <a:r>
              <a:rPr lang="en-US" dirty="0">
                <a:solidFill>
                  <a:schemeClr val="bg1"/>
                </a:solidFill>
                <a:latin typeface="Times New Roman" panose="02020603050405020304" pitchFamily="18" charset="0"/>
                <a:cs typeface="Times New Roman" panose="02020603050405020304" pitchFamily="18" charset="0"/>
              </a:rPr>
              <a:t> and E. Duman</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Approach:</a:t>
            </a:r>
            <a:r>
              <a:rPr lang="en-US" dirty="0">
                <a:solidFill>
                  <a:schemeClr val="bg1"/>
                </a:solidFill>
                <a:latin typeface="Times New Roman" panose="02020603050405020304" pitchFamily="18" charset="0"/>
                <a:cs typeface="Times New Roman" panose="02020603050405020304" pitchFamily="18" charset="0"/>
              </a:rPr>
              <a:t> Develops classification models based on decision trees and support vector machines (SVM) for credit card fraud detection. Compares the performance of these methods using real data.</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458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7740-1E3C-E05E-9FFE-0DD2F2047988}"/>
              </a:ext>
            </a:extLst>
          </p:cNvPr>
          <p:cNvSpPr>
            <a:spLocks noGrp="1"/>
          </p:cNvSpPr>
          <p:nvPr>
            <p:ph type="title"/>
          </p:nvPr>
        </p:nvSpPr>
        <p:spPr>
          <a:xfrm>
            <a:off x="1143001" y="287821"/>
            <a:ext cx="9905998" cy="1136035"/>
          </a:xfrm>
        </p:spPr>
        <p: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EXISTING SYSTEM</a:t>
            </a:r>
            <a:r>
              <a:rPr lang="en-US" b="1" dirty="0">
                <a:latin typeface="Times New Roman" panose="02020603050405020304" pitchFamily="18" charset="0"/>
                <a:cs typeface="Times New Roman" panose="02020603050405020304" pitchFamily="18" charset="0"/>
              </a:rPr>
              <a:t>:-</a:t>
            </a:r>
            <a:endParaRPr lang="en-IN" b="1" dirty="0"/>
          </a:p>
        </p:txBody>
      </p:sp>
      <p:sp>
        <p:nvSpPr>
          <p:cNvPr id="3" name="Content Placeholder 2">
            <a:extLst>
              <a:ext uri="{FF2B5EF4-FFF2-40B4-BE49-F238E27FC236}">
                <a16:creationId xmlns:a16="http://schemas.microsoft.com/office/drawing/2014/main" id="{B550E85B-796E-2251-E3FA-6549034D09D2}"/>
              </a:ext>
            </a:extLst>
          </p:cNvPr>
          <p:cNvSpPr>
            <a:spLocks noGrp="1"/>
          </p:cNvSpPr>
          <p:nvPr>
            <p:ph idx="1"/>
          </p:nvPr>
        </p:nvSpPr>
        <p:spPr>
          <a:xfrm>
            <a:off x="1063691" y="1086571"/>
            <a:ext cx="9763195" cy="4355757"/>
          </a:xfrm>
        </p:spPr>
        <p:txBody>
          <a:bodyPr>
            <a:noAutofit/>
          </a:bodyPr>
          <a:lstStyle/>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In the existing system there are lot of machine learning approaches implemented for detecting credit card fraud detection which are implemented based on Logistic regression and K- Means and SVM which are giving 94℅,53%,70% accuracy respectively. </a:t>
            </a:r>
          </a:p>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In this project we are trying to improve the accuracy by refining the data in a better way for efficient detection of credit card fraud. </a:t>
            </a:r>
          </a:p>
          <a:p>
            <a:pPr marL="0" indent="0" algn="just">
              <a:buNone/>
            </a:pPr>
            <a:r>
              <a:rPr lang="en-US" b="1" dirty="0">
                <a:effectLst/>
                <a:latin typeface="Times New Roman" panose="02020603050405020304" pitchFamily="18" charset="0"/>
                <a:cs typeface="Times New Roman" panose="02020603050405020304" pitchFamily="18" charset="0"/>
              </a:rPr>
              <a:t>DISADVANTAGES:-</a:t>
            </a:r>
          </a:p>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K-means produce less accurate scores in prediction in this kind of scenarios.</a:t>
            </a:r>
          </a:p>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This is not accurate for large dimensional dataset.</a:t>
            </a:r>
          </a:p>
          <a:p>
            <a:pPr marL="342900" indent="-342900"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This is accurate if we use for less dimensions</a:t>
            </a:r>
            <a:endParaRPr lang="en-IN" dirty="0">
              <a:solidFill>
                <a:schemeClr val="bg1"/>
              </a:solidFill>
              <a:effectLst/>
              <a:latin typeface="Times New Roman" panose="02020603050405020304" pitchFamily="18" charset="0"/>
              <a:cs typeface="Times New Roman" panose="02020603050405020304" pitchFamily="18" charset="0"/>
            </a:endParaRPr>
          </a:p>
          <a:p>
            <a:pPr marL="0" indent="0" algn="just">
              <a:buNone/>
            </a:pPr>
            <a:endParaRPr lang="en-IN" dirty="0">
              <a:effectLst/>
              <a:latin typeface="Times New Roman" panose="02020603050405020304" pitchFamily="18" charset="0"/>
              <a:cs typeface="Times New Roman" panose="02020603050405020304" pitchFamily="18" charset="0"/>
            </a:endParaRPr>
          </a:p>
          <a:p>
            <a:pPr marL="0" indent="0" algn="just">
              <a:buNone/>
            </a:pPr>
            <a:endParaRPr lang="en-IN" dirty="0">
              <a:effectLst/>
              <a:latin typeface="Times New Roman" panose="02020603050405020304" pitchFamily="18" charset="0"/>
              <a:cs typeface="Times New Roman" panose="02020603050405020304" pitchFamily="18" charset="0"/>
            </a:endParaRPr>
          </a:p>
          <a:p>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4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7740-1E3C-E05E-9FFE-0DD2F2047988}"/>
              </a:ext>
            </a:extLst>
          </p:cNvPr>
          <p:cNvSpPr>
            <a:spLocks noGrp="1"/>
          </p:cNvSpPr>
          <p:nvPr>
            <p:ph type="title"/>
          </p:nvPr>
        </p:nvSpPr>
        <p:spPr>
          <a:xfrm>
            <a:off x="432287" y="83974"/>
            <a:ext cx="9905998" cy="1014737"/>
          </a:xfrm>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550E85B-796E-2251-E3FA-6549034D09D2}"/>
              </a:ext>
            </a:extLst>
          </p:cNvPr>
          <p:cNvSpPr>
            <a:spLocks noGrp="1"/>
          </p:cNvSpPr>
          <p:nvPr>
            <p:ph idx="1"/>
          </p:nvPr>
        </p:nvSpPr>
        <p:spPr>
          <a:xfrm>
            <a:off x="281309" y="789528"/>
            <a:ext cx="11760740" cy="5872529"/>
          </a:xfrm>
        </p:spPr>
        <p:txBody>
          <a:bodyPr>
            <a:noAutofit/>
          </a:bodyPr>
          <a:lstStyle/>
          <a:p>
            <a:pPr algn="just"/>
            <a:r>
              <a:rPr lang="en-US" sz="2100" dirty="0">
                <a:solidFill>
                  <a:schemeClr val="bg1"/>
                </a:solidFill>
                <a:latin typeface="Times New Roman" panose="02020603050405020304" pitchFamily="18" charset="0"/>
                <a:cs typeface="Times New Roman" panose="02020603050405020304" pitchFamily="18" charset="0"/>
              </a:rPr>
              <a:t>a) In proposed System, we are applying random forest algorithm for classify the credit card dataset. Random Forest is an algorithm for classification and regression</a:t>
            </a:r>
          </a:p>
          <a:p>
            <a:pPr algn="just"/>
            <a:r>
              <a:rPr lang="en-US" sz="2100" dirty="0">
                <a:solidFill>
                  <a:schemeClr val="bg1"/>
                </a:solidFill>
                <a:latin typeface="Times New Roman" panose="02020603050405020304" pitchFamily="18" charset="0"/>
                <a:cs typeface="Times New Roman" panose="02020603050405020304" pitchFamily="18" charset="0"/>
              </a:rPr>
              <a:t>b) Random forest has advantage over decision tree as it corrects the habit of over fitting to their training set.</a:t>
            </a:r>
          </a:p>
          <a:p>
            <a:pPr algn="just"/>
            <a:r>
              <a:rPr lang="en-US" sz="2100" dirty="0">
                <a:solidFill>
                  <a:schemeClr val="bg1"/>
                </a:solidFill>
                <a:latin typeface="Times New Roman" panose="02020603050405020304" pitchFamily="18" charset="0"/>
                <a:cs typeface="Times New Roman" panose="02020603050405020304" pitchFamily="18" charset="0"/>
              </a:rPr>
              <a:t>c) A subset of the training set is sampled randomly so that to train each individual tree and then a decision tree is built, each node then splits on a feature selected from a random subset of the full feature set.</a:t>
            </a:r>
          </a:p>
          <a:p>
            <a:pPr algn="just"/>
            <a:r>
              <a:rPr lang="en-US" sz="2100" dirty="0">
                <a:solidFill>
                  <a:schemeClr val="bg1"/>
                </a:solidFill>
                <a:latin typeface="Times New Roman" panose="02020603050405020304" pitchFamily="18" charset="0"/>
                <a:cs typeface="Times New Roman" panose="02020603050405020304" pitchFamily="18" charset="0"/>
              </a:rPr>
              <a:t>d) The Random Forest algorithm has been found to provide a good estimate of the generalization error and to be resistant to overfitting.</a:t>
            </a:r>
          </a:p>
          <a:p>
            <a:pPr algn="just"/>
            <a:r>
              <a:rPr lang="en-US" sz="2200" b="1" dirty="0">
                <a:latin typeface="Times New Roman" panose="02020603050405020304" pitchFamily="18" charset="0"/>
                <a:cs typeface="Times New Roman" panose="02020603050405020304" pitchFamily="18" charset="0"/>
              </a:rPr>
              <a:t>ADVANTAGES:</a:t>
            </a:r>
          </a:p>
          <a:p>
            <a:pPr algn="just"/>
            <a:r>
              <a:rPr lang="en-US" sz="2100" dirty="0">
                <a:solidFill>
                  <a:schemeClr val="bg1"/>
                </a:solidFill>
                <a:latin typeface="Times New Roman" panose="02020603050405020304" pitchFamily="18" charset="0"/>
                <a:cs typeface="Times New Roman" panose="02020603050405020304" pitchFamily="18" charset="0"/>
              </a:rPr>
              <a:t>1. Random forest ranks the importance of variables in a regression or classification. problem in a natural way can be done by Random Forest.</a:t>
            </a:r>
          </a:p>
          <a:p>
            <a:pPr algn="just"/>
            <a:r>
              <a:rPr lang="en-US" sz="2100" dirty="0">
                <a:solidFill>
                  <a:schemeClr val="bg1"/>
                </a:solidFill>
                <a:latin typeface="Times New Roman" panose="02020603050405020304" pitchFamily="18" charset="0"/>
                <a:cs typeface="Times New Roman" panose="02020603050405020304" pitchFamily="18" charset="0"/>
              </a:rPr>
              <a:t>2. The amount' feature is the transaction amount. Feature 'class' is the target class for the binary classification and it takes value 1 for positive case (fraud) and 0 for negative case (non fraud).</a:t>
            </a:r>
          </a:p>
          <a:p>
            <a:pPr algn="just"/>
            <a:endParaRPr lang="en-US" sz="2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16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7740-1E3C-E05E-9FFE-0DD2F2047988}"/>
              </a:ext>
            </a:extLst>
          </p:cNvPr>
          <p:cNvSpPr>
            <a:spLocks noGrp="1"/>
          </p:cNvSpPr>
          <p:nvPr>
            <p:ph type="title"/>
          </p:nvPr>
        </p:nvSpPr>
        <p:spPr>
          <a:xfrm>
            <a:off x="604700" y="0"/>
            <a:ext cx="9905998" cy="1478570"/>
          </a:xfrm>
        </p:spPr>
        <p:txBody>
          <a:bodyPr/>
          <a:lstStyle/>
          <a:p>
            <a:r>
              <a:rPr lang="en-IN" b="1" dirty="0">
                <a:latin typeface="Times New Roman" panose="02020603050405020304" pitchFamily="18" charset="0"/>
                <a:cs typeface="Times New Roman" panose="02020603050405020304" pitchFamily="18" charset="0"/>
              </a:rPr>
              <a:t>REQUIREMENT SPECIFICATIONS :-</a:t>
            </a:r>
          </a:p>
        </p:txBody>
      </p:sp>
      <p:sp>
        <p:nvSpPr>
          <p:cNvPr id="3" name="Content Placeholder 2">
            <a:extLst>
              <a:ext uri="{FF2B5EF4-FFF2-40B4-BE49-F238E27FC236}">
                <a16:creationId xmlns:a16="http://schemas.microsoft.com/office/drawing/2014/main" id="{B550E85B-796E-2251-E3FA-6549034D09D2}"/>
              </a:ext>
            </a:extLst>
          </p:cNvPr>
          <p:cNvSpPr>
            <a:spLocks noGrp="1"/>
          </p:cNvSpPr>
          <p:nvPr>
            <p:ph idx="1"/>
          </p:nvPr>
        </p:nvSpPr>
        <p:spPr>
          <a:xfrm>
            <a:off x="604700" y="1226321"/>
            <a:ext cx="11760740" cy="4581727"/>
          </a:xfrm>
        </p:spPr>
        <p:txBody>
          <a:bodyPr>
            <a:noAutofit/>
          </a:bodyPr>
          <a:lstStyle/>
          <a:p>
            <a:pPr marL="285750" indent="-285750" algn="just">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HARDWARE REQUIREMENTS:-</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   Processor - Intel </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   RAM - 4 Gb </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   Hard Disk - 260 GB </a:t>
            </a:r>
          </a:p>
          <a:p>
            <a:pPr marL="457200" indent="-457200" algn="just">
              <a:buFont typeface="Wingdings" panose="05000000000000000000" pitchFamily="2" charset="2"/>
              <a:buChar char="Ø"/>
            </a:pPr>
            <a:r>
              <a:rPr lang="en-IN" sz="3200" b="1" dirty="0">
                <a:latin typeface="Times New Roman" panose="02020603050405020304" pitchFamily="18" charset="0"/>
                <a:cs typeface="Times New Roman" panose="02020603050405020304" pitchFamily="18" charset="0"/>
              </a:rPr>
              <a:t>SOFTWARE REQUIREMENTS:-</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Python </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Anaconda </a:t>
            </a:r>
          </a:p>
          <a:p>
            <a:pPr marL="914400" lvl="1" indent="-457200" algn="just">
              <a:buFont typeface="Courier New" panose="02070309020205020404" pitchFamily="49" charset="0"/>
              <a:buChar char="o"/>
            </a:pPr>
            <a:r>
              <a:rPr lang="en-IN" sz="3200" dirty="0">
                <a:solidFill>
                  <a:schemeClr val="bg1"/>
                </a:solidFill>
                <a:latin typeface="Times New Roman" panose="02020603050405020304" pitchFamily="18" charset="0"/>
                <a:cs typeface="Times New Roman" panose="02020603050405020304" pitchFamily="18" charset="0"/>
              </a:rPr>
              <a:t>OS - Windows 7, 8 and 10 (32 and 64 bit)</a:t>
            </a:r>
            <a:endParaRPr lang="en-IN"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88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7740-1E3C-E05E-9FFE-0DD2F2047988}"/>
              </a:ext>
            </a:extLst>
          </p:cNvPr>
          <p:cNvSpPr>
            <a:spLocks noGrp="1"/>
          </p:cNvSpPr>
          <p:nvPr>
            <p:ph type="title"/>
          </p:nvPr>
        </p:nvSpPr>
        <p:spPr>
          <a:xfrm>
            <a:off x="262646" y="44506"/>
            <a:ext cx="9905998" cy="1478570"/>
          </a:xfrm>
        </p:spPr>
        <p:txBody>
          <a:bodyPr/>
          <a:lstStyle/>
          <a:p>
            <a:r>
              <a:rPr lang="en-US" b="1" dirty="0">
                <a:latin typeface="Times New Roman" panose="02020603050405020304" pitchFamily="18" charset="0"/>
                <a:cs typeface="Times New Roman" panose="02020603050405020304" pitchFamily="18" charset="0"/>
              </a:rPr>
              <a:t>PROBLEM STATEMENT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50E85B-796E-2251-E3FA-6549034D09D2}"/>
              </a:ext>
            </a:extLst>
          </p:cNvPr>
          <p:cNvSpPr>
            <a:spLocks noGrp="1"/>
          </p:cNvSpPr>
          <p:nvPr>
            <p:ph idx="1"/>
          </p:nvPr>
        </p:nvSpPr>
        <p:spPr>
          <a:xfrm>
            <a:off x="262646" y="1523076"/>
            <a:ext cx="7830765" cy="5120320"/>
          </a:xfrm>
        </p:spPr>
        <p:txBody>
          <a:bodyPr>
            <a:noAutofit/>
          </a:bodyPr>
          <a:lstStyle/>
          <a:p>
            <a:pPr marL="342900" indent="-342900" algn="just">
              <a:buFont typeface="Wingdings" panose="05000000000000000000" pitchFamily="2" charset="2"/>
              <a:buChar char="Ø"/>
            </a:pPr>
            <a:r>
              <a:rPr lang="en-US" sz="3000" dirty="0">
                <a:solidFill>
                  <a:srgbClr val="374151"/>
                </a:solidFill>
                <a:latin typeface="Times New Roman" panose="02020603050405020304" pitchFamily="18" charset="0"/>
                <a:cs typeface="Times New Roman" panose="02020603050405020304" pitchFamily="18" charset="0"/>
              </a:rPr>
              <a:t>Credit card fraud is a significant concern for both financial institutions and cardholders. Detecting fraudulent transactions in real-time is crucial to prevent financial losses and maintain customer trust. </a:t>
            </a:r>
          </a:p>
          <a:p>
            <a:pPr marL="342900" indent="-342900" algn="just">
              <a:buFont typeface="Wingdings" panose="05000000000000000000" pitchFamily="2" charset="2"/>
              <a:buChar char="Ø"/>
            </a:pPr>
            <a:r>
              <a:rPr lang="en-US" sz="3000" dirty="0">
                <a:solidFill>
                  <a:srgbClr val="374151"/>
                </a:solidFill>
                <a:latin typeface="Times New Roman" panose="02020603050405020304" pitchFamily="18" charset="0"/>
                <a:cs typeface="Times New Roman" panose="02020603050405020304" pitchFamily="18" charset="0"/>
              </a:rPr>
              <a:t>In this project, we aim to develop a machine learning model using the Random Forest classifier to accurately detect fraudulent credit card transactions.</a:t>
            </a:r>
            <a:endParaRPr lang="en-US" sz="3000" dirty="0">
              <a:solidFill>
                <a:srgbClr val="FF0000"/>
              </a:solidFill>
              <a:latin typeface="Times New Roman" panose="02020603050405020304" pitchFamily="18" charset="0"/>
              <a:cs typeface="Times New Roman" panose="02020603050405020304" pitchFamily="18" charset="0"/>
            </a:endParaRPr>
          </a:p>
        </p:txBody>
      </p:sp>
      <p:pic>
        <p:nvPicPr>
          <p:cNvPr id="4" name="Picture 2" descr="History of credit cards: When were they invented? | TIME Stamped">
            <a:extLst>
              <a:ext uri="{FF2B5EF4-FFF2-40B4-BE49-F238E27FC236}">
                <a16:creationId xmlns:a16="http://schemas.microsoft.com/office/drawing/2014/main" id="{CB0851B9-4045-3005-FCE1-1AB06CDB5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767" y="2494923"/>
            <a:ext cx="3336587" cy="301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D7740-1E3C-E05E-9FFE-0DD2F2047988}"/>
              </a:ext>
            </a:extLst>
          </p:cNvPr>
          <p:cNvSpPr>
            <a:spLocks noGrp="1"/>
          </p:cNvSpPr>
          <p:nvPr>
            <p:ph type="title"/>
          </p:nvPr>
        </p:nvSpPr>
        <p:spPr>
          <a:xfrm>
            <a:off x="441617" y="0"/>
            <a:ext cx="9905998" cy="1478570"/>
          </a:xfrm>
        </p:spPr>
        <p:txBody>
          <a:bodyPr/>
          <a:lstStyle/>
          <a:p>
            <a:r>
              <a:rPr lang="en-US" b="1" dirty="0">
                <a:latin typeface="Times New Roman" panose="02020603050405020304" pitchFamily="18" charset="0"/>
                <a:cs typeface="Times New Roman" panose="02020603050405020304" pitchFamily="18" charset="0"/>
              </a:rPr>
              <a:t>DETAILS OF 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50E85B-796E-2251-E3FA-6549034D09D2}"/>
              </a:ext>
            </a:extLst>
          </p:cNvPr>
          <p:cNvSpPr>
            <a:spLocks noGrp="1"/>
          </p:cNvSpPr>
          <p:nvPr>
            <p:ph idx="1"/>
          </p:nvPr>
        </p:nvSpPr>
        <p:spPr>
          <a:xfrm>
            <a:off x="178674" y="1047214"/>
            <a:ext cx="8453335" cy="5810786"/>
          </a:xfrm>
        </p:spPr>
        <p:txBody>
          <a:bodyPr>
            <a:noAutofit/>
          </a:bodyPr>
          <a:lstStyle/>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DATA COLLECTION</a:t>
            </a:r>
          </a:p>
          <a:p>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DATA PRE-PROCESSING</a:t>
            </a:r>
          </a:p>
          <a:p>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FEATURE SELECTION</a:t>
            </a:r>
          </a:p>
          <a:p>
            <a:pPr marL="0" indent="0">
              <a:buNone/>
            </a:pPr>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TRAIN/TEST SPLIT</a:t>
            </a:r>
          </a:p>
          <a:p>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MODEL TRAINING</a:t>
            </a:r>
          </a:p>
          <a:p>
            <a:endParaRPr lang="en-US" sz="22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dirty="0">
                <a:solidFill>
                  <a:schemeClr val="bg1"/>
                </a:solidFill>
                <a:latin typeface="Times New Roman" panose="02020603050405020304" pitchFamily="18" charset="0"/>
                <a:cs typeface="Times New Roman" panose="02020603050405020304" pitchFamily="18" charset="0"/>
              </a:rPr>
              <a:t>MODEL EVALUATION </a:t>
            </a:r>
          </a:p>
          <a:p>
            <a:endParaRPr lang="en-IN" sz="2200" dirty="0"/>
          </a:p>
        </p:txBody>
      </p:sp>
    </p:spTree>
    <p:extLst>
      <p:ext uri="{BB962C8B-B14F-4D97-AF65-F5344CB8AC3E}">
        <p14:creationId xmlns:p14="http://schemas.microsoft.com/office/powerpoint/2010/main" val="1063974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422</TotalTime>
  <Words>1877</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 New</vt:lpstr>
      <vt:lpstr>Times New Roman</vt:lpstr>
      <vt:lpstr>Tw Cen MT</vt:lpstr>
      <vt:lpstr>Wingdings</vt:lpstr>
      <vt:lpstr>Circuit</vt:lpstr>
      <vt:lpstr>PowerPoint Presentation</vt:lpstr>
      <vt:lpstr>CONTENTS:-</vt:lpstr>
      <vt:lpstr>ABSTRACT:-</vt:lpstr>
      <vt:lpstr>LITERATURE REVIEW:-</vt:lpstr>
      <vt:lpstr>EXISTING SYSTEM:-</vt:lpstr>
      <vt:lpstr>PROPOSED SYSTEM:-</vt:lpstr>
      <vt:lpstr>REQUIREMENT SPECIFICATIONS :-</vt:lpstr>
      <vt:lpstr>PROBLEM STATEMENT :-</vt:lpstr>
      <vt:lpstr>DETAILS OF MODULES:-</vt:lpstr>
      <vt:lpstr>PowerPoint Presentation</vt:lpstr>
      <vt:lpstr>PowerPoint Presentation</vt:lpstr>
      <vt:lpstr>SYSTEM ARCHITECTURE:-</vt:lpstr>
      <vt:lpstr>UML REPRESENTATIONS:-</vt:lpstr>
      <vt:lpstr>USE CASE DIAGRAM:- </vt:lpstr>
      <vt:lpstr>UML REPRESENTATIONS:-</vt:lpstr>
      <vt:lpstr>ALGORITHM :-</vt:lpstr>
      <vt:lpstr>OUTPUT SCREENS:-</vt:lpstr>
      <vt:lpstr>OUTPUT SCREENS:-</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DEVARAJ CHEEKATLA</dc:creator>
  <cp:lastModifiedBy>LAKSHMI PRATHYUSHA</cp:lastModifiedBy>
  <cp:revision>4</cp:revision>
  <dcterms:created xsi:type="dcterms:W3CDTF">2023-12-27T08:47:28Z</dcterms:created>
  <dcterms:modified xsi:type="dcterms:W3CDTF">2024-05-16T00:49:45Z</dcterms:modified>
</cp:coreProperties>
</file>