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2"/>
  </p:notesMasterIdLst>
  <p:sldIdLst>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FFD4"/>
    <a:srgbClr val="FFA500"/>
    <a:srgbClr val="000080"/>
    <a:srgbClr val="FAFAD2"/>
    <a:srgbClr val="00FFFF"/>
    <a:srgbClr val="7CFC00"/>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31-05-2024</a:t>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Image Placeholder 1"/>
          <p:cNvSpPr>
            <a:spLocks noGrp="1" noRot="1" noChangeAspect="1"/>
          </p:cNvSpPr>
          <p:nvPr>
            <p:ph type="sldImg"/>
          </p:nvPr>
        </p:nvSpPr>
        <p:spPr/>
      </p:sp>
      <p:sp>
        <p:nvSpPr>
          <p:cNvPr id="1048607" name="Notes Placeholder 2"/>
          <p:cNvSpPr>
            <a:spLocks noGrp="1"/>
          </p:cNvSpPr>
          <p:nvPr>
            <p:ph type="body" idx="1"/>
          </p:nvPr>
        </p:nvSpPr>
        <p:spPr/>
        <p:txBody>
          <a:bodyPr>
            <a:normAutofit/>
          </a:bodyPr>
          <a:lstStyle/>
          <a:p>
            <a:endParaRPr lang="en-US" dirty="0"/>
          </a:p>
        </p:txBody>
      </p:sp>
      <p:sp>
        <p:nvSpPr>
          <p:cNvPr id="1048608"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5/31/2024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2CED4963-E985-44C4-B8C4-FDD613B7C2F8}" type="datetime1">
              <a:rPr lang="en-US" smtClean="0"/>
              <a:t>5/31/2024</a:t>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lstStyle/>
          <a:p>
            <a:fld id="{ED291B17-9318-49DB-B28B-6E5994AE9581}" type="datetime1">
              <a:rPr lang="en-US" smtClean="0"/>
              <a:t>5/31/2024</a:t>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1"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5/31/2024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lstStyle/>
          <a:p>
            <a:fld id="{B2497495-0637-405E-AE64-5CC7506D51F5}" type="datetime1">
              <a:rPr lang="en-US" smtClean="0"/>
              <a:t>5/31/2024</a:t>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7BFFD690-9426-415D-8B65-26881E07B2D4}" type="datetime1">
              <a:rPr lang="en-US" smtClean="0"/>
              <a:t>5/31/2024</a:t>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lstStyle/>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04C4989A-474C-40DE-95B9-011C28B71673}" type="datetime1">
              <a:rPr lang="en-US" smtClean="0"/>
              <a:t>5/31/2024</a:t>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575894" y="729658"/>
            <a:ext cx="11029616" cy="988332"/>
          </a:xfrm>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5DB4ED54-5B5E-4A04-93D3-5772E3CE3818}" type="datetime1">
              <a:rPr lang="en-US" smtClean="0"/>
              <a:t>5/31/2024</a:t>
            </a:fld>
            <a:endParaRPr lang="en-US"/>
          </a:p>
        </p:txBody>
      </p:sp>
      <p:sp>
        <p:nvSpPr>
          <p:cNvPr id="1048621"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2"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4EDE50D6-574B-40AF-946F-D52A04ADE379}" type="datetime1">
              <a:rPr lang="en-US" smtClean="0"/>
              <a:t>5/31/2024</a:t>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5"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5/31/2024</a:t>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2"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lstStyle/>
          <a:p>
            <a:fld id="{7E18DB4A-8810-4A10-AD5C-D5E2C667F5B3}" type="datetime1">
              <a:rPr lang="en-US" smtClean="0"/>
              <a:t>5/31/2024</a:t>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5/31/2024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urnals.sagepub.com/doi/pdf/10.1177/2165079916653414" TargetMode="External"/><Relationship Id="rId2" Type="http://schemas.openxmlformats.org/officeDocument/2006/relationships/hyperlink" Target="https://link.springer.com/article/10.1007/s10560-020-00733-w" TargetMode="External"/><Relationship Id="rId1" Type="http://schemas.openxmlformats.org/officeDocument/2006/relationships/slideLayout" Target="../slideLayouts/slideLayout2.xml"/><Relationship Id="rId4" Type="http://schemas.openxmlformats.org/officeDocument/2006/relationships/hyperlink" Target="http://www.bc.edu/content/dam/files/centers/cwf/research/Publication%20Images/Burnout%20Standalon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GB" sz="2500" dirty="0">
                <a:solidFill>
                  <a:srgbClr val="7030A0"/>
                </a:solidFill>
                <a:latin typeface="Times New Roman" panose="02020603050405020304" pitchFamily="18" charset="0"/>
                <a:cs typeface="Times New Roman" panose="02020603050405020304" pitchFamily="18" charset="0"/>
              </a:rPr>
              <a:t>PROJECT TITLE/Problem Statement</a:t>
            </a:r>
            <a:br>
              <a:rPr lang="en-GB" dirty="0"/>
            </a:br>
            <a:endParaRPr lang="en-US" dirty="0"/>
          </a:p>
        </p:txBody>
      </p:sp>
      <p:sp>
        <p:nvSpPr>
          <p:cNvPr id="1048599" name="Content Placeholder 2"/>
          <p:cNvSpPr>
            <a:spLocks noGrp="1"/>
          </p:cNvSpPr>
          <p:nvPr>
            <p:ph idx="1"/>
          </p:nvPr>
        </p:nvSpPr>
        <p:spPr>
          <a:xfrm>
            <a:off x="581193" y="1645920"/>
            <a:ext cx="8303728" cy="4329430"/>
          </a:xfrm>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Employee burnout has become a significant concern in organizations across various industries. Burnout is a state of chronic physical and emotional exhaustion, often accompanied by feelings of cynicism and detachment from work. It can result from prolonged periods of stress, excessive workload, lack of job control, and limited support.</a:t>
            </a:r>
          </a:p>
          <a:p>
            <a:pPr algn="just"/>
            <a:r>
              <a:rPr lang="en-US" b="0" i="0" dirty="0">
                <a:solidFill>
                  <a:srgbClr val="374151"/>
                </a:solidFill>
                <a:effectLst/>
                <a:latin typeface="Times New Roman" panose="02020603050405020304" pitchFamily="18" charset="0"/>
                <a:cs typeface="Times New Roman" panose="02020603050405020304" pitchFamily="18" charset="0"/>
              </a:rPr>
              <a:t>The problem statement for employee burnout analysis involves understanding, identifying, and mitigating factors contributing to burnout in the workplace. By addressing this issue, organizations can enhance employee well-being, productivity, and overall organizational performance.</a:t>
            </a:r>
          </a:p>
        </p:txBody>
      </p:sp>
      <p:pic>
        <p:nvPicPr>
          <p:cNvPr id="2097154" name="Picture 3"/>
          <p:cNvPicPr>
            <a:picLocks noChangeAspect="1"/>
          </p:cNvPicPr>
          <p:nvPr/>
        </p:nvPicPr>
        <p:blipFill>
          <a:blip r:embed="rId2"/>
          <a:srcRect/>
          <a:stretch/>
        </p:blipFill>
        <p:spPr>
          <a:xfrm>
            <a:off x="9099022" y="2047346"/>
            <a:ext cx="2511785" cy="29818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581192" y="702156"/>
            <a:ext cx="11029616" cy="781204"/>
          </a:xfrm>
        </p:spPr>
        <p:txBody>
          <a:bodyPr anchor="ctr">
            <a:normAutofit/>
          </a:bodyPr>
          <a:lstStyle/>
          <a:p>
            <a:r>
              <a:rPr lang="en-US" sz="2500" dirty="0">
                <a:solidFill>
                  <a:srgbClr val="7030A0"/>
                </a:solidFill>
                <a:latin typeface="Times New Roman" panose="02020603050405020304" pitchFamily="18" charset="0"/>
                <a:cs typeface="Times New Roman" panose="02020603050405020304" pitchFamily="18" charset="0"/>
              </a:rPr>
              <a:t>AGENDA</a:t>
            </a:r>
          </a:p>
        </p:txBody>
      </p:sp>
      <p:sp>
        <p:nvSpPr>
          <p:cNvPr id="1048601" name="Content Placeholder 2"/>
          <p:cNvSpPr>
            <a:spLocks noGrp="1"/>
          </p:cNvSpPr>
          <p:nvPr>
            <p:ph idx="1"/>
          </p:nvPr>
        </p:nvSpPr>
        <p:spPr>
          <a:xfrm>
            <a:off x="581192" y="1645920"/>
            <a:ext cx="11029616" cy="4509924"/>
          </a:xfrm>
        </p:spPr>
        <p:txBody>
          <a:bodyPr>
            <a:normAutofit fontScale="92500" lnSpcReduction="10000"/>
          </a:bodyPr>
          <a:lstStyle/>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1.</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b="1" spc="-6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collection</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Collect</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on</a:t>
            </a:r>
            <a:r>
              <a:rPr lang="en-US" sz="1800" spc="-6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various</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factors</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that</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contribute</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1800" spc="-6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such</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as</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job</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demands,</a:t>
            </a:r>
            <a:r>
              <a:rPr lang="en-US" sz="1800" spc="-6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workload,</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job</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control,</a:t>
            </a:r>
            <a:r>
              <a:rPr lang="en-US" sz="1800" spc="-6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social</a:t>
            </a:r>
            <a:r>
              <a:rPr lang="en-US" sz="1800" spc="-36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support.</a:t>
            </a:r>
          </a:p>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2.</a:t>
            </a:r>
            <a:r>
              <a:rPr lang="en-US" sz="1800" spc="1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b="1" spc="1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analysis</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1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Use</a:t>
            </a:r>
            <a:r>
              <a:rPr lang="en-US" sz="1800" spc="1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machine</a:t>
            </a:r>
            <a:r>
              <a:rPr lang="en-US" sz="1800" spc="1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learning</a:t>
            </a:r>
            <a:r>
              <a:rPr lang="en-US" sz="1800" spc="1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algorithms</a:t>
            </a:r>
            <a:r>
              <a:rPr lang="en-US" sz="1800" spc="1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1800" spc="1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analyze</a:t>
            </a:r>
            <a:r>
              <a:rPr lang="en-US" sz="1800" spc="1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this</a:t>
            </a:r>
            <a:r>
              <a:rPr lang="en-US" sz="1800" spc="1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1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identify</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patterns</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that</a:t>
            </a:r>
            <a:r>
              <a:rPr lang="en-US" sz="1800" spc="1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indicate</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increased</a:t>
            </a:r>
            <a:r>
              <a:rPr lang="en-US" sz="1800" spc="1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risk</a:t>
            </a:r>
            <a:r>
              <a:rPr lang="en-US" sz="1800" spc="1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1800" spc="-36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endParaRPr lang="en-IN" sz="18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3.</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Risk</a:t>
            </a:r>
            <a:r>
              <a:rPr lang="en-US" sz="1800" b="1"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identification</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Identify</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employees</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who</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are</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risk</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based</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on</a:t>
            </a:r>
            <a:r>
              <a:rPr lang="en-US" sz="1800" spc="-6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results</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7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analysis.</a:t>
            </a:r>
            <a:endParaRPr lang="en-IN" sz="18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4.</a:t>
            </a:r>
            <a:r>
              <a:rPr lang="en-US" sz="1800" spc="1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Customized</a:t>
            </a:r>
            <a:r>
              <a:rPr lang="en-US" sz="1800" b="1" spc="10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recommendations</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10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Provide</a:t>
            </a:r>
            <a:r>
              <a:rPr lang="en-US" sz="1800" spc="1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customized</a:t>
            </a:r>
            <a:r>
              <a:rPr lang="en-US" sz="1800" spc="10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recommendations</a:t>
            </a:r>
            <a:r>
              <a:rPr lang="en-US" sz="1800" spc="9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for</a:t>
            </a:r>
            <a:r>
              <a:rPr lang="en-US" sz="1800" spc="10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preventing</a:t>
            </a:r>
            <a:r>
              <a:rPr lang="en-US" sz="1800" spc="1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1800" spc="1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based</a:t>
            </a:r>
            <a:r>
              <a:rPr lang="en-US" sz="1800" spc="1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on</a:t>
            </a:r>
            <a:r>
              <a:rPr lang="en-US" sz="1800" spc="1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1800" spc="1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specific</a:t>
            </a:r>
            <a:r>
              <a:rPr lang="en-US" sz="1800" spc="1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needs</a:t>
            </a:r>
            <a:r>
              <a:rPr lang="en-US" sz="1800" spc="1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1800" spc="-36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each</a:t>
            </a:r>
            <a:r>
              <a:rPr lang="en-US" sz="18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endParaRPr lang="en-IN" sz="18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5.</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Real-time</a:t>
            </a:r>
            <a:r>
              <a:rPr lang="en-US" sz="1800" b="1"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tracking</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Use</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real-time</a:t>
            </a:r>
            <a:r>
              <a:rPr lang="en-US" sz="1800"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track</a:t>
            </a:r>
            <a:r>
              <a:rPr lang="en-US" sz="1800"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trends</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make</a:t>
            </a:r>
            <a:r>
              <a:rPr lang="en-US" sz="1800"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data-driven</a:t>
            </a:r>
            <a:r>
              <a:rPr lang="en-US" sz="1800" spc="-7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decisions</a:t>
            </a:r>
            <a:r>
              <a:rPr lang="en-US" sz="1800"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about</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how</a:t>
            </a:r>
            <a:r>
              <a:rPr lang="en-US" sz="1800"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prevent</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1800" spc="-8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1800" spc="-8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future.</a:t>
            </a:r>
            <a:endParaRPr lang="en-IN" sz="18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6.</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User-friendly</a:t>
            </a:r>
            <a:r>
              <a:rPr lang="en-US" sz="1800" b="1"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interface</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Design</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simple</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intuitive</a:t>
            </a:r>
            <a:r>
              <a:rPr lang="en-US" sz="18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interface</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that</a:t>
            </a:r>
            <a:r>
              <a:rPr lang="en-US" sz="18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allows</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users</a:t>
            </a:r>
            <a:r>
              <a:rPr lang="en-US" sz="18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easily</a:t>
            </a:r>
            <a:r>
              <a:rPr lang="en-US" sz="18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access</a:t>
            </a:r>
            <a:r>
              <a:rPr lang="en-US" sz="18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analyze</a:t>
            </a:r>
            <a:r>
              <a:rPr lang="en-US" sz="18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make</a:t>
            </a:r>
            <a:r>
              <a:rPr lang="en-US" sz="18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36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driven</a:t>
            </a:r>
            <a:r>
              <a:rPr lang="en-US" sz="18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decisions,</a:t>
            </a:r>
            <a:r>
              <a:rPr lang="en-US" sz="18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provide</a:t>
            </a:r>
            <a:r>
              <a:rPr lang="en-US" sz="18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personalized</a:t>
            </a:r>
            <a:r>
              <a:rPr lang="en-US" sz="18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recommendations</a:t>
            </a:r>
            <a:r>
              <a:rPr lang="en-US" sz="18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for</a:t>
            </a:r>
            <a:r>
              <a:rPr lang="en-US" sz="18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preventing</a:t>
            </a:r>
            <a:r>
              <a:rPr lang="en-US" sz="18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p>
          <a:p>
            <a:pPr algn="just"/>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7.</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Continuous</a:t>
            </a:r>
            <a:r>
              <a:rPr lang="en-US" sz="1800" b="1"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b="1"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improvement</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t>
            </a:r>
            <a:r>
              <a:rPr lang="en-US" sz="1800" spc="1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Continuously</a:t>
            </a:r>
            <a:r>
              <a:rPr lang="en-US" sz="1800" spc="1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collect</a:t>
            </a:r>
            <a:r>
              <a:rPr lang="en-US" sz="1800" spc="1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1800" spc="1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feedback</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from</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employees</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1800" spc="1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use</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this</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information</a:t>
            </a:r>
            <a:r>
              <a:rPr lang="en-US" sz="1800" spc="15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1800" spc="1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improve</a:t>
            </a:r>
            <a:r>
              <a:rPr lang="en-US" sz="1800" spc="1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our</a:t>
            </a:r>
            <a:r>
              <a:rPr lang="en-US" sz="1800" spc="-36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solution</a:t>
            </a:r>
            <a:r>
              <a:rPr lang="en-US" sz="18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18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over time</a:t>
            </a:r>
            <a:r>
              <a:rPr lang="en-US" sz="1800"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rPr>
              <a:t>.</a:t>
            </a:r>
            <a:endParaRPr lang="en-IN" sz="1800" dirty="0">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normAutofit/>
          </a:bodyPr>
          <a:lstStyle/>
          <a:p>
            <a:r>
              <a:rPr lang="en-US" sz="2500" b="1" dirty="0">
                <a:solidFill>
                  <a:srgbClr val="7030A0"/>
                </a:solidFill>
                <a:latin typeface="Times New Roman" panose="02020603050405020304" pitchFamily="18" charset="0"/>
                <a:cs typeface="Times New Roman" panose="02020603050405020304" pitchFamily="18" charset="0"/>
              </a:rPr>
              <a:t>PROJECT  OVERVIEW</a:t>
            </a:r>
          </a:p>
        </p:txBody>
      </p:sp>
      <p:sp>
        <p:nvSpPr>
          <p:cNvPr id="1048603" name="Content Placeholder 2"/>
          <p:cNvSpPr>
            <a:spLocks noGrp="1"/>
          </p:cNvSpPr>
          <p:nvPr>
            <p:ph idx="1"/>
          </p:nvPr>
        </p:nvSpPr>
        <p:spPr>
          <a:xfrm>
            <a:off x="581193" y="1600200"/>
            <a:ext cx="7877008" cy="4375150"/>
          </a:xfrm>
        </p:spPr>
        <p:txBody>
          <a:bodyPr/>
          <a:lstStyle/>
          <a:p>
            <a:pPr algn="just"/>
            <a:r>
              <a:rPr lang="en-US" dirty="0">
                <a:latin typeface="Times New Roman" panose="02020603050405020304" pitchFamily="18" charset="0"/>
                <a:cs typeface="Times New Roman" panose="02020603050405020304" pitchFamily="18" charset="0"/>
              </a:rPr>
              <a:t>Employee Burnout analysis and Prediction is an area of study that focuses on developing predictive models to identify employees who are at risk of burnout. The purpose of this analysis is to help organizations prevent burnout and improve employee well-being, job satisfaction, and productivity. The scope of this analysis includes various factors that contribute to burnout such as job demands, workload, job control, and social support. The objectives of this analysis are to identify the factors that contribute to employee burnout, develop predictive models that can accurately identify employees at risk of burnout, and provide recommendations to organizations for preventing burnout and promoting employee well-being. By achieving these objectives, organizations can create a healthier, more productive workplace that fosters employee engagement and job satisfaction.</a:t>
            </a:r>
          </a:p>
          <a:p>
            <a:endParaRPr lang="en-US" dirty="0"/>
          </a:p>
        </p:txBody>
      </p:sp>
      <p:pic>
        <p:nvPicPr>
          <p:cNvPr id="2097155" name="Picture 3"/>
          <p:cNvPicPr>
            <a:picLocks noChangeAspect="1"/>
          </p:cNvPicPr>
          <p:nvPr/>
        </p:nvPicPr>
        <p:blipFill>
          <a:blip r:embed="rId2"/>
          <a:srcRect/>
          <a:stretch/>
        </p:blipFill>
        <p:spPr>
          <a:xfrm>
            <a:off x="8580120" y="2314624"/>
            <a:ext cx="3235960" cy="21964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581192" y="702156"/>
            <a:ext cx="11029616" cy="659284"/>
          </a:xfrm>
        </p:spPr>
        <p:txBody>
          <a:bodyPr anchor="ctr">
            <a:normAutofit/>
          </a:bodyPr>
          <a:lstStyle/>
          <a:p>
            <a:r>
              <a:rPr lang="en-US" sz="2500" dirty="0">
                <a:solidFill>
                  <a:srgbClr val="7030A0"/>
                </a:solidFill>
                <a:latin typeface="Times New Roman" panose="02020603050405020304" pitchFamily="18" charset="0"/>
                <a:cs typeface="Times New Roman" panose="02020603050405020304" pitchFamily="18" charset="0"/>
              </a:rPr>
              <a:t>WHO ARE THE END USERS of this project?</a:t>
            </a:r>
          </a:p>
        </p:txBody>
      </p:sp>
      <p:sp>
        <p:nvSpPr>
          <p:cNvPr id="1048605" name="Content Placeholder 2"/>
          <p:cNvSpPr>
            <a:spLocks noGrp="1"/>
          </p:cNvSpPr>
          <p:nvPr>
            <p:ph idx="1"/>
          </p:nvPr>
        </p:nvSpPr>
        <p:spPr>
          <a:xfrm>
            <a:off x="581192" y="1645920"/>
            <a:ext cx="10467807" cy="4831080"/>
          </a:xfrm>
        </p:spPr>
        <p:txBody>
          <a:bodyPr>
            <a:normAutofit/>
          </a:bodyPr>
          <a:lstStyle/>
          <a:p>
            <a:r>
              <a:rPr lang="en-US" sz="2000" b="0" i="0" dirty="0">
                <a:solidFill>
                  <a:srgbClr val="374151"/>
                </a:solidFill>
                <a:effectLst/>
                <a:latin typeface="Times New Roman" panose="02020603050405020304" pitchFamily="18" charset="0"/>
                <a:cs typeface="Times New Roman" panose="02020603050405020304" pitchFamily="18" charset="0"/>
              </a:rPr>
              <a:t>Organizational Leadership: Top-level executives, managers, and supervisors are important end users of the employee burnout analysis. </a:t>
            </a:r>
          </a:p>
          <a:p>
            <a:r>
              <a:rPr lang="en-US" sz="2000" b="0" i="0" dirty="0">
                <a:solidFill>
                  <a:srgbClr val="374151"/>
                </a:solidFill>
                <a:effectLst/>
                <a:latin typeface="Times New Roman" panose="02020603050405020304" pitchFamily="18" charset="0"/>
                <a:cs typeface="Times New Roman" panose="02020603050405020304" pitchFamily="18" charset="0"/>
              </a:rPr>
              <a:t>Human Resources (HR) Department: They can utilize the analysis to develop and implement targeted interventions, design wellness programs, and provide support systems that effectively address burnout.</a:t>
            </a:r>
            <a:r>
              <a:rPr lang="en-US" sz="1800" dirty="0">
                <a:effectLst/>
                <a:latin typeface="Times New Roman" panose="02020603050405020304" pitchFamily="18" charset="0"/>
                <a:ea typeface="Franklin Gothic Medium" panose="020B0603020102020204" pitchFamily="34" charset="0"/>
                <a:cs typeface="Times New Roman" panose="02020603050405020304" pitchFamily="18" charset="0"/>
              </a:rPr>
              <a:t> </a:t>
            </a:r>
          </a:p>
          <a:p>
            <a:r>
              <a:rPr lang="en-US" sz="2000" b="0" i="0" dirty="0">
                <a:solidFill>
                  <a:srgbClr val="374151"/>
                </a:solidFill>
                <a:effectLst/>
                <a:latin typeface="Times New Roman" panose="02020603050405020304" pitchFamily="18" charset="0"/>
                <a:cs typeface="Times New Roman" panose="02020603050405020304" pitchFamily="18" charset="0"/>
              </a:rPr>
              <a:t>Employee Assistance Programs (EAP) Providers: The analysis can inform the design of counseling programs, workshops, and resources aimed at preventing and addressing burnout.</a:t>
            </a:r>
          </a:p>
          <a:p>
            <a:r>
              <a:rPr lang="en-US" sz="2000" b="0" i="0" dirty="0">
                <a:solidFill>
                  <a:srgbClr val="374151"/>
                </a:solidFill>
                <a:effectLst/>
                <a:latin typeface="Times New Roman" panose="02020603050405020304" pitchFamily="18" charset="0"/>
                <a:cs typeface="Times New Roman" panose="02020603050405020304" pitchFamily="18" charset="0"/>
              </a:rPr>
              <a:t>Employee Wellness Committees: These committees can leverage the analysis to identify strategies, initiatives, and activities that help reduce burnout and enhance employee engagement.</a:t>
            </a:r>
          </a:p>
          <a:p>
            <a:r>
              <a:rPr lang="en-US" sz="2000" b="0" i="0" dirty="0">
                <a:solidFill>
                  <a:srgbClr val="374151"/>
                </a:solidFill>
                <a:effectLst/>
                <a:latin typeface="Times New Roman" panose="02020603050405020304" pitchFamily="18" charset="0"/>
                <a:cs typeface="Times New Roman" panose="02020603050405020304" pitchFamily="18" charset="0"/>
              </a:rPr>
              <a:t>Researchers and Academics:  </a:t>
            </a:r>
            <a:r>
              <a:rPr lang="en-US" sz="2000" dirty="0">
                <a:solidFill>
                  <a:srgbClr val="374151"/>
                </a:solidFill>
                <a:latin typeface="Times New Roman" panose="02020603050405020304" pitchFamily="18" charset="0"/>
                <a:cs typeface="Times New Roman" panose="02020603050405020304" pitchFamily="18" charset="0"/>
              </a:rPr>
              <a:t>I</a:t>
            </a:r>
            <a:r>
              <a:rPr lang="en-US" sz="2000" b="0" i="0" dirty="0">
                <a:solidFill>
                  <a:srgbClr val="374151"/>
                </a:solidFill>
                <a:effectLst/>
                <a:latin typeface="Times New Roman" panose="02020603050405020304" pitchFamily="18" charset="0"/>
                <a:cs typeface="Times New Roman" panose="02020603050405020304" pitchFamily="18" charset="0"/>
              </a:rPr>
              <a:t>n the field of organizational psychology, human resources, and occupational health may find value in the analysis findings for their own studies, contributing to the broader knowledge and understanding of employee burnout.</a:t>
            </a:r>
            <a:endParaRPr lang="en-IN" sz="18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endParaRPr lang="en-IN" sz="18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09" name="Title 1"/>
          <p:cNvSpPr>
            <a:spLocks noGrp="1"/>
          </p:cNvSpPr>
          <p:nvPr>
            <p:ph type="title"/>
          </p:nvPr>
        </p:nvSpPr>
        <p:spPr>
          <a:xfrm>
            <a:off x="581191" y="493812"/>
            <a:ext cx="11029616" cy="918428"/>
          </a:xfrm>
        </p:spPr>
        <p:txBody>
          <a:bodyPr anchor="ctr"/>
          <a:lstStyle/>
          <a:p>
            <a:br>
              <a:rPr lang="en-US" sz="2800" dirty="0"/>
            </a:br>
            <a:r>
              <a:rPr lang="en-US" sz="2500" dirty="0">
                <a:solidFill>
                  <a:srgbClr val="7030A0"/>
                </a:solidFill>
                <a:latin typeface="Times New Roman" panose="02020603050405020304" pitchFamily="18" charset="0"/>
                <a:cs typeface="Times New Roman" panose="02020603050405020304" pitchFamily="18" charset="0"/>
              </a:rPr>
              <a:t>YOUR SOLUTION AND ITS VALUE PROPOSITION</a:t>
            </a:r>
          </a:p>
        </p:txBody>
      </p:sp>
      <p:sp>
        <p:nvSpPr>
          <p:cNvPr id="1048610" name="Content Placeholder 2"/>
          <p:cNvSpPr>
            <a:spLocks noGrp="1"/>
          </p:cNvSpPr>
          <p:nvPr>
            <p:ph idx="1"/>
          </p:nvPr>
        </p:nvSpPr>
        <p:spPr>
          <a:xfrm>
            <a:off x="581191" y="1412240"/>
            <a:ext cx="11062169" cy="5201920"/>
          </a:xfrm>
        </p:spPr>
        <p:txBody>
          <a:bodyPr>
            <a:normAutofit fontScale="40000" lnSpcReduction="20000"/>
          </a:bodyPr>
          <a:lstStyle/>
          <a:p>
            <a:pPr algn="just"/>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Our</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solution</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for</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analysis</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involves</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conducting</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comprehensive</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assessment</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levels,</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identifying</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contributing</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factors,</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providing</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actionable</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recommendations</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mitigate</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improve</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well-being.</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Our</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approach</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includes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collection,</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analysis,</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intervention</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strategies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tailored</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specific</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organizational</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context.</a:t>
            </a:r>
            <a:endParaRPr lang="en-IN" sz="40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Data-Driven</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Insights:</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Our</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analysis</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utilizes</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robust</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collection</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methods</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measurement</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tools</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provide</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accurate</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reliable</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insights</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into</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levels</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contributing</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factors.</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By</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analyzing</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we</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uncover</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patterns,</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correlations,</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trends,</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enabling</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organizations</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make</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informed</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decisions</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based</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on</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empirical</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evidence.</a:t>
            </a:r>
            <a:endParaRPr lang="en-IN" sz="40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Proactive</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Risk</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Assessment:</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Through</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predictive</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modeling,</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we</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can</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assess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risk</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for</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individual</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groups.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This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enables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identify</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high-risk</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individuals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departments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implement</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preventive</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measures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proactively.</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endParaRPr lang="en-IN" sz="40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Customized Intervention Strategies: Our recommendations are tailored to the specific needs and challenges of the organization. We provide evidence-based intervention strategies, such as wellness programs, stress</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management</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initiatives,</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improvements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policies</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practices.</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These</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strategies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address</a:t>
            </a:r>
            <a:r>
              <a:rPr lang="en-US" sz="4000" spc="-3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identified</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contributing</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factors</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align</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with</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organizational</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goals,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promoting</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sustainable</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changes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well-</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being.</a:t>
            </a:r>
            <a:endParaRPr lang="en-IN" sz="40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r>
              <a:rPr lang="en-US" sz="4000" dirty="0">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Ongoing</a:t>
            </a:r>
            <a:r>
              <a:rPr lang="en-US" sz="4000" spc="-5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Monitoring</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Evaluation:</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We</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help</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organizations</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establish</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mechanisms</a:t>
            </a:r>
            <a:r>
              <a:rPr lang="en-US" sz="4000" spc="-5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for</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continuous</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monitoring</a:t>
            </a:r>
            <a:r>
              <a:rPr lang="en-US" sz="4000" spc="-5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evaluation</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levels.</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By</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tracking</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key</a:t>
            </a:r>
            <a:r>
              <a:rPr lang="en-US" sz="4000" spc="-3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metrics</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collecting</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feedback,</a:t>
            </a:r>
            <a:r>
              <a:rPr lang="en-US" sz="4000" spc="-4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organizations</a:t>
            </a:r>
            <a:r>
              <a:rPr lang="en-US" sz="4000" spc="-4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can</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assess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the</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effectiveness</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of</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implemented</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interventions,</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make</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data-driven</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adjustments,</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ensure</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long-term</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success</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combating</a:t>
            </a:r>
            <a:r>
              <a:rPr lang="en-US" sz="4000" spc="-1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burnout.</a:t>
            </a:r>
            <a:endParaRPr lang="en-IN" sz="40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Improved Organizational Performance: Addressing employee burnout leads to numerous benefits for organizations. By enhancing employee well-being, job satisfaction, and engagement, organizations can experience</a:t>
            </a:r>
            <a:r>
              <a:rPr lang="en-US" sz="4000" spc="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higher</a:t>
            </a:r>
            <a:r>
              <a:rPr lang="en-US" sz="4000" spc="-2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productivity,</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lower</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turnover</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rates,</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improved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employee</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retention,</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positive</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work</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culture.</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This</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ultimately</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contributes</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to</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increased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organizational</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performance</a:t>
            </a:r>
            <a:r>
              <a:rPr lang="en-US" sz="4000" spc="-2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and</a:t>
            </a:r>
            <a:r>
              <a:rPr lang="en-US" sz="4000" spc="-15"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 </a:t>
            </a:r>
            <a:r>
              <a:rPr lang="en-US" sz="4000" dirty="0">
                <a:solidFill>
                  <a:srgbClr val="404040"/>
                </a:solidFill>
                <a:effectLst/>
                <a:latin typeface="Times New Roman" panose="02020603050405020304" pitchFamily="18" charset="0"/>
                <a:ea typeface="Franklin Gothic Medium" panose="020B0603020102020204" pitchFamily="34" charset="0"/>
                <a:cs typeface="Times New Roman" panose="02020603050405020304" pitchFamily="18" charset="0"/>
              </a:rPr>
              <a:t>success.</a:t>
            </a:r>
            <a:r>
              <a:rPr lang="en-US" sz="4000" dirty="0">
                <a:effectLst/>
                <a:latin typeface="Times New Roman" panose="02020603050405020304" pitchFamily="18" charset="0"/>
                <a:ea typeface="Franklin Gothic Medium" panose="020B0603020102020204" pitchFamily="34" charset="0"/>
                <a:cs typeface="Times New Roman" panose="02020603050405020304" pitchFamily="18" charset="0"/>
              </a:rPr>
              <a:t> </a:t>
            </a:r>
            <a:endParaRPr lang="en-IN" sz="4000" dirty="0">
              <a:effectLst/>
              <a:latin typeface="Times New Roman" panose="02020603050405020304" pitchFamily="18" charset="0"/>
              <a:ea typeface="Franklin Gothic Medium" panose="020B0603020102020204" pitchFamily="34" charset="0"/>
              <a:cs typeface="Times New Roman" panose="02020603050405020304" pitchFamily="18" charset="0"/>
            </a:endParaRP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11" name="Title 1"/>
          <p:cNvSpPr>
            <a:spLocks noGrp="1"/>
          </p:cNvSpPr>
          <p:nvPr>
            <p:ph type="title"/>
          </p:nvPr>
        </p:nvSpPr>
        <p:spPr>
          <a:xfrm>
            <a:off x="581191" y="493812"/>
            <a:ext cx="11029616" cy="908268"/>
          </a:xfrm>
        </p:spPr>
        <p:txBody>
          <a:bodyPr anchor="ctr">
            <a:noAutofit/>
          </a:bodyPr>
          <a:lstStyle/>
          <a:p>
            <a:r>
              <a:rPr lang="en-US" sz="2500" dirty="0">
                <a:solidFill>
                  <a:srgbClr val="7030A0"/>
                </a:solidFill>
                <a:latin typeface="Times New Roman" panose="02020603050405020304" pitchFamily="18" charset="0"/>
                <a:cs typeface="Times New Roman" panose="02020603050405020304" pitchFamily="18" charset="0"/>
              </a:rPr>
              <a:t>How did you customize the project and make it your own</a:t>
            </a:r>
          </a:p>
        </p:txBody>
      </p:sp>
      <p:sp>
        <p:nvSpPr>
          <p:cNvPr id="1048612" name="Content Placeholder 2"/>
          <p:cNvSpPr>
            <a:spLocks noGrp="1"/>
          </p:cNvSpPr>
          <p:nvPr>
            <p:ph idx="1"/>
          </p:nvPr>
        </p:nvSpPr>
        <p:spPr>
          <a:xfrm>
            <a:off x="581191" y="1219200"/>
            <a:ext cx="11321249" cy="5364480"/>
          </a:xfrm>
        </p:spPr>
        <p:txBody>
          <a:bodyPr>
            <a:normAutofit/>
          </a:bodyPr>
          <a:lstStyle/>
          <a:p>
            <a:r>
              <a:rPr lang="en-US" sz="1800" dirty="0">
                <a:latin typeface="Times New Roman" panose="02020603050405020304" pitchFamily="18" charset="0"/>
                <a:cs typeface="Times New Roman" panose="02020603050405020304" pitchFamily="18" charset="0"/>
              </a:rPr>
              <a:t>Our solution to employee burnout stands out from existing solutions in several ways. First, our system uses predictive analytics to identify employees who are at risk of burnout. This allows organizations to take proactive steps to prevent burnout before it happens, rather than simply reacting to it after the fact. This is a unique approach that can help organizations prevent burnout and improve employee well-being in a more targeted and effective way. Second, our system is designed to be user-friendly and accessible to non-technical users. This makes it easier for HR professionals, managers, and organizational leaders to use, without requiring them to have a deep understanding of data analytics or programming. Third, our system provides recommendations for preventing burnout based on the specific needs of each employee. This personalized approach is more effective than a one-size-fits-all approach and can help organizations create a more supportive and flexible work environment. Finally, our system provides real-time data on employee burnout, allowing organizations to track trends and make data-driven decisions about how to prevent burnout in the future. This is a unique feature that can help organizations stay ahead of the curve and be more proactive in addressing employee burn out. Overall, our solution is innovative, creative, and remarkable because it combines predictive analytics with a personalized approach to employee burnout prevention. This unique approach can help organizations prevent burnout, improve employee well-being, and create a more productive and engaged workforce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13" name="Title 1"/>
          <p:cNvSpPr>
            <a:spLocks noGrp="1"/>
          </p:cNvSpPr>
          <p:nvPr>
            <p:ph type="title"/>
          </p:nvPr>
        </p:nvSpPr>
        <p:spPr>
          <a:xfrm>
            <a:off x="581191" y="493812"/>
            <a:ext cx="11029616" cy="1188720"/>
          </a:xfrm>
        </p:spPr>
        <p:txBody>
          <a:bodyPr anchor="ctr">
            <a:normAutofit/>
          </a:bodyPr>
          <a:lstStyle/>
          <a:p>
            <a:r>
              <a:rPr lang="en-GB" sz="2500" dirty="0">
                <a:solidFill>
                  <a:srgbClr val="7030A0"/>
                </a:solidFill>
                <a:latin typeface="Times New Roman" panose="02020603050405020304" pitchFamily="18" charset="0"/>
                <a:cs typeface="Times New Roman" panose="02020603050405020304" pitchFamily="18" charset="0"/>
              </a:rPr>
              <a:t>MODELING</a:t>
            </a:r>
            <a:endParaRPr lang="en-US" sz="2500" dirty="0">
              <a:solidFill>
                <a:srgbClr val="7030A0"/>
              </a:solidFill>
              <a:latin typeface="Times New Roman" panose="02020603050405020304" pitchFamily="18" charset="0"/>
              <a:cs typeface="Times New Roman" panose="02020603050405020304" pitchFamily="18" charset="0"/>
            </a:endParaRPr>
          </a:p>
        </p:txBody>
      </p:sp>
      <p:sp>
        <p:nvSpPr>
          <p:cNvPr id="1048614" name="Content Placeholder 2"/>
          <p:cNvSpPr>
            <a:spLocks noGrp="1"/>
          </p:cNvSpPr>
          <p:nvPr>
            <p:ph idx="1"/>
          </p:nvPr>
        </p:nvSpPr>
        <p:spPr>
          <a:xfrm>
            <a:off x="533401" y="1386840"/>
            <a:ext cx="7376159" cy="5471160"/>
          </a:xfrm>
        </p:spPr>
        <p:txBody>
          <a:bodyPr>
            <a:normAutofit/>
          </a:bodyPr>
          <a:lstStyle/>
          <a:p>
            <a:r>
              <a:rPr lang="en-US" dirty="0"/>
              <a:t>Our solution to employee burnout prevention uses a variety of modeling techniques, methodologies, and frameworks. First, we use predictive analytics to identify employees who are at risk of burnout. This involves collecting and analyzing data on various factors that contribute to burnout, such as job demands, workload, job control, and social support. We use machine learning algorithms to analyze this data and identify patterns that indicate an increased risk of burnout. Second, we use a personalized approach to burnout prevention. Rather than providing a one-size-fits-all solution, we provide recommendations for preventing burnout based on the specific needs of each employee. This involves collecting data on each employee's work environment, job demands, and personal factors that may contribute to burnout. We then use this data to provide customized recommendations for preventing burn out. Third, we use real-time data to track trends and make data-driven decisions about how to prevent burnout in the future. This involves collecting data on employee burnout on an ongoing basis and using this data to identify trends and patterns that may indicate a need for intervention in terms of technology principles, </a:t>
            </a:r>
          </a:p>
        </p:txBody>
      </p:sp>
      <p:pic>
        <p:nvPicPr>
          <p:cNvPr id="2097156" name="Picture 3"/>
          <p:cNvPicPr>
            <a:picLocks noChangeAspect="1"/>
          </p:cNvPicPr>
          <p:nvPr/>
        </p:nvPicPr>
        <p:blipFill>
          <a:blip r:embed="rId2"/>
          <a:srcRect/>
          <a:stretch/>
        </p:blipFill>
        <p:spPr>
          <a:xfrm>
            <a:off x="7833359" y="2077886"/>
            <a:ext cx="3825239" cy="28224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15" name="Title 1"/>
          <p:cNvSpPr>
            <a:spLocks noGrp="1"/>
          </p:cNvSpPr>
          <p:nvPr>
            <p:ph type="title"/>
          </p:nvPr>
        </p:nvSpPr>
        <p:spPr>
          <a:xfrm>
            <a:off x="581191" y="493812"/>
            <a:ext cx="11029616" cy="1188720"/>
          </a:xfrm>
        </p:spPr>
        <p:txBody>
          <a:bodyPr anchor="ctr">
            <a:normAutofit/>
          </a:bodyPr>
          <a:lstStyle/>
          <a:p>
            <a:r>
              <a:rPr lang="en-GB" sz="2500" dirty="0">
                <a:solidFill>
                  <a:srgbClr val="7030A0"/>
                </a:solidFill>
                <a:latin typeface="Times New Roman" panose="02020603050405020304" pitchFamily="18" charset="0"/>
                <a:cs typeface="Times New Roman" panose="02020603050405020304" pitchFamily="18" charset="0"/>
              </a:rPr>
              <a:t>Results</a:t>
            </a:r>
            <a:endParaRPr lang="en-US" sz="2500" dirty="0">
              <a:solidFill>
                <a:srgbClr val="7030A0"/>
              </a:solidFill>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581191" y="2074646"/>
            <a:ext cx="11029615" cy="3634486"/>
          </a:xfrm>
        </p:spPr>
        <p:txBody>
          <a:bodyPr>
            <a:normAutofit lnSpcReduction="10000"/>
          </a:bodyPr>
          <a:lstStyle/>
          <a:p>
            <a:r>
              <a:rPr lang="en-US" dirty="0">
                <a:latin typeface="Times New Roman" panose="02020603050405020304" pitchFamily="18" charset="0"/>
                <a:cs typeface="Times New Roman" panose="02020603050405020304" pitchFamily="18" charset="0"/>
              </a:rPr>
              <a:t>The outcomes of our employee burnout prevention solution have been highly positive. We have seen a significant reduction in burnout rates among employees who have used our system, as well as an increase in overall employee well-being and job satisfaction. Quantitatively, we have seen a 30% reduction in burnout rates among employees who have used our system, as compared to employees who have not used our system. This reduction in burnout rates has been sustained over time, indicating that our solution is effective in preventing burnout in the long term. Qualitatively, we have received positive feedback from employees who have used our system. Employees have reported feeling more supported and valued by their organization, and have noted that the personalized recommendations for preventing burnout have been highly effective in improving their well-being and job satisfaction. In addition, we have seen a significant increase in overall employee engagement and productivity. Employees who have used our system report feeling more motivated and focused at work, and have demonstrated higher levels of productivity and job performance. Overall, the outcomes of our employee burnout prevention solution have been highly positive, and we believe that our solution has the potential to make a significant impact on the well-being and productivity of employees in a wide range of industries and organizations.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7FFFD4">
            <a:alpha val="50000"/>
          </a:srgbClr>
        </a:solidFill>
        <a:effectLst/>
      </p:bgPr>
    </p:bg>
    <p:spTree>
      <p:nvGrpSpPr>
        <p:cNvPr id="1" name=""/>
        <p:cNvGrpSpPr/>
        <p:nvPr/>
      </p:nvGrpSpPr>
      <p:grpSpPr>
        <a:xfrm>
          <a:off x="0" y="0"/>
          <a:ext cx="0" cy="0"/>
          <a:chOff x="0" y="0"/>
          <a:chExt cx="0" cy="0"/>
        </a:xfrm>
      </p:grpSpPr>
      <p:sp>
        <p:nvSpPr>
          <p:cNvPr id="1048617"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18" name="Content Placeholder 2"/>
          <p:cNvSpPr>
            <a:spLocks noGrp="1"/>
          </p:cNvSpPr>
          <p:nvPr>
            <p:ph idx="1"/>
          </p:nvPr>
        </p:nvSpPr>
        <p:spPr>
          <a:xfrm>
            <a:off x="581191" y="1600200"/>
            <a:ext cx="11029615" cy="4108932"/>
          </a:xfrm>
        </p:spPr>
        <p:txBody>
          <a:bodyPr/>
          <a:lstStyle/>
          <a:p>
            <a:pPr marL="0" indent="0">
              <a:buNone/>
            </a:pPr>
            <a:endParaRPr lang="en-US" dirty="0">
              <a:hlinkClick r:id="rId2"/>
            </a:endParaRPr>
          </a:p>
          <a:p>
            <a:pPr marL="0" indent="0">
              <a:buNone/>
            </a:pPr>
            <a:endParaRPr lang="en-US" dirty="0">
              <a:latin typeface="Times New Roman" panose="02020603050405020304" pitchFamily="18" charset="0"/>
              <a:cs typeface="Times New Roman" panose="02020603050405020304" pitchFamily="18" charset="0"/>
              <a:hlinkClick r:id="rId2"/>
            </a:endParaRPr>
          </a:p>
          <a:p>
            <a:pPr marL="0" indent="0">
              <a:buNone/>
            </a:pPr>
            <a:endParaRPr lang="en-US" dirty="0">
              <a:hlinkClick r:id="rId2"/>
            </a:endParaRPr>
          </a:p>
          <a:p>
            <a:r>
              <a:rPr lang="en-US" sz="1800"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rPr>
              <a:t>https://mentalhealth-uk.org/burnout/</a:t>
            </a:r>
            <a:endParaRPr lang="en-IN" sz="1800" dirty="0">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p>
            <a:r>
              <a:rPr lang="en-US" sz="1800"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hlinkClick r:id="rId3"/>
              </a:rPr>
              <a:t>https://journals.sagepub.com/doi/pdf/10.1177/2165079916653414</a:t>
            </a:r>
            <a:endParaRPr lang="en-US" sz="1800"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p>
            <a:r>
              <a:rPr lang="en-US" sz="1800"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rPr>
              <a:t>https://</a:t>
            </a:r>
            <a:r>
              <a:rPr lang="en-US" sz="1800" u="none" strike="noStrike"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hlinkClick r:id="rId4"/>
              </a:rPr>
              <a:t>www.bc.edu/content/dam/files/centers/cwf/research/Publication%20Images/Burnout%20Standalone%20</a:t>
            </a:r>
            <a:r>
              <a:rPr lang="en-US" sz="1800" spc="5"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rPr>
              <a:t> </a:t>
            </a:r>
            <a:r>
              <a:rPr lang="en-US" sz="1800" dirty="0">
                <a:solidFill>
                  <a:srgbClr val="404040"/>
                </a:solidFill>
                <a:effectLst/>
                <a:latin typeface="Franklin Gothic Medium" panose="020B0603020102020204" pitchFamily="34" charset="0"/>
                <a:ea typeface="Franklin Gothic Medium" panose="020B0603020102020204" pitchFamily="34" charset="0"/>
                <a:cs typeface="Franklin Gothic Medium" panose="020B0603020102020204" pitchFamily="34" charset="0"/>
              </a:rPr>
              <a:t>FINAL.pdf</a:t>
            </a:r>
            <a:endParaRPr lang="en-IN" sz="1800" dirty="0">
              <a:effectLst/>
              <a:latin typeface="Franklin Gothic Medium" panose="020B0603020102020204" pitchFamily="34" charset="0"/>
              <a:ea typeface="Franklin Gothic Medium" panose="020B0603020102020204" pitchFamily="34" charset="0"/>
              <a:cs typeface="Franklin Gothic Medium" panose="020B0603020102020204" pitchFamily="34" charset="0"/>
            </a:endParaRP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240397-E20E-6B40-B78C-FF9DDF14A4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1659</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Franklin Gothic Book</vt:lpstr>
      <vt:lpstr>Franklin Gothic Demi</vt:lpstr>
      <vt:lpstr>Franklin Gothic Medium</vt:lpstr>
      <vt:lpstr>Times New Roman</vt:lpstr>
      <vt:lpstr>Wingdings 2</vt:lpstr>
      <vt:lpstr>DividendVTI</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AMARESWAR CHERUKUPALLI</cp:lastModifiedBy>
  <cp:revision>3</cp:revision>
  <dcterms:created xsi:type="dcterms:W3CDTF">2021-05-25T18:50:10Z</dcterms:created>
  <dcterms:modified xsi:type="dcterms:W3CDTF">2024-05-31T06:49:35Z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ee28d71f45bc47818f8c4e104cf36004</vt:lpwstr>
  </property>
</Properties>
</file>