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06" r:id="rId1"/>
  </p:sldMasterIdLst>
  <p:notesMasterIdLst>
    <p:notesMasterId r:id="rId9"/>
  </p:notesMasterIdLst>
  <p:sldIdLst>
    <p:sldId id="264" r:id="rId2"/>
    <p:sldId id="257" r:id="rId3"/>
    <p:sldId id="258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Algerian" panose="04020705040A02060702" pitchFamily="82" charset="0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0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A9020-BBC3-662A-4B2D-C0B17F22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3EC35-AA2B-F336-D4E8-CFCBF11CB2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2571E-BB0E-C410-4BDC-B89FB9D09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9D415-E89F-1680-46D9-D53A82157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2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205" y="924560"/>
            <a:ext cx="12938760" cy="402336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0560" spc="-144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15" y="5048251"/>
            <a:ext cx="11073841" cy="1975104"/>
          </a:xfrm>
        </p:spPr>
        <p:txBody>
          <a:bodyPr>
            <a:normAutofit/>
          </a:bodyPr>
          <a:lstStyle>
            <a:lvl1pPr marL="0" indent="0" algn="l">
              <a:buNone/>
              <a:defRPr sz="3840">
                <a:solidFill>
                  <a:schemeClr val="bg1"/>
                </a:solidFill>
                <a:latin typeface="+mj-lt"/>
              </a:defRPr>
            </a:lvl1pPr>
            <a:lvl2pPr marL="548640" indent="0" algn="ctr">
              <a:buNone/>
              <a:defRPr sz="336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D6EE87-EBD5-4F12-A48A-63ACA297AC8F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08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320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92740" y="834390"/>
            <a:ext cx="3154680" cy="5760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" y="857251"/>
            <a:ext cx="9281160" cy="6480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842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27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9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89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547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83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262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05" y="920903"/>
            <a:ext cx="12936931" cy="402701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056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15" y="5045051"/>
            <a:ext cx="11071555" cy="1975104"/>
          </a:xfrm>
        </p:spPr>
        <p:txBody>
          <a:bodyPr anchor="t">
            <a:normAutofit/>
          </a:bodyPr>
          <a:lstStyle>
            <a:lvl1pPr marL="0" indent="0">
              <a:buNone/>
              <a:defRPr sz="384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946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87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596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143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7" y="2448560"/>
            <a:ext cx="5596128" cy="868080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987" y="3303701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9130" y="2446122"/>
            <a:ext cx="5596128" cy="866851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9130" y="3301188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270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380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010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13685" y="650738"/>
            <a:ext cx="4059936" cy="2304288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4864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178" y="3014176"/>
            <a:ext cx="4078224" cy="3752384"/>
          </a:xfrm>
        </p:spPr>
        <p:txBody>
          <a:bodyPr>
            <a:norm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83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9" y="6502401"/>
            <a:ext cx="12936931" cy="735940"/>
          </a:xfrm>
        </p:spPr>
        <p:txBody>
          <a:bodyPr anchor="b">
            <a:normAutofit/>
          </a:bodyPr>
          <a:lstStyle>
            <a:lvl1pPr>
              <a:defRPr sz="384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4630400" cy="639714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960"/>
              </a:spcBef>
              <a:buNone/>
              <a:defRPr sz="38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7" y="7091682"/>
            <a:ext cx="11075213" cy="6400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16CA0-919D-4A49-9C8A-62FDFB3A5183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669" y="599439"/>
            <a:ext cx="12927330" cy="198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8" y="2414017"/>
            <a:ext cx="12904470" cy="45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7694936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865636"/>
            <a:ext cx="603504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6711" y="7051695"/>
            <a:ext cx="3511296" cy="16764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36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9" r:id="rId12"/>
    <p:sldLayoutId id="2147483920" r:id="rId13"/>
    <p:sldLayoutId id="2147483921" r:id="rId14"/>
    <p:sldLayoutId id="2147483922" r:id="rId15"/>
    <p:sldLayoutId id="2147483923" r:id="rId16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6480" kern="1200" spc="-144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85000"/>
        </a:lnSpc>
        <a:spcBef>
          <a:spcPts val="156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6966" indent="-41148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58368" indent="-658368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87552" indent="-987552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16736" indent="-1316736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44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68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92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6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820211-0B19-C695-B201-349E57ED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9120" cy="82296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1F60D3-F3A4-3176-3E6B-4AA1FCF65F95}"/>
              </a:ext>
            </a:extLst>
          </p:cNvPr>
          <p:cNvSpPr txBox="1">
            <a:spLocks/>
          </p:cNvSpPr>
          <p:nvPr/>
        </p:nvSpPr>
        <p:spPr>
          <a:xfrm>
            <a:off x="768690" y="994721"/>
            <a:ext cx="10717065" cy="592319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5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Oklahoma City University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Masters in Computer Science</a:t>
            </a:r>
          </a:p>
          <a:p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/>
            <a:r>
              <a:rPr lang="en-IN" sz="35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</a:p>
          <a:p>
            <a:pPr marL="2540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Google Stock Price Prediction Using Machine Learning</a:t>
            </a: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25400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25400"/>
            <a:r>
              <a:rPr lang="en-US" sz="35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marL="2540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Tashfeen, Ahmad</a:t>
            </a:r>
          </a:p>
          <a:p>
            <a:pPr marL="25400" indent="0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Mathematics &amp; Computer Science       </a:t>
            </a:r>
            <a:endParaRPr lang="en-US" sz="25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  <a:p>
            <a:pPr marL="25400" indent="0">
              <a:lnSpc>
                <a:spcPct val="150000"/>
              </a:lnSpc>
              <a:buNone/>
            </a:pPr>
            <a:endParaRPr lang="en-US" sz="25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By: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Manikanta Naidu Dorepalli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B00116737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9808" y="179110"/>
            <a:ext cx="2450592" cy="16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9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0442" y="537389"/>
            <a:ext cx="7827938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predicts Google stock prices using a Recurrent Neural Network (RNN) by analyzing historical market data.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captures trends and patterns to enhance decision-making with accurate predictions.</a:t>
            </a:r>
          </a:p>
        </p:txBody>
      </p:sp>
      <p:sp>
        <p:nvSpPr>
          <p:cNvPr id="4" name="Shape 1"/>
          <p:cNvSpPr/>
          <p:nvPr/>
        </p:nvSpPr>
        <p:spPr>
          <a:xfrm>
            <a:off x="793790" y="42352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870347" y="4267200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4235291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Forecasting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4743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Predict Google stock prices.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4685467" y="42352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762024" y="4267200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422583" y="4235291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Data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422583" y="4743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Historical data and predictive modeling.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93790" y="5951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70347" y="5983129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530906" y="595122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Focus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30906" y="645937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preprocessing, feature engineering.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blue background with text overlay&#10;&#10;AI-generated content may be incorrect.">
            <a:extLst>
              <a:ext uri="{FF2B5EF4-FFF2-40B4-BE49-F238E27FC236}">
                <a16:creationId xmlns:a16="http://schemas.microsoft.com/office/drawing/2014/main" id="{9F1A8618-7ACC-EC53-F0A5-D7D56AF543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8890747" y="1698196"/>
            <a:ext cx="5462337" cy="474164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60" y="772160"/>
            <a:ext cx="13086078" cy="2387618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7434" y="967444"/>
            <a:ext cx="12695529" cy="1997050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1286215" y="1271683"/>
            <a:ext cx="12048279" cy="1473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Stock Historical Data</a:t>
            </a:r>
          </a:p>
        </p:txBody>
      </p:sp>
      <p:sp>
        <p:nvSpPr>
          <p:cNvPr id="4" name="Text 2"/>
          <p:cNvSpPr/>
          <p:nvPr/>
        </p:nvSpPr>
        <p:spPr>
          <a:xfrm>
            <a:off x="1286215" y="3567975"/>
            <a:ext cx="12048279" cy="348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02920" marR="0" lvl="0" indent="-342900" defTabSz="914400">
              <a:lnSpc>
                <a:spcPct val="85000"/>
              </a:lnSpc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Collector(s)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Yahoo Finance, Alpha Vantage</a:t>
            </a:r>
          </a:p>
          <a:p>
            <a:pPr marL="502920" marR="0" lvl="0" indent="-342900" defTabSz="914400">
              <a:lnSpc>
                <a:spcPct val="85000"/>
              </a:lnSpc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Year Range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2014–2024</a:t>
            </a:r>
          </a:p>
          <a:p>
            <a:pPr marL="502920" marR="0" lvl="0" indent="-342900" defTabSz="914400">
              <a:lnSpc>
                <a:spcPct val="85000"/>
              </a:lnSpc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Dataset Title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"Google Stock Historical Data"</a:t>
            </a:r>
          </a:p>
          <a:p>
            <a:pPr marL="502920" marR="0" lvl="0" indent="-342900" defTabSz="914400">
              <a:lnSpc>
                <a:spcPct val="85000"/>
              </a:lnSpc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Version Number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N/A (Dynamically updated dataset)</a:t>
            </a:r>
          </a:p>
          <a:p>
            <a:pPr marL="502920" marR="0" lvl="0" indent="-342900" defTabSz="914400">
              <a:lnSpc>
                <a:spcPct val="85000"/>
              </a:lnSpc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Publisher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 Yahoo Finance, Alpha Vantage</a:t>
            </a:r>
          </a:p>
          <a:p>
            <a:pPr marL="502920" marR="0" lvl="0" indent="-342900" defTabSz="914400">
              <a:lnSpc>
                <a:spcPct val="85000"/>
              </a:lnSpc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Challenges in Stock Data</a:t>
            </a: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:</a:t>
            </a:r>
          </a:p>
          <a:p>
            <a:pPr marL="902970" marR="0" lvl="1" indent="-342900" defTabSz="914400">
              <a:lnSpc>
                <a:spcPct val="85000"/>
              </a:lnSpc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Market volatility affecting prediction accuracy.</a:t>
            </a:r>
          </a:p>
          <a:p>
            <a:pPr marL="902970" marR="0" lvl="1" indent="-342900" defTabSz="914400">
              <a:lnSpc>
                <a:spcPct val="85000"/>
              </a:lnSpc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Missing or incomplete data points.</a:t>
            </a:r>
          </a:p>
          <a:p>
            <a:pPr marL="902970" marR="0" lvl="1" indent="-342900" defTabSz="914400">
              <a:lnSpc>
                <a:spcPct val="85000"/>
              </a:lnSpc>
              <a:spcAft>
                <a:spcPts val="800"/>
              </a:spcAft>
              <a:buClr>
                <a:schemeClr val="tx1">
                  <a:lumMod val="85000"/>
                  <a:lumOff val="15000"/>
                </a:schemeClr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Sudden price fluctuations due to news and economic factors.</a:t>
            </a:r>
          </a:p>
          <a:p>
            <a:pPr marL="0" indent="-182880" defTabSz="914400">
              <a:lnSpc>
                <a:spcPct val="85000"/>
              </a:lnSpc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 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1392690"/>
            <a:ext cx="9080949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Preparing Data for</a:t>
            </a:r>
          </a:p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Stock Prediction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74" y="382425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85349" y="4475691"/>
            <a:ext cx="2291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Missing Values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85348" y="5131117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Fill gaps using interpolation.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828" y="379919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678458" y="4475690"/>
            <a:ext cx="2292072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Feature Engineering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3678458" y="5308413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Technical indicators, lag features.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82" y="382916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471686" y="4432667"/>
            <a:ext cx="2291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Splitting Data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536174" y="5141595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Training, validation, test sets.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38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089" y="3115747"/>
            <a:ext cx="7166015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Stock Price Prediction Model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303770" y="4092654"/>
            <a:ext cx="22860" cy="3575447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495276" y="4540806"/>
            <a:ext cx="612934" cy="22860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085350" y="4322445"/>
            <a:ext cx="459700" cy="459700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154287" y="4351139"/>
            <a:ext cx="321707" cy="402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1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612118" y="4296966"/>
            <a:ext cx="268152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Model </a:t>
            </a: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Selection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15089" y="4754642"/>
            <a:ext cx="557855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Linear Regression, ARIMA, LSTMs.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22190" y="5562362"/>
            <a:ext cx="612934" cy="22860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085350" y="5344001"/>
            <a:ext cx="459700" cy="459700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154287" y="5372695"/>
            <a:ext cx="321707" cy="402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2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336756" y="5318522"/>
            <a:ext cx="268152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Training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336756" y="5776198"/>
            <a:ext cx="5578554" cy="515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Time-series data, sliding window.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495276" y="6481763"/>
            <a:ext cx="612934" cy="22860"/>
          </a:xfrm>
          <a:prstGeom prst="roundRect">
            <a:avLst>
              <a:gd name="adj" fmla="val 375382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7085350" y="6263402"/>
            <a:ext cx="459700" cy="459700"/>
          </a:xfrm>
          <a:prstGeom prst="roundRect">
            <a:avLst>
              <a:gd name="adj" fmla="val 18667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154287" y="6292096"/>
            <a:ext cx="321707" cy="402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3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3612118" y="6237923"/>
            <a:ext cx="2681526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Evaluation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15089" y="6695599"/>
            <a:ext cx="5578554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RMSE, MAE, R-Squared.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26380" y="196274"/>
            <a:ext cx="930402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Summary &amp; Next Steps</a:t>
            </a:r>
            <a:endParaRPr lang="en-US" sz="4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15" y="1246093"/>
            <a:ext cx="1134070" cy="1360884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815" y="3431072"/>
            <a:ext cx="1134070" cy="1360884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815" y="563430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47225" y="5503028"/>
            <a:ext cx="7202090" cy="1682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272525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evaluate model performance (RMSE, MAE, R-Squared).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Fine-tune model parameters and adapt to market changes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847225" y="1083624"/>
            <a:ext cx="7783175" cy="13275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is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 significantly impacts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 handling of missing values ensures data integrity.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B3B13-6F1F-25B4-A28D-4B540339F00D}"/>
              </a:ext>
            </a:extLst>
          </p:cNvPr>
          <p:cNvSpPr txBox="1"/>
          <p:nvPr/>
        </p:nvSpPr>
        <p:spPr>
          <a:xfrm>
            <a:off x="6751320" y="3143744"/>
            <a:ext cx="7360920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ML/DL models (Linear Regression, ARIMA, LSTMs)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Time-series data analysis and sliding window techniques are essential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40A1B8-E82E-45C4-B750-6453C9ECE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6572"/>
            <a:ext cx="5326380" cy="82361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3370481"/>
            <a:ext cx="1463040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Algerian" panose="04020705040A02060702" pitchFamily="82" charset="0"/>
                <a:ea typeface="Petrona Bold" pitchFamily="34" charset="-122"/>
                <a:cs typeface="Petrona Bold" pitchFamily="34" charset="-120"/>
              </a:rPr>
              <a:t>Thank you!</a:t>
            </a:r>
            <a:endParaRPr lang="en-US" sz="6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71</TotalTime>
  <Words>321</Words>
  <Application>Microsoft Office PowerPoint</Application>
  <PresentationFormat>Custom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Calibri Light</vt:lpstr>
      <vt:lpstr>Times New Roman</vt:lpstr>
      <vt:lpstr>Arial</vt:lpstr>
      <vt:lpstr>Wingdings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Aakanksha Jarugu</cp:lastModifiedBy>
  <cp:revision>4</cp:revision>
  <dcterms:created xsi:type="dcterms:W3CDTF">2025-03-14T01:25:31Z</dcterms:created>
  <dcterms:modified xsi:type="dcterms:W3CDTF">2025-03-14T03:13:06Z</dcterms:modified>
</cp:coreProperties>
</file>