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5" r:id="rId11"/>
    <p:sldId id="346"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79" d="100"/>
          <a:sy n="79" d="100"/>
        </p:scale>
        <p:origin x="677"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10/15/2025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10/15/2025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10/15/2025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hyperlink" Target="https://github.com/Manikantagunamoni/VOIS_AICTE_Oct2025_MajorProject_GunamoniManikan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961106" y="4141999"/>
            <a:ext cx="4751855" cy="861497"/>
          </a:xfrm>
        </p:spPr>
        <p:txBody>
          <a:bodyPr>
            <a:noAutofit/>
          </a:bodyPr>
          <a:lstStyle/>
          <a:p>
            <a:pPr algn="r"/>
            <a:r>
              <a:rPr lang="en-US" b="0" dirty="0" err="1">
                <a:solidFill>
                  <a:schemeClr val="tx1"/>
                </a:solidFill>
              </a:rPr>
              <a:t>Gunamoni</a:t>
            </a:r>
            <a:r>
              <a:rPr lang="en-US" b="0" dirty="0">
                <a:solidFill>
                  <a:schemeClr val="tx1"/>
                </a:solidFill>
              </a:rPr>
              <a:t> Manikanta</a:t>
            </a:r>
          </a:p>
          <a:p>
            <a:pPr algn="r"/>
            <a:r>
              <a:rPr lang="en-IN" b="0">
                <a:solidFill>
                  <a:schemeClr val="tx1"/>
                </a:solidFill>
              </a:rPr>
              <a:t>INTERNSHIP_172663295366ea53f910591</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252555" y="2050553"/>
            <a:ext cx="4998720" cy="743448"/>
          </a:xfrm>
        </p:spPr>
        <p:txBody>
          <a:bodyPr>
            <a:normAutofit fontScale="90000"/>
          </a:bodyPr>
          <a:lstStyle/>
          <a:p>
            <a:r>
              <a:rPr lang="en-US" sz="3200" b="1" spc="-1" dirty="0">
                <a:solidFill>
                  <a:srgbClr val="000000"/>
                </a:solidFill>
              </a:rPr>
              <a:t>NETFLIX DATASET ANALYSIS</a:t>
            </a:r>
            <a:endParaRPr lang="en-IN" sz="3200" b="1"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21B42E69-8F7D-A5C1-E25F-59A2A18F2004}"/>
              </a:ext>
            </a:extLst>
          </p:cNvPr>
          <p:cNvPicPr>
            <a:picLocks noChangeAspect="1"/>
          </p:cNvPicPr>
          <p:nvPr/>
        </p:nvPicPr>
        <p:blipFill>
          <a:blip r:embed="rId3"/>
          <a:stretch>
            <a:fillRect/>
          </a:stretch>
        </p:blipFill>
        <p:spPr>
          <a:xfrm>
            <a:off x="972015" y="958960"/>
            <a:ext cx="8067976" cy="5706000"/>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6E22D031-A9E7-6E60-4813-AECBDFA34810}"/>
              </a:ext>
            </a:extLst>
          </p:cNvPr>
          <p:cNvPicPr>
            <a:picLocks noChangeAspect="1"/>
          </p:cNvPicPr>
          <p:nvPr/>
        </p:nvPicPr>
        <p:blipFill>
          <a:blip r:embed="rId3"/>
          <a:stretch>
            <a:fillRect/>
          </a:stretch>
        </p:blipFill>
        <p:spPr>
          <a:xfrm>
            <a:off x="992936" y="1018572"/>
            <a:ext cx="8070041" cy="5707460"/>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70000" lnSpcReduction="20000"/>
          </a:bodyPr>
          <a:lstStyle/>
          <a:p>
            <a:pPr>
              <a:lnSpc>
                <a:spcPct val="150000"/>
              </a:lnSpc>
            </a:pPr>
            <a:r>
              <a:rPr lang="en-US" sz="2800"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400" y="805213"/>
            <a:ext cx="9310452" cy="5264847"/>
          </a:xfrm>
        </p:spPr>
        <p:txBody>
          <a:bodyPr>
            <a:normAutofit/>
          </a:bodyPr>
          <a:lstStyle/>
          <a:p>
            <a:r>
              <a:rPr lang="en-GB" dirty="0"/>
              <a:t>Project Description</a:t>
            </a:r>
            <a:br>
              <a:rPr lang="en-GB" dirty="0"/>
            </a:br>
            <a:br>
              <a:rPr lang="en-GB" sz="2500" b="0" dirty="0"/>
            </a:br>
            <a:r>
              <a:rPr lang="en-US" sz="2400" b="0" dirty="0"/>
              <a:t>This project analyzes a dataset of 7,789 Netflix titles (2008–2021) with 11 attributes, including Title, Director, Cast, Country, Release Date, Rating, Duration, Category, and Genre. The goal is to study content trends, identify viewer preferences, and recommend strategies for Netflix’s future growth</a:t>
            </a:r>
            <a:r>
              <a:rPr lang="en-US" sz="2400" dirty="0"/>
              <a:t>.</a:t>
            </a:r>
            <a:br>
              <a:rPr lang="en-US" sz="2400" dirty="0"/>
            </a:br>
            <a:endParaRPr lang="en-IN" sz="2200" b="0" dirty="0">
              <a:latin typeface="+mn-lt"/>
            </a:endParaRP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a:bodyPr>
          <a:lstStyle/>
          <a:p>
            <a:r>
              <a:rPr lang="en-US" b="1" dirty="0"/>
              <a:t>Netflix Management &amp; Strategy Teams →</a:t>
            </a:r>
            <a:r>
              <a:rPr lang="en-US" dirty="0"/>
              <a:t> For decision-making on content acquisition</a:t>
            </a:r>
          </a:p>
          <a:p>
            <a:r>
              <a:rPr lang="en-US" b="1" dirty="0"/>
              <a:t>Content Creators &amp; Producers → </a:t>
            </a:r>
            <a:r>
              <a:rPr lang="en-US" dirty="0"/>
              <a:t>To identify popular genres and trends</a:t>
            </a:r>
          </a:p>
          <a:p>
            <a:r>
              <a:rPr lang="en-US" b="1" dirty="0"/>
              <a:t>Market Analysts → </a:t>
            </a:r>
            <a:r>
              <a:rPr lang="en-US" dirty="0"/>
              <a:t>To track OTT competition trends</a:t>
            </a:r>
          </a:p>
          <a:p>
            <a:r>
              <a:rPr lang="en-US" b="1" dirty="0"/>
              <a:t>Students/Researchers </a:t>
            </a:r>
            <a:r>
              <a:rPr lang="en-US" dirty="0"/>
              <a:t>→ For learning data analysis and visualization</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452839" y="1318277"/>
            <a:ext cx="9027702" cy="5243448"/>
          </a:xfrm>
        </p:spPr>
        <p:txBody>
          <a:bodyPr>
            <a:normAutofit fontScale="92500"/>
          </a:bodyPr>
          <a:lstStyle/>
          <a:p>
            <a:r>
              <a:rPr lang="en-US" b="1" dirty="0">
                <a:solidFill>
                  <a:schemeClr val="tx1"/>
                </a:solidFill>
              </a:rPr>
              <a:t>Programming Language: </a:t>
            </a:r>
            <a:r>
              <a:rPr lang="en-US" dirty="0">
                <a:solidFill>
                  <a:schemeClr val="tx1"/>
                </a:solidFill>
              </a:rPr>
              <a:t>Python – for data cleaning, analysis, and visualization.</a:t>
            </a:r>
          </a:p>
          <a:p>
            <a:r>
              <a:rPr lang="en-US" b="1" dirty="0">
                <a:solidFill>
                  <a:schemeClr val="tx1"/>
                </a:solidFill>
              </a:rPr>
              <a:t>Data Analysis Libraries:</a:t>
            </a:r>
            <a:br>
              <a:rPr lang="en-US" dirty="0">
                <a:solidFill>
                  <a:schemeClr val="tx1"/>
                </a:solidFill>
              </a:rPr>
            </a:br>
            <a:r>
              <a:rPr lang="en-US" b="1" dirty="0">
                <a:solidFill>
                  <a:schemeClr val="tx1"/>
                </a:solidFill>
              </a:rPr>
              <a:t>Pandas</a:t>
            </a:r>
            <a:r>
              <a:rPr lang="en-US" dirty="0">
                <a:solidFill>
                  <a:schemeClr val="tx1"/>
                </a:solidFill>
              </a:rPr>
              <a:t> – for data manipulation and preprocessing.</a:t>
            </a:r>
            <a:br>
              <a:rPr lang="en-US" dirty="0">
                <a:solidFill>
                  <a:schemeClr val="tx1"/>
                </a:solidFill>
              </a:rPr>
            </a:br>
            <a:r>
              <a:rPr lang="en-US" b="1" dirty="0">
                <a:solidFill>
                  <a:schemeClr val="tx1"/>
                </a:solidFill>
              </a:rPr>
              <a:t>NumPy</a:t>
            </a:r>
            <a:r>
              <a:rPr lang="en-US" dirty="0">
                <a:solidFill>
                  <a:schemeClr val="tx1"/>
                </a:solidFill>
              </a:rPr>
              <a:t> – for numerical operations and calculations.</a:t>
            </a:r>
          </a:p>
          <a:p>
            <a:r>
              <a:rPr lang="en-US" b="1" dirty="0">
                <a:solidFill>
                  <a:schemeClr val="tx1"/>
                </a:solidFill>
              </a:rPr>
              <a:t>Data Visualization Libraries:</a:t>
            </a:r>
            <a:br>
              <a:rPr lang="en-US" dirty="0">
                <a:solidFill>
                  <a:schemeClr val="tx1"/>
                </a:solidFill>
              </a:rPr>
            </a:br>
            <a:r>
              <a:rPr lang="en-US" b="1" dirty="0">
                <a:solidFill>
                  <a:schemeClr val="tx1"/>
                </a:solidFill>
              </a:rPr>
              <a:t>Matplotlib</a:t>
            </a:r>
            <a:r>
              <a:rPr lang="en-US" dirty="0">
                <a:solidFill>
                  <a:schemeClr val="tx1"/>
                </a:solidFill>
              </a:rPr>
              <a:t> – for bar charts, line plots, and regression plots.</a:t>
            </a:r>
            <a:br>
              <a:rPr lang="en-US" dirty="0">
                <a:solidFill>
                  <a:schemeClr val="tx1"/>
                </a:solidFill>
              </a:rPr>
            </a:br>
            <a:r>
              <a:rPr lang="en-US" b="1" dirty="0">
                <a:solidFill>
                  <a:schemeClr val="tx1"/>
                </a:solidFill>
              </a:rPr>
              <a:t>Seaborn</a:t>
            </a:r>
            <a:r>
              <a:rPr lang="en-US" dirty="0">
                <a:solidFill>
                  <a:schemeClr val="tx1"/>
                </a:solidFill>
              </a:rPr>
              <a:t> – for advanced statistical visualizations like boxplots and heatmaps.</a:t>
            </a:r>
            <a:br>
              <a:rPr lang="en-US" dirty="0">
                <a:solidFill>
                  <a:schemeClr val="tx1"/>
                </a:solidFill>
              </a:rPr>
            </a:br>
            <a:r>
              <a:rPr lang="en-US" b="1" dirty="0" err="1">
                <a:solidFill>
                  <a:schemeClr val="tx1"/>
                </a:solidFill>
              </a:rPr>
              <a:t>Plotly</a:t>
            </a:r>
            <a:r>
              <a:rPr lang="en-US" b="1" dirty="0">
                <a:solidFill>
                  <a:schemeClr val="tx1"/>
                </a:solidFill>
              </a:rPr>
              <a:t> Express</a:t>
            </a:r>
            <a:r>
              <a:rPr lang="en-US" dirty="0">
                <a:solidFill>
                  <a:schemeClr val="tx1"/>
                </a:solidFill>
              </a:rPr>
              <a:t> – for interactive visualizations (optional).</a:t>
            </a:r>
          </a:p>
          <a:p>
            <a:r>
              <a:rPr lang="en-US" b="1" dirty="0">
                <a:solidFill>
                  <a:schemeClr val="tx1"/>
                </a:solidFill>
              </a:rPr>
              <a:t>Development Environment:</a:t>
            </a:r>
            <a:r>
              <a:rPr lang="en-US" dirty="0">
                <a:solidFill>
                  <a:schemeClr val="tx1"/>
                </a:solidFill>
              </a:rPr>
              <a:t> </a:t>
            </a:r>
            <a:r>
              <a:rPr lang="en-US" dirty="0" err="1">
                <a:solidFill>
                  <a:schemeClr val="tx1"/>
                </a:solidFill>
              </a:rPr>
              <a:t>Jupyter</a:t>
            </a:r>
            <a:r>
              <a:rPr lang="en-US" dirty="0">
                <a:solidFill>
                  <a:schemeClr val="tx1"/>
                </a:solidFill>
              </a:rPr>
              <a:t> Notebook / Google </a:t>
            </a:r>
            <a:r>
              <a:rPr lang="en-US" dirty="0" err="1">
                <a:solidFill>
                  <a:schemeClr val="tx1"/>
                </a:solidFill>
              </a:rPr>
              <a:t>Colab</a:t>
            </a:r>
            <a:r>
              <a:rPr lang="en-US" dirty="0">
                <a:solidFill>
                  <a:schemeClr val="tx1"/>
                </a:solidFill>
              </a:rPr>
              <a:t> – for coding and visualization.</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2" name="Picture 1" descr="A graph showing a distribution of movies&#10;&#10;AI-generated content may be incorrect.">
            <a:extLst>
              <a:ext uri="{FF2B5EF4-FFF2-40B4-BE49-F238E27FC236}">
                <a16:creationId xmlns:a16="http://schemas.microsoft.com/office/drawing/2014/main" id="{6E90B35D-0DCA-BD73-EE16-EB7CE5E287A2}"/>
              </a:ext>
            </a:extLst>
          </p:cNvPr>
          <p:cNvPicPr/>
          <p:nvPr/>
        </p:nvPicPr>
        <p:blipFill>
          <a:blip r:embed="rId4"/>
          <a:stretch/>
        </p:blipFill>
        <p:spPr>
          <a:xfrm>
            <a:off x="675957" y="1275371"/>
            <a:ext cx="9917464" cy="5196549"/>
          </a:xfrm>
          <a:prstGeom prst="rect">
            <a:avLst/>
          </a:prstGeom>
          <a:ln w="0">
            <a:noFill/>
          </a:ln>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7DE8B-C890-6CC3-599B-D27AE5F4A58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07D3668-EE9A-F8DC-9A17-5D6E34C5708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1BA6AB9-9175-33F9-5B93-35449CA350BD}"/>
              </a:ext>
            </a:extLst>
          </p:cNvPr>
          <p:cNvSpPr>
            <a:spLocks noGrp="1"/>
          </p:cNvSpPr>
          <p:nvPr>
            <p:ph type="title"/>
          </p:nvPr>
        </p:nvSpPr>
        <p:spPr>
          <a:xfrm>
            <a:off x="675957" y="370589"/>
            <a:ext cx="2981643" cy="830997"/>
          </a:xfrm>
        </p:spPr>
        <p:txBody>
          <a:bodyPr>
            <a:normAutofit/>
          </a:bodyPr>
          <a:lstStyle/>
          <a:p>
            <a:r>
              <a:rPr lang="en-GB" dirty="0"/>
              <a:t>RESULTS2 </a:t>
            </a:r>
            <a:endParaRPr lang="en-IN" dirty="0"/>
          </a:p>
        </p:txBody>
      </p:sp>
      <p:sp>
        <p:nvSpPr>
          <p:cNvPr id="7" name="Text Placeholder 30">
            <a:extLst>
              <a:ext uri="{FF2B5EF4-FFF2-40B4-BE49-F238E27FC236}">
                <a16:creationId xmlns:a16="http://schemas.microsoft.com/office/drawing/2014/main" id="{20980D8A-2ACB-39D3-64F0-C74C84A5169E}"/>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D581DFD6-0989-97EF-F33D-0D8998AC267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8DD9B8AC-ADD3-B6B9-CBC3-4F622439EE2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2" name="Picture 1" descr="A graph of a number of years&#10;&#10;AI-generated content may be incorrect.">
            <a:extLst>
              <a:ext uri="{FF2B5EF4-FFF2-40B4-BE49-F238E27FC236}">
                <a16:creationId xmlns:a16="http://schemas.microsoft.com/office/drawing/2014/main" id="{9571E82E-6328-2335-3324-ED2CF125A8B2}"/>
              </a:ext>
            </a:extLst>
          </p:cNvPr>
          <p:cNvPicPr/>
          <p:nvPr/>
        </p:nvPicPr>
        <p:blipFill>
          <a:blip r:embed="rId4"/>
          <a:stretch/>
        </p:blipFill>
        <p:spPr>
          <a:xfrm>
            <a:off x="675957" y="1275371"/>
            <a:ext cx="9624956" cy="5297933"/>
          </a:xfrm>
          <a:prstGeom prst="rect">
            <a:avLst/>
          </a:prstGeom>
          <a:ln w="0">
            <a:noFill/>
          </a:ln>
        </p:spPr>
      </p:pic>
    </p:spTree>
    <p:extLst>
      <p:ext uri="{BB962C8B-B14F-4D97-AF65-F5344CB8AC3E}">
        <p14:creationId xmlns:p14="http://schemas.microsoft.com/office/powerpoint/2010/main" val="603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23AF4-F807-AB74-7887-E5362FA28D2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36C6FFC-399A-EC37-5AAD-1B0256AD007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7A6CB36-D27B-1848-DFBF-E47640C7FC42}"/>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86C433DA-50A3-F1EF-FBAB-169ECB60247E}"/>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D615A9B2-097A-4849-7B3F-969020D2D33D}"/>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1462C81-8961-F669-B6B3-DB9B7A2F01DD}"/>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2" name="Picture 1" descr="A graph with different colored bars&#10;&#10;AI-generated content may be incorrect.">
            <a:extLst>
              <a:ext uri="{FF2B5EF4-FFF2-40B4-BE49-F238E27FC236}">
                <a16:creationId xmlns:a16="http://schemas.microsoft.com/office/drawing/2014/main" id="{6B812128-FE46-C9C8-1F05-A1EC81627145}"/>
              </a:ext>
            </a:extLst>
          </p:cNvPr>
          <p:cNvPicPr/>
          <p:nvPr/>
        </p:nvPicPr>
        <p:blipFill>
          <a:blip r:embed="rId4"/>
          <a:stretch/>
        </p:blipFill>
        <p:spPr>
          <a:xfrm>
            <a:off x="422959" y="1366632"/>
            <a:ext cx="10354852" cy="5105288"/>
          </a:xfrm>
          <a:prstGeom prst="rect">
            <a:avLst/>
          </a:prstGeom>
          <a:ln w="0">
            <a:noFill/>
          </a:ln>
        </p:spPr>
      </p:pic>
    </p:spTree>
    <p:extLst>
      <p:ext uri="{BB962C8B-B14F-4D97-AF65-F5344CB8AC3E}">
        <p14:creationId xmlns:p14="http://schemas.microsoft.com/office/powerpoint/2010/main" val="343615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675957" y="1285476"/>
            <a:ext cx="8925243" cy="2553970"/>
          </a:xfrm>
        </p:spPr>
        <p:txBody>
          <a:bodyPr vert="horz" lIns="91440" tIns="45720" rIns="91440" bIns="45720" rtlCol="0" anchor="t">
            <a:normAutofit/>
          </a:bodyPr>
          <a:lstStyle/>
          <a:p>
            <a:pPr marL="0" indent="0">
              <a:buNone/>
            </a:pPr>
            <a:r>
              <a:rPr lang="en-US" dirty="0">
                <a:solidFill>
                  <a:schemeClr val="tx1"/>
                </a:solidFill>
                <a:hlinkClick r:id="rId4">
                  <a:extLst>
                    <a:ext uri="{A12FA001-AC4F-418D-AE19-62706E023703}">
                      <ahyp:hlinkClr xmlns:ahyp="http://schemas.microsoft.com/office/drawing/2018/hyperlinkcolor" val="tx"/>
                    </a:ext>
                  </a:extLst>
                </a:hlinkClick>
              </a:rPr>
              <a:t>https://github.com/Manikantagunamoni/VOIS_AICTE_Oct2025_MajorProject_GunamoniManikanta</a:t>
            </a:r>
            <a:endParaRPr lang="en-US" dirty="0">
              <a:solidFill>
                <a:schemeClr val="tx1"/>
              </a:solidFill>
            </a:endParaRP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799</TotalTime>
  <Words>319</Words>
  <Application>Microsoft Office PowerPoint</Application>
  <PresentationFormat>Widescreen</PresentationFormat>
  <Paragraphs>31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NETFLIX DATASET ANALYSIS</vt:lpstr>
      <vt:lpstr>PROBLEM  STATEMENT</vt:lpstr>
      <vt:lpstr>Project Description  This project analyzes a dataset of 7,789 Netflix titles (2008–2021) with 11 attributes, including Title, Director, Cast, Country, Release Date, Rating, Duration, Category, and Genre. The goal is to study content trends, identify viewer preferences, and recommend strategies for Netflix’s future growth. </vt:lpstr>
      <vt:lpstr>WHO ARE THE END USERS?</vt:lpstr>
      <vt:lpstr>Technology Used</vt:lpstr>
      <vt:lpstr>RESULTS1 </vt:lpstr>
      <vt:lpstr>RESULTS2 </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Mani Sai</cp:lastModifiedBy>
  <cp:revision>111</cp:revision>
  <dcterms:created xsi:type="dcterms:W3CDTF">2021-07-11T13:13:15Z</dcterms:created>
  <dcterms:modified xsi:type="dcterms:W3CDTF">2025-10-15T17:24:33Z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