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71" r:id="rId3"/>
    <p:sldId id="258" r:id="rId4"/>
    <p:sldId id="259" r:id="rId5"/>
    <p:sldId id="260" r:id="rId6"/>
    <p:sldId id="261" r:id="rId7"/>
    <p:sldId id="279" r:id="rId8"/>
    <p:sldId id="280" r:id="rId9"/>
    <p:sldId id="281" r:id="rId10"/>
    <p:sldId id="282" r:id="rId11"/>
    <p:sldId id="298" r:id="rId12"/>
    <p:sldId id="283" r:id="rId13"/>
    <p:sldId id="284" r:id="rId14"/>
    <p:sldId id="276" r:id="rId15"/>
    <p:sldId id="285" r:id="rId16"/>
    <p:sldId id="286" r:id="rId17"/>
    <p:sldId id="295" r:id="rId18"/>
    <p:sldId id="296" r:id="rId19"/>
    <p:sldId id="297" r:id="rId20"/>
    <p:sldId id="287" r:id="rId21"/>
    <p:sldId id="288" r:id="rId22"/>
    <p:sldId id="289" r:id="rId23"/>
    <p:sldId id="290" r:id="rId24"/>
    <p:sldId id="291" r:id="rId25"/>
    <p:sldId id="274" r:id="rId26"/>
    <p:sldId id="292" r:id="rId27"/>
    <p:sldId id="293" r:id="rId28"/>
    <p:sldId id="270" r:id="rId29"/>
    <p:sldId id="272" r:id="rId30"/>
    <p:sldId id="273" r:id="rId31"/>
    <p:sldId id="27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pPr/>
              <a:t>27-04-2023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pPr/>
              <a:t>‹#›</a:t>
            </a:fld>
            <a:endParaRPr lang="en-IN"/>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769F63-365D-4A0A-B033-A46EF4671CBB}" type="slidenum">
              <a:rPr lang="en-IN" smtClean="0"/>
              <a:pPr/>
              <a:t>1</a:t>
            </a:fld>
            <a:endParaRPr lang="en-IN" dirty="0"/>
          </a:p>
        </p:txBody>
      </p:sp>
      <p:sp>
        <p:nvSpPr>
          <p:cNvPr id="5" name="Footer Placeholder 4"/>
          <p:cNvSpPr>
            <a:spLocks noGrp="1"/>
          </p:cNvSpPr>
          <p:nvPr>
            <p:ph type="ftr" sz="quarter" idx="11"/>
          </p:nvPr>
        </p:nvSpPr>
        <p:spPr/>
        <p:txBody>
          <a:bodyPr/>
          <a:lstStyle/>
          <a:p>
            <a:r>
              <a:rPr lang="en-IN" dirty="0"/>
              <a:t>BATCH NO:                   PRESENTED DATE:</a:t>
            </a:r>
          </a:p>
        </p:txBody>
      </p:sp>
      <p:sp>
        <p:nvSpPr>
          <p:cNvPr id="6" name="Header Placeholder 5"/>
          <p:cNvSpPr>
            <a:spLocks noGrp="1"/>
          </p:cNvSpPr>
          <p:nvPr>
            <p:ph type="hdr" sz="quarter" idx="12"/>
          </p:nvPr>
        </p:nvSpPr>
        <p:spPr/>
        <p:txBody>
          <a:bodyPr/>
          <a:lstStyle/>
          <a:p>
            <a:r>
              <a:rPr lang="en-IN" dirty="0"/>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A6DA363-769F-4536-A585-05649B49E1BA}" type="datetime1">
              <a:rPr lang="en-IN" smtClean="0"/>
              <a:pPr/>
              <a:t>27-04-2023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F2E8A3-6808-4ECB-90A8-23FB4F90A890}" type="datetime1">
              <a:rPr lang="en-IN" smtClean="0"/>
              <a:pPr/>
              <a:t>27-04-2023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ED1D602-7652-41E6-8E54-FEB20C9E5001}" type="datetime1">
              <a:rPr lang="en-IN" smtClean="0"/>
              <a:pPr/>
              <a:t>27-04-2023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6DEE5C-195B-4209-9085-526B148D6B3E}" type="datetime1">
              <a:rPr lang="en-IN" smtClean="0"/>
              <a:pPr/>
              <a:t>27-04-2023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00805-E3D1-44AE-9F79-6E27E8D11E6B}" type="datetime1">
              <a:rPr lang="en-IN" smtClean="0"/>
              <a:pPr/>
              <a:t>27-04-2023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AA0376-BD03-4456-8456-9D2801477B8A}" type="datetime1">
              <a:rPr lang="en-IN" smtClean="0"/>
              <a:pPr/>
              <a:t>27-04-2023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6A259B2-5909-479A-86EA-B8E6D0B656E5}" type="datetime1">
              <a:rPr lang="en-IN" smtClean="0"/>
              <a:pPr/>
              <a:t>27-04-2023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B8D5B8-FCD1-4494-B40C-0F9201435A46}" type="datetime1">
              <a:rPr lang="en-IN" smtClean="0"/>
              <a:pPr/>
              <a:t>27-04-2023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pPr/>
              <a:t>27-04-2023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2E248-904C-4342-9ACC-45977B3E8097}" type="datetime1">
              <a:rPr lang="en-IN" smtClean="0"/>
              <a:pPr/>
              <a:t>27-04-2023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4663E3-F8C6-4E1A-880E-12A9EC39D0A4}" type="datetime1">
              <a:rPr lang="en-IN" smtClean="0"/>
              <a:pPr/>
              <a:t>27-04-2023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10C77-848B-4F1F-B383-63A05AF82216}" type="datetime1">
              <a:rPr lang="en-IN" smtClean="0"/>
              <a:pPr/>
              <a:t>27-04-2023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     DEPARTMENT OF COMPUTER SCIENCE &amp;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pPr/>
              <a:t>‹#›</a:t>
            </a:fld>
            <a:endParaRPr lang="en-IN"/>
          </a:p>
        </p:txBody>
      </p:sp>
      <p:pic>
        <p:nvPicPr>
          <p:cNvPr id="8" name="Picture 7">
            <a:extLst>
              <a:ext uri="{FF2B5EF4-FFF2-40B4-BE49-F238E27FC236}">
                <a16:creationId xmlns:a16="http://schemas.microsoft.com/office/drawing/2014/main" id="{EEEE36C1-ED18-4C35-8CA5-5A80BC5237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iwaponline.com/wqrj/article/53/1/3/38171/Water-quality-prediction-using-machine-learn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1643042" y="500042"/>
            <a:ext cx="5040560" cy="1008112"/>
          </a:xfrm>
          <a:prstGeom prst="rect">
            <a:avLst/>
          </a:prstGeom>
          <a:noFill/>
          <a:ln>
            <a:noFill/>
          </a:ln>
        </p:spPr>
      </p:pic>
      <p:sp>
        <p:nvSpPr>
          <p:cNvPr id="4" name="Rectangle 3"/>
          <p:cNvSpPr/>
          <p:nvPr/>
        </p:nvSpPr>
        <p:spPr>
          <a:xfrm>
            <a:off x="755576" y="1700808"/>
            <a:ext cx="7848872" cy="2339102"/>
          </a:xfrm>
          <a:prstGeom prst="rect">
            <a:avLst/>
          </a:prstGeom>
        </p:spPr>
        <p:txBody>
          <a:bodyPr wrap="square">
            <a:spAutoFit/>
          </a:bodyPr>
          <a:lstStyle/>
          <a:p>
            <a:pPr algn="ctr" eaLnBrk="1" hangingPunct="1"/>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p>
          <a:p>
            <a:pPr algn="ctr" eaLnBrk="1" hangingPunct="1"/>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SCHOOL OF COMPUTING</a:t>
            </a:r>
          </a:p>
          <a:p>
            <a:pPr algn="ctr" eaLnBrk="1" hangingPunct="1"/>
            <a:endParaRPr lang="en-US" alt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itchFamily="18" charset="0"/>
                <a:ea typeface="Verdana" pitchFamily="34" charset="0"/>
                <a:cs typeface="Times New Roman" pitchFamily="18" charset="0"/>
              </a:rPr>
              <a:t>1156CS701- MAJOR PROJECT</a:t>
            </a:r>
          </a:p>
          <a:p>
            <a:pPr algn="ctr" eaLnBrk="1" hangingPunct="1"/>
            <a:r>
              <a:rPr lang="en-US" sz="1600" b="1" dirty="0">
                <a:latin typeface="Times New Roman" pitchFamily="18" charset="0"/>
                <a:ea typeface="Verdana" pitchFamily="34" charset="0"/>
                <a:cs typeface="Times New Roman" pitchFamily="18" charset="0"/>
              </a:rPr>
              <a:t>WINTER SEMESTER 2022-2023</a:t>
            </a:r>
            <a:endParaRPr lang="en-US" alt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r>
              <a:rPr lang="en-US" altLang="en-US" sz="1600" b="1" dirty="0">
                <a:latin typeface="Times New Roman" pitchFamily="18" charset="0"/>
                <a:ea typeface="Verdana" pitchFamily="34" charset="0"/>
                <a:cs typeface="Times New Roman" pitchFamily="18" charset="0"/>
              </a:rPr>
              <a:t>INTERSHIP THROUGH DIND</a:t>
            </a:r>
          </a:p>
          <a:p>
            <a:pPr algn="ctr" eaLnBrk="1" hangingPunct="1"/>
            <a:r>
              <a:rPr lang="en-US" altLang="en-US" sz="1600" b="1" dirty="0">
                <a:latin typeface="Times New Roman" pitchFamily="18" charset="0"/>
                <a:ea typeface="Verdana" pitchFamily="34" charset="0"/>
                <a:cs typeface="Times New Roman" pitchFamily="18" charset="0"/>
              </a:rPr>
              <a:t>BOSTON IT SOLUTIONS INDIA PVT LTD</a:t>
            </a:r>
          </a:p>
          <a:p>
            <a:pPr algn="ctr" eaLnBrk="1" hangingPunct="1"/>
            <a:r>
              <a:rPr lang="en-US" altLang="en-US" sz="1600" b="1" dirty="0">
                <a:latin typeface="Times New Roman" pitchFamily="18" charset="0"/>
                <a:ea typeface="Verdana" pitchFamily="34" charset="0"/>
                <a:cs typeface="Times New Roman" pitchFamily="18" charset="0"/>
              </a:rPr>
              <a:t>SEMESTER END PROJECT VIVA VOCE EXAMINTIONS</a:t>
            </a:r>
            <a:endParaRPr lang="en-IN" altLang="en-US" sz="1600" b="1" dirty="0">
              <a:ea typeface="Verdana" panose="020B0604030504040204" pitchFamily="34" charset="0"/>
              <a:cs typeface="Times New Roman" panose="02020603050405020304" pitchFamily="18" charset="0"/>
            </a:endParaRPr>
          </a:p>
          <a:p>
            <a:pPr algn="ctr"/>
            <a:endParaRPr lang="en-IN" dirty="0"/>
          </a:p>
        </p:txBody>
      </p:sp>
      <p:sp>
        <p:nvSpPr>
          <p:cNvPr id="7" name="Rectangle 6"/>
          <p:cNvSpPr/>
          <p:nvPr/>
        </p:nvSpPr>
        <p:spPr>
          <a:xfrm>
            <a:off x="851295" y="3957439"/>
            <a:ext cx="7848872" cy="707886"/>
          </a:xfrm>
          <a:prstGeom prst="rect">
            <a:avLst/>
          </a:prstGeom>
        </p:spPr>
        <p:txBody>
          <a:bodyPr wrap="square">
            <a:spAutoFit/>
          </a:bodyPr>
          <a:lstStyle/>
          <a:p>
            <a:pPr algn="ctr"/>
            <a:r>
              <a:rPr lang="en-IN" sz="2000" b="1" dirty="0">
                <a:latin typeface="Times New Roman" pitchFamily="18" charset="0"/>
                <a:cs typeface="Times New Roman" pitchFamily="18" charset="0"/>
              </a:rPr>
              <a:t>“UTILISING ML TO ANALYSE AND FORECAST INDIAN WATER QUALITY”</a:t>
            </a:r>
            <a:endParaRPr lang="en-IN" sz="2000" dirty="0"/>
          </a:p>
        </p:txBody>
      </p:sp>
      <p:sp>
        <p:nvSpPr>
          <p:cNvPr id="8" name="Rectangle 7"/>
          <p:cNvSpPr/>
          <p:nvPr/>
        </p:nvSpPr>
        <p:spPr>
          <a:xfrm>
            <a:off x="5004048" y="4869160"/>
            <a:ext cx="3923928" cy="1169551"/>
          </a:xfrm>
          <a:prstGeom prst="rect">
            <a:avLst/>
          </a:prstGeom>
        </p:spPr>
        <p:txBody>
          <a:bodyPr wrap="square">
            <a:spAutoFit/>
          </a:bodyPr>
          <a:lstStyle/>
          <a:p>
            <a:r>
              <a:rPr lang="en-IN" sz="1400" b="1" dirty="0">
                <a:latin typeface="Times New Roman" pitchFamily="18" charset="0"/>
                <a:cs typeface="Times New Roman" pitchFamily="18" charset="0"/>
              </a:rPr>
              <a:t>PRESENTED BY</a:t>
            </a:r>
          </a:p>
          <a:p>
            <a:pPr algn="ctr"/>
            <a:endParaRPr lang="en-IN" sz="1400" b="1" dirty="0">
              <a:latin typeface="Times New Roman" pitchFamily="18" charset="0"/>
              <a:cs typeface="Times New Roman" pitchFamily="18" charset="0"/>
            </a:endParaRPr>
          </a:p>
          <a:p>
            <a:r>
              <a:rPr lang="en-IN" sz="1400" b="1" dirty="0">
                <a:latin typeface="Times New Roman" pitchFamily="18" charset="0"/>
                <a:cs typeface="Times New Roman" pitchFamily="18" charset="0"/>
              </a:rPr>
              <a:t>1. J.SHIVA SAI (11524)(19UECS0389)</a:t>
            </a:r>
          </a:p>
          <a:p>
            <a:r>
              <a:rPr lang="en-IN" sz="1400" b="1" dirty="0">
                <a:latin typeface="Times New Roman" pitchFamily="18" charset="0"/>
                <a:cs typeface="Times New Roman" pitchFamily="18" charset="0"/>
              </a:rPr>
              <a:t>2. J.MANIKANTA (11527)(19UECS0383)</a:t>
            </a:r>
          </a:p>
          <a:p>
            <a:r>
              <a:rPr lang="en-IN" sz="1400" b="1" dirty="0">
                <a:latin typeface="Times New Roman" pitchFamily="18" charset="0"/>
                <a:cs typeface="Times New Roman" pitchFamily="18" charset="0"/>
              </a:rPr>
              <a:t>3. P.SWAMY SATISH (12766)(19UECS0776)</a:t>
            </a:r>
          </a:p>
        </p:txBody>
      </p:sp>
      <p:sp>
        <p:nvSpPr>
          <p:cNvPr id="9" name="Rectangle 8"/>
          <p:cNvSpPr/>
          <p:nvPr/>
        </p:nvSpPr>
        <p:spPr>
          <a:xfrm>
            <a:off x="557808" y="4831998"/>
            <a:ext cx="4014192" cy="954107"/>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IN" sz="1400" b="1" dirty="0">
                <a:latin typeface="Times New Roman" pitchFamily="18" charset="0"/>
                <a:cs typeface="Times New Roman" pitchFamily="18" charset="0"/>
              </a:rPr>
              <a:t>Dr.A.SURESH</a:t>
            </a:r>
          </a:p>
          <a:p>
            <a:r>
              <a:rPr lang="en-IN" sz="1400" b="1" dirty="0">
                <a:latin typeface="Times New Roman" pitchFamily="18" charset="0"/>
                <a:cs typeface="Times New Roman" pitchFamily="18" charset="0"/>
              </a:rPr>
              <a:t>ASSOCIATE PROFESSOR</a:t>
            </a:r>
            <a:endParaRPr lang="en-IN" sz="1400" dirty="0"/>
          </a:p>
        </p:txBody>
      </p:sp>
      <p:sp>
        <p:nvSpPr>
          <p:cNvPr id="10" name="Slide Number Placeholder 9"/>
          <p:cNvSpPr>
            <a:spLocks noGrp="1"/>
          </p:cNvSpPr>
          <p:nvPr>
            <p:ph type="sldNum" sz="quarter" idx="12"/>
          </p:nvPr>
        </p:nvSpPr>
        <p:spPr/>
        <p:txBody>
          <a:bodyPr/>
          <a:lstStyle/>
          <a:p>
            <a:fld id="{FA00FD27-8DB0-4CB2-BD37-BEA95C6A1008}" type="slidenum">
              <a:rPr lang="en-IN" smtClean="0"/>
              <a:pPr/>
              <a:t>1</a:t>
            </a:fld>
            <a:endParaRPr lang="en-IN" dirty="0"/>
          </a:p>
        </p:txBody>
      </p:sp>
      <p:sp>
        <p:nvSpPr>
          <p:cNvPr id="11" name="Footer Placeholder 10"/>
          <p:cNvSpPr>
            <a:spLocks noGrp="1"/>
          </p:cNvSpPr>
          <p:nvPr>
            <p:ph type="ftr" sz="quarter" idx="11"/>
          </p:nvPr>
        </p:nvSpPr>
        <p:spPr>
          <a:xfrm>
            <a:off x="2503659" y="6309320"/>
            <a:ext cx="4544144" cy="365125"/>
          </a:xfrm>
        </p:spPr>
        <p:txBody>
          <a:bodyPr/>
          <a:lstStyle/>
          <a:p>
            <a:r>
              <a:rPr lang="en-IN" dirty="0"/>
              <a:t>BATCH NO:     DEPARTMENT OF COMPUTER SCIENCE &amp; ENGINEERING</a:t>
            </a:r>
          </a:p>
        </p:txBody>
      </p:sp>
      <p:sp>
        <p:nvSpPr>
          <p:cNvPr id="2" name="Date Placeholder 1">
            <a:extLst>
              <a:ext uri="{FF2B5EF4-FFF2-40B4-BE49-F238E27FC236}">
                <a16:creationId xmlns:a16="http://schemas.microsoft.com/office/drawing/2014/main" id="{6D511147-AFFF-4453-A241-C7169518B0E5}"/>
              </a:ext>
            </a:extLst>
          </p:cNvPr>
          <p:cNvSpPr>
            <a:spLocks noGrp="1"/>
          </p:cNvSpPr>
          <p:nvPr>
            <p:ph type="dt" sz="half" idx="10"/>
          </p:nvPr>
        </p:nvSpPr>
        <p:spPr/>
        <p:txBody>
          <a:bodyPr/>
          <a:lstStyle/>
          <a:p>
            <a:fld id="{696BFAAE-BFBD-42D0-94D0-858912CAA7FB}" type="datetime1">
              <a:rPr lang="en-IN" smtClean="0"/>
              <a:pPr/>
              <a:t>27-04-2023</a:t>
            </a:fld>
            <a:endParaRPr lang="en-IN" dirty="0"/>
          </a:p>
        </p:txBody>
      </p:sp>
    </p:spTree>
    <p:extLst>
      <p:ext uri="{BB962C8B-B14F-4D97-AF65-F5344CB8AC3E}">
        <p14:creationId xmlns:p14="http://schemas.microsoft.com/office/powerpoint/2010/main" val="242775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271CB-A2A3-AF79-1112-55A6EA367C16}"/>
              </a:ext>
            </a:extLst>
          </p:cNvPr>
          <p:cNvSpPr>
            <a:spLocks noGrp="1"/>
          </p:cNvSpPr>
          <p:nvPr>
            <p:ph idx="1"/>
          </p:nvPr>
        </p:nvSpPr>
        <p:spPr/>
        <p:txBody>
          <a:bodyPr>
            <a:normAutofit/>
          </a:bodyPr>
          <a:lstStyle/>
          <a:p>
            <a:pPr marL="0" indent="0" algn="just">
              <a:buNone/>
            </a:pPr>
            <a:r>
              <a:rPr lang="en-US" sz="1800" b="1" dirty="0">
                <a:latin typeface="Times New Roman" pitchFamily="18" charset="0"/>
                <a:cs typeface="Times New Roman" pitchFamily="18" charset="0"/>
              </a:rPr>
              <a:t>Ali Omran Ai Sulttani e</a:t>
            </a:r>
            <a:r>
              <a:rPr lang="en-IN" sz="1800" b="1" dirty="0">
                <a:latin typeface="Times New Roman" pitchFamily="18" charset="0"/>
                <a:cs typeface="Times New Roman" pitchFamily="18" charset="0"/>
              </a:rPr>
              <a:t>t al., </a:t>
            </a:r>
            <a:r>
              <a:rPr lang="en-US" sz="1800" b="1" dirty="0">
                <a:latin typeface="Times New Roman" pitchFamily="18" charset="0"/>
                <a:cs typeface="Times New Roman" pitchFamily="18" charset="0"/>
              </a:rPr>
              <a:t>“Proposition of New Ensemble Data-Intelligence Models for Surface Water Quality Prediction</a:t>
            </a:r>
            <a:r>
              <a:rPr lang="en-IN" sz="1800" b="1" dirty="0">
                <a:latin typeface="Times New Roman" pitchFamily="18" charset="0"/>
                <a:cs typeface="Times New Roman" pitchFamily="18" charset="0"/>
              </a:rPr>
              <a:t>” Volume 9, 2021 : 108527 – 108541[6]</a:t>
            </a:r>
          </a:p>
          <a:p>
            <a:pPr marL="0" indent="0" algn="just">
              <a:buNone/>
            </a:pPr>
            <a:endParaRPr lang="en-IN" sz="1800" b="1" dirty="0">
              <a:latin typeface="Times New Roman" pitchFamily="18" charset="0"/>
              <a:cs typeface="Times New Roman" pitchFamily="18" charset="0"/>
            </a:endParaRPr>
          </a:p>
          <a:p>
            <a:pPr marL="0" indent="0" algn="just">
              <a:buNone/>
            </a:pPr>
            <a:r>
              <a:rPr lang="en-IN" sz="1800" dirty="0">
                <a:latin typeface="Times New Roman" pitchFamily="18" charset="0"/>
                <a:cs typeface="Times New Roman" pitchFamily="18" charset="0"/>
              </a:rPr>
              <a:t>    T</a:t>
            </a:r>
            <a:r>
              <a:rPr lang="en-US" sz="1800" dirty="0">
                <a:latin typeface="Times New Roman" pitchFamily="18" charset="0"/>
                <a:cs typeface="Times New Roman" pitchFamily="18" charset="0"/>
              </a:rPr>
              <a:t>his study was proposed five relatively new explored ML models for BOD of surface WQ prediction. These models were considered in this work as a robust approach towards the prediction of WQ parameters rather than relying on laboratory analysis. Various categories of water parameters, including physical, chemical, and biological parameters were used for the development of the proposed models as the input attributes. Future studies are aimed at the prediction of other WQ parameters, as well as the inclusion of more input attributes, such as climatological or hydrological factors.</a:t>
            </a:r>
            <a:endParaRPr lang="en-IN" sz="18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68DD8A0E-CC40-B466-0EE7-14E36CAC16D1}"/>
              </a:ext>
            </a:extLst>
          </p:cNvPr>
          <p:cNvSpPr>
            <a:spLocks noGrp="1"/>
          </p:cNvSpPr>
          <p:nvPr>
            <p:ph type="dt" sz="half" idx="10"/>
          </p:nvPr>
        </p:nvSpPr>
        <p:spPr/>
        <p:txBody>
          <a:bodyPr/>
          <a:lstStyle/>
          <a:p>
            <a:fld id="{526DEE5C-195B-4209-9085-526B148D6B3E}" type="datetime1">
              <a:rPr lang="en-IN" smtClean="0"/>
              <a:pPr/>
              <a:t>27-04-2023</a:t>
            </a:fld>
            <a:endParaRPr lang="en-IN"/>
          </a:p>
        </p:txBody>
      </p:sp>
      <p:sp>
        <p:nvSpPr>
          <p:cNvPr id="5" name="Footer Placeholder 4">
            <a:extLst>
              <a:ext uri="{FF2B5EF4-FFF2-40B4-BE49-F238E27FC236}">
                <a16:creationId xmlns:a16="http://schemas.microsoft.com/office/drawing/2014/main" id="{1EA1189F-4236-92AA-E39C-FB9216A60F6D}"/>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2F38557B-88DF-86CC-3566-3AD8471D816E}"/>
              </a:ext>
            </a:extLst>
          </p:cNvPr>
          <p:cNvSpPr>
            <a:spLocks noGrp="1"/>
          </p:cNvSpPr>
          <p:nvPr>
            <p:ph type="sldNum" sz="quarter" idx="12"/>
          </p:nvPr>
        </p:nvSpPr>
        <p:spPr/>
        <p:txBody>
          <a:bodyPr/>
          <a:lstStyle/>
          <a:p>
            <a:fld id="{669AD40C-E5A7-4132-A31D-54A4D1BB6E89}" type="slidenum">
              <a:rPr lang="en-IN" smtClean="0"/>
              <a:pPr/>
              <a:t>10</a:t>
            </a:fld>
            <a:endParaRPr lang="en-IN"/>
          </a:p>
        </p:txBody>
      </p:sp>
    </p:spTree>
    <p:extLst>
      <p:ext uri="{BB962C8B-B14F-4D97-AF65-F5344CB8AC3E}">
        <p14:creationId xmlns:p14="http://schemas.microsoft.com/office/powerpoint/2010/main" val="1456896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pPr/>
              <a:t>27-04-2023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669AD40C-E5A7-4132-A31D-54A4D1BB6E89}" type="slidenum">
              <a:rPr lang="en-IN" smtClean="0"/>
              <a:pPr/>
              <a:t>11</a:t>
            </a:fld>
            <a:endParaRPr lang="en-IN"/>
          </a:p>
        </p:txBody>
      </p:sp>
      <p:sp>
        <p:nvSpPr>
          <p:cNvPr id="5" name="TextBox 4"/>
          <p:cNvSpPr txBox="1"/>
          <p:nvPr/>
        </p:nvSpPr>
        <p:spPr>
          <a:xfrm>
            <a:off x="357158" y="1714488"/>
            <a:ext cx="8215370" cy="341632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 P. Rasheed Abdul Haq</a:t>
            </a:r>
            <a:r>
              <a:rPr lang="en-IN" b="1" dirty="0">
                <a:latin typeface="Times New Roman" panose="02020603050405020304" pitchFamily="18" charset="0"/>
                <a:cs typeface="Times New Roman" panose="02020603050405020304" pitchFamily="18" charset="0"/>
              </a:rPr>
              <a:t> And V. P. Harigovindan</a:t>
            </a:r>
            <a:r>
              <a:rPr lang="en-US" b="1" dirty="0">
                <a:latin typeface="Times New Roman" panose="02020603050405020304" pitchFamily="18" charset="0"/>
                <a:cs typeface="Times New Roman" panose="02020603050405020304" pitchFamily="18" charset="0"/>
              </a:rPr>
              <a:t>“Water Quality Prediction for Smart Aquaculture Using Hybrid Deep Learning Models</a:t>
            </a:r>
            <a:r>
              <a:rPr lang="en-IN" b="1" dirty="0">
                <a:latin typeface="Times New Roman" panose="02020603050405020304" pitchFamily="18" charset="0"/>
                <a:cs typeface="Times New Roman" panose="02020603050405020304" pitchFamily="18" charset="0"/>
              </a:rPr>
              <a:t>” Volume 10, 2022 : 60078- 60098[8]</a:t>
            </a:r>
          </a:p>
          <a:p>
            <a:pPr algn="just"/>
            <a:r>
              <a:rPr lang="en-IN" b="1" dirty="0">
                <a:latin typeface="Times New Roman" panose="02020603050405020304" pitchFamily="18" charset="0"/>
                <a:cs typeface="Times New Roman" panose="02020603050405020304" pitchFamily="18" charset="0"/>
              </a:rPr>
              <a:t> </a:t>
            </a:r>
          </a:p>
          <a:p>
            <a:pPr algn="just"/>
            <a:r>
              <a:rPr lang="en-IN" b="1" dirty="0">
                <a:latin typeface="Times New Roman" panose="02020603050405020304" pitchFamily="18" charset="0"/>
                <a:cs typeface="Times New Roman" panose="02020603050405020304" pitchFamily="18" charset="0"/>
              </a:rPr>
              <a:t>     </a:t>
            </a:r>
            <a:r>
              <a:rPr lang="en-IN" dirty="0">
                <a:latin typeface="Times New Roman" pitchFamily="18" charset="0"/>
                <a:cs typeface="Times New Roman" pitchFamily="18" charset="0"/>
              </a:rPr>
              <a:t>The water quality parameters data was collected from aquaculture ponds located in Kollam, Kerala, under ADAK. Another dataset used was the MAC dataset which was collected from the marine aquaculture base in Xincun Town, LingShui County, Hainan Province, China. </a:t>
            </a:r>
            <a:r>
              <a:rPr lang="en-US" dirty="0">
                <a:latin typeface="Times New Roman" pitchFamily="18" charset="0"/>
                <a:cs typeface="Times New Roman" pitchFamily="18" charset="0"/>
              </a:rPr>
              <a:t>The hybrid models have a similar performance compared with the attention-based models. Still, they outperform the attention-based models in computation time, offering a realistic solution for predicting water quality parameters in smart aquaculture</a:t>
            </a:r>
            <a:endParaRPr lang="en-IN" b="1" dirty="0">
              <a:latin typeface="Times New Roman" pitchFamily="18" charset="0"/>
              <a:cs typeface="Times New Roman" pitchFamily="18" charset="0"/>
            </a:endParaRPr>
          </a:p>
          <a:p>
            <a:pPr algn="just"/>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500174"/>
            <a:ext cx="8147248" cy="4425355"/>
          </a:xfrm>
        </p:spPr>
        <p:txBody>
          <a:bodyPr>
            <a:normAutofit/>
          </a:bodyPr>
          <a:lstStyle/>
          <a:p>
            <a:pPr marL="0" indent="0">
              <a:buNone/>
            </a:pPr>
            <a:r>
              <a:rPr lang="en-IN" altLang="en-US" sz="2400" b="1" dirty="0">
                <a:latin typeface="Times New Roman" panose="02020603050405020304" pitchFamily="18" charset="0"/>
                <a:cs typeface="Times New Roman" panose="02020603050405020304" pitchFamily="18" charset="0"/>
                <a:sym typeface="+mn-ea"/>
              </a:rPr>
              <a:t>MODULE 1: </a:t>
            </a:r>
            <a:r>
              <a:rPr lang="en-US" sz="2400" b="1" dirty="0">
                <a:latin typeface="Times New Roman" panose="02020603050405020304" pitchFamily="18" charset="0"/>
                <a:cs typeface="Times New Roman" panose="02020603050405020304" pitchFamily="18" charset="0"/>
              </a:rPr>
              <a:t>Pre-processing</a:t>
            </a:r>
            <a:endParaRPr lang="en-US" sz="2400" b="1" dirty="0">
              <a:latin typeface="Times New Roman" panose="02020603050405020304" pitchFamily="18" charset="0"/>
              <a:cs typeface="Times New Roman" panose="02020603050405020304" pitchFamily="18" charset="0"/>
              <a:sym typeface="+mn-ea"/>
            </a:endParaRPr>
          </a:p>
          <a:p>
            <a:pPr marL="0" indent="0">
              <a:buFont typeface="Wingdings" panose="05000000000000000000" pitchFamily="2" charset="2"/>
              <a:buNone/>
            </a:pPr>
            <a:r>
              <a:rPr lang="en-US" sz="1800" b="1" dirty="0">
                <a:latin typeface="Times New Roman" panose="02020603050405020304" pitchFamily="18" charset="0"/>
                <a:cs typeface="Times New Roman" panose="02020603050405020304" pitchFamily="18" charset="0"/>
                <a:sym typeface="+mn-ea"/>
              </a:rPr>
              <a:t>Step:1</a:t>
            </a:r>
            <a:r>
              <a:rPr lang="en-IN" altLang="en-US" sz="1800" b="1" dirty="0">
                <a:latin typeface="Times New Roman" panose="02020603050405020304" pitchFamily="18" charset="0"/>
                <a:cs typeface="Times New Roman" panose="02020603050405020304" pitchFamily="18" charset="0"/>
                <a:sym typeface="+mn-ea"/>
              </a:rPr>
              <a:t> Data Cleaning:</a:t>
            </a:r>
          </a:p>
          <a:p>
            <a:pPr marL="0" indent="0" algn="just">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The Process of preparing data for analysis by removing or modifying data that is incorrect or irrelevent and improperly formatted.</a:t>
            </a:r>
          </a:p>
          <a:p>
            <a:pPr marL="0" indent="0">
              <a:buFont typeface="Wingdings" panose="05000000000000000000" pitchFamily="2" charset="2"/>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Step</a:t>
            </a:r>
            <a:r>
              <a:rPr lang="en-IN" altLang="en-US" sz="1800" b="1" dirty="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cs typeface="Times New Roman" panose="02020603050405020304" pitchFamily="18" charset="0"/>
              </a:rPr>
              <a:t>Handling missing values:</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Using Attribute mean the missing values are replaced by the mean of all          attribute values.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sym typeface="+mn-ea"/>
              </a:rPr>
              <a:t>Step:</a:t>
            </a:r>
            <a:r>
              <a:rPr lang="en-IN" altLang="en-US" sz="1800" b="1" dirty="0">
                <a:latin typeface="Times New Roman" panose="02020603050405020304" pitchFamily="18" charset="0"/>
                <a:cs typeface="Times New Roman" panose="02020603050405020304" pitchFamily="18" charset="0"/>
                <a:sym typeface="+mn-ea"/>
              </a:rPr>
              <a:t>3</a:t>
            </a:r>
            <a:r>
              <a:rPr lang="en-US" sz="1800" b="1" dirty="0">
                <a:latin typeface="Times New Roman" panose="02020603050405020304" pitchFamily="18" charset="0"/>
                <a:cs typeface="Times New Roman" panose="02020603050405020304" pitchFamily="18" charset="0"/>
                <a:sym typeface="+mn-ea"/>
              </a:rPr>
              <a:t> </a:t>
            </a:r>
            <a:r>
              <a:rPr lang="en-IN" altLang="en-US" sz="1800" b="1" dirty="0">
                <a:latin typeface="Times New Roman" panose="02020603050405020304" pitchFamily="18" charset="0"/>
                <a:cs typeface="Times New Roman" panose="02020603050405020304" pitchFamily="18" charset="0"/>
                <a:sym typeface="+mn-ea"/>
              </a:rPr>
              <a:t>Handling outliers:</a:t>
            </a: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IN" altLang="en-US" sz="1800" dirty="0">
                <a:latin typeface="Times New Roman" panose="02020603050405020304" pitchFamily="18" charset="0"/>
                <a:cs typeface="Times New Roman" panose="02020603050405020304" pitchFamily="18" charset="0"/>
              </a:rPr>
              <a:t>Outliers are defined as samples that are significantly differ from the remaing data. </a:t>
            </a:r>
            <a:r>
              <a:rPr lang="en-US" sz="1800" dirty="0">
                <a:latin typeface="Times New Roman" panose="02020603050405020304" pitchFamily="18" charset="0"/>
                <a:cs typeface="Times New Roman" panose="02020603050405020304" pitchFamily="18" charset="0"/>
              </a:rPr>
              <a:t>It refers to the conversion of continuous attributes discretized or nominal attributes. Equal areas are used to discretize the continuous attributes in the dataset.</a:t>
            </a:r>
            <a:endParaRPr lang="en-IN" sz="1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12</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a16="http://schemas.microsoft.com/office/drawing/2014/main" id="{C3397D96-83FE-4216-8172-3654D20CA535}"/>
              </a:ext>
            </a:extLst>
          </p:cNvPr>
          <p:cNvSpPr>
            <a:spLocks noGrp="1"/>
          </p:cNvSpPr>
          <p:nvPr>
            <p:ph type="dt" sz="half" idx="10"/>
          </p:nvPr>
        </p:nvSpPr>
        <p:spPr/>
        <p:txBody>
          <a:bodyPr/>
          <a:lstStyle/>
          <a:p>
            <a:fld id="{F8E2ADAE-2B48-48DF-9475-2B5A075F4E68}" type="datetime1">
              <a:rPr lang="en-IN" smtClean="0"/>
              <a:pPr/>
              <a:t>27-04-2023</a:t>
            </a:fld>
            <a:endParaRPr lang="en-IN"/>
          </a:p>
        </p:txBody>
      </p:sp>
    </p:spTree>
    <p:extLst>
      <p:ext uri="{BB962C8B-B14F-4D97-AF65-F5344CB8AC3E}">
        <p14:creationId xmlns:p14="http://schemas.microsoft.com/office/powerpoint/2010/main" val="402042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A0D844-FF26-5BF4-ED18-25F411C93DB2}"/>
              </a:ext>
            </a:extLst>
          </p:cNvPr>
          <p:cNvSpPr>
            <a:spLocks noGrp="1"/>
          </p:cNvSpPr>
          <p:nvPr>
            <p:ph idx="1"/>
          </p:nvPr>
        </p:nvSpPr>
        <p:spPr>
          <a:xfrm>
            <a:off x="357158" y="1285860"/>
            <a:ext cx="8229600" cy="4525963"/>
          </a:xfrm>
        </p:spPr>
        <p:txBody>
          <a:bodyPr>
            <a:normAutofit fontScale="92500" lnSpcReduction="10000"/>
          </a:bodyPr>
          <a:lstStyle/>
          <a:p>
            <a:pPr marL="0" indent="0">
              <a:buNone/>
            </a:pPr>
            <a:r>
              <a:rPr lang="en-IN" sz="2600" b="1" dirty="0">
                <a:latin typeface="Times New Roman" pitchFamily="18" charset="0"/>
                <a:cs typeface="Times New Roman" pitchFamily="18" charset="0"/>
              </a:rPr>
              <a:t>MODULE 2: Collection of data</a:t>
            </a:r>
          </a:p>
          <a:p>
            <a:pPr marL="0" indent="0" algn="just">
              <a:buNone/>
            </a:pPr>
            <a:r>
              <a:rPr lang="en-IN" sz="3200" dirty="0">
                <a:latin typeface="Times New Roman" pitchFamily="18" charset="0"/>
                <a:cs typeface="Times New Roman" pitchFamily="18" charset="0"/>
              </a:rPr>
              <a:t>  </a:t>
            </a:r>
            <a:r>
              <a:rPr lang="en-IN" sz="1900" dirty="0">
                <a:latin typeface="Times New Roman" pitchFamily="18" charset="0"/>
                <a:cs typeface="Times New Roman" pitchFamily="18" charset="0"/>
              </a:rPr>
              <a:t>We have collected data from the UCI Repository which is main domain to collect the data sets for the Machine Learning which has 10 different attributes related to our project</a:t>
            </a:r>
            <a:r>
              <a:rPr lang="en-IN" sz="2600" dirty="0">
                <a:latin typeface="Times New Roman" pitchFamily="18" charset="0"/>
                <a:cs typeface="Times New Roman" pitchFamily="18" charset="0"/>
              </a:rPr>
              <a:t>.</a:t>
            </a:r>
          </a:p>
          <a:p>
            <a:pPr algn="just"/>
            <a:endParaRPr lang="en-IN" sz="2600" dirty="0">
              <a:latin typeface="Times New Roman" pitchFamily="18" charset="0"/>
              <a:cs typeface="Times New Roman" pitchFamily="18" charset="0"/>
            </a:endParaRPr>
          </a:p>
          <a:p>
            <a:pPr marL="0" indent="0" algn="just">
              <a:buClrTx/>
              <a:buNone/>
            </a:pPr>
            <a:r>
              <a:rPr lang="en-IN" sz="2600" b="1" dirty="0">
                <a:latin typeface="Times New Roman" panose="02020603050405020304" pitchFamily="18" charset="0"/>
                <a:cs typeface="Times New Roman" panose="02020603050405020304" pitchFamily="18" charset="0"/>
              </a:rPr>
              <a:t>MODULE 3:Splitting Dataset</a:t>
            </a:r>
          </a:p>
          <a:p>
            <a:pPr algn="just">
              <a:buClrTx/>
              <a:buFont typeface="Arial" panose="020B0604020202020204" pitchFamily="34" charset="0"/>
              <a:buChar char="•"/>
            </a:pPr>
            <a:endParaRPr lang="en-IN" sz="3200" b="1" dirty="0">
              <a:latin typeface="Times New Roman" panose="02020603050405020304" pitchFamily="18" charset="0"/>
              <a:cs typeface="Times New Roman" panose="02020603050405020304" pitchFamily="18" charset="0"/>
            </a:endParaRPr>
          </a:p>
          <a:p>
            <a:pPr marL="0" indent="0" algn="just">
              <a:buNone/>
            </a:pPr>
            <a:r>
              <a:rPr lang="en-US" sz="1900" dirty="0">
                <a:latin typeface="Times New Roman" panose="02020603050405020304" pitchFamily="18" charset="0"/>
                <a:cs typeface="Times New Roman" panose="02020603050405020304" pitchFamily="18" charset="0"/>
              </a:rPr>
              <a:t>    Dividing the dataset into two sets should be done precisely. The dataset can be divided into the ratio of 80% train set, 20% test set or 70% train set, 30% test set, or any other way. The division of the dataset also affects the accuracy of the training model. A slicing operation can be performed to separate the dataset. We’ve take care while splitting the dataset, assure that the test set must hold an equivalent features as the train set and also the datasets must be statistically meaningful. </a:t>
            </a:r>
            <a:endParaRPr lang="en-IN" sz="1900" dirty="0">
              <a:latin typeface="Times New Roman" pitchFamily="18" charset="0"/>
              <a:cs typeface="Times New Roman" pitchFamily="18" charset="0"/>
            </a:endParaRPr>
          </a:p>
          <a:p>
            <a:endParaRPr lang="en-IN" sz="1900" dirty="0">
              <a:latin typeface="Times New Roman" pitchFamily="18" charset="0"/>
              <a:cs typeface="Times New Roman" pitchFamily="18" charset="0"/>
            </a:endParaRPr>
          </a:p>
          <a:p>
            <a:endParaRPr lang="en-IN" dirty="0"/>
          </a:p>
        </p:txBody>
      </p:sp>
      <p:sp>
        <p:nvSpPr>
          <p:cNvPr id="4" name="Date Placeholder 3">
            <a:extLst>
              <a:ext uri="{FF2B5EF4-FFF2-40B4-BE49-F238E27FC236}">
                <a16:creationId xmlns:a16="http://schemas.microsoft.com/office/drawing/2014/main" id="{FAB70B11-36B2-DFB6-E2F1-2D34F29C2AAE}"/>
              </a:ext>
            </a:extLst>
          </p:cNvPr>
          <p:cNvSpPr>
            <a:spLocks noGrp="1"/>
          </p:cNvSpPr>
          <p:nvPr>
            <p:ph type="dt" sz="half" idx="10"/>
          </p:nvPr>
        </p:nvSpPr>
        <p:spPr/>
        <p:txBody>
          <a:bodyPr/>
          <a:lstStyle/>
          <a:p>
            <a:fld id="{526DEE5C-195B-4209-9085-526B148D6B3E}" type="datetime1">
              <a:rPr lang="en-IN" smtClean="0"/>
              <a:pPr/>
              <a:t>27-04-2023</a:t>
            </a:fld>
            <a:endParaRPr lang="en-IN"/>
          </a:p>
        </p:txBody>
      </p:sp>
      <p:sp>
        <p:nvSpPr>
          <p:cNvPr id="5" name="Footer Placeholder 4">
            <a:extLst>
              <a:ext uri="{FF2B5EF4-FFF2-40B4-BE49-F238E27FC236}">
                <a16:creationId xmlns:a16="http://schemas.microsoft.com/office/drawing/2014/main" id="{7FA633B8-2E8A-DE07-0123-2D7B1DEEB10B}"/>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2AA1E846-BB27-D898-E99E-2CAA5844D29E}"/>
              </a:ext>
            </a:extLst>
          </p:cNvPr>
          <p:cNvSpPr>
            <a:spLocks noGrp="1"/>
          </p:cNvSpPr>
          <p:nvPr>
            <p:ph type="sldNum" sz="quarter" idx="12"/>
          </p:nvPr>
        </p:nvSpPr>
        <p:spPr/>
        <p:txBody>
          <a:bodyPr/>
          <a:lstStyle/>
          <a:p>
            <a:fld id="{669AD40C-E5A7-4132-A31D-54A4D1BB6E89}" type="slidenum">
              <a:rPr lang="en-IN" smtClean="0"/>
              <a:pPr/>
              <a:t>13</a:t>
            </a:fld>
            <a:endParaRPr lang="en-IN"/>
          </a:p>
        </p:txBody>
      </p:sp>
    </p:spTree>
    <p:extLst>
      <p:ext uri="{BB962C8B-B14F-4D97-AF65-F5344CB8AC3E}">
        <p14:creationId xmlns:p14="http://schemas.microsoft.com/office/powerpoint/2010/main" val="1868937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b="1" dirty="0"/>
              <a:t>Anaconda Prompt</a:t>
            </a:r>
          </a:p>
          <a:p>
            <a:pPr marL="0" indent="0" algn="just">
              <a:buNone/>
            </a:pPr>
            <a:r>
              <a:rPr lang="en-US" sz="1800" dirty="0"/>
              <a:t> Anaconda prompt is a type of command line interface which explicitly deals with the ML ( MachineLearning) modules.And navigator is available in all the Windows,Linux and Mac OS. The anaconda prompt has many number of IDE’s which make the coding easier. The UI can also be implemented in python.</a:t>
            </a:r>
          </a:p>
          <a:p>
            <a:pPr marL="0" indent="0">
              <a:buNone/>
            </a:pPr>
            <a:r>
              <a:rPr lang="en-US" sz="1800" dirty="0"/>
              <a:t> Standard Used: ISO/IEC 27001.</a:t>
            </a:r>
          </a:p>
          <a:p>
            <a:pPr marL="0" indent="0">
              <a:buNone/>
            </a:pPr>
            <a:r>
              <a:rPr lang="en-US" sz="1800" b="1" dirty="0"/>
              <a:t>Jupyter </a:t>
            </a:r>
          </a:p>
          <a:p>
            <a:pPr marL="0" indent="0">
              <a:buNone/>
            </a:pPr>
            <a:r>
              <a:rPr lang="en-US" sz="1800" dirty="0"/>
              <a:t> Jupyter It’s like an opensource web application that allows us to share and create the documents which contains the live code, equations , visualizations and narrative text. It can be used for data cleaning and transformation, numerical simulation, statistical modeling, data visualization, machine learning. </a:t>
            </a:r>
          </a:p>
          <a:p>
            <a:pPr marL="0" indent="0">
              <a:buNone/>
            </a:pPr>
            <a:r>
              <a:rPr lang="en-US" sz="1800" dirty="0"/>
              <a:t>Standard Used: ISO/IEC 270017</a:t>
            </a:r>
            <a:endParaRPr lang="en-IN" sz="1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14</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STANDARDS &amp; POLICIES</a:t>
            </a:r>
            <a:endParaRPr lang="en-IN" dirty="0"/>
          </a:p>
        </p:txBody>
      </p:sp>
      <p:sp>
        <p:nvSpPr>
          <p:cNvPr id="2" name="Date Placeholder 1">
            <a:extLst>
              <a:ext uri="{FF2B5EF4-FFF2-40B4-BE49-F238E27FC236}">
                <a16:creationId xmlns:a16="http://schemas.microsoft.com/office/drawing/2014/main" id="{C3397D96-83FE-4216-8172-3654D20CA535}"/>
              </a:ext>
            </a:extLst>
          </p:cNvPr>
          <p:cNvSpPr>
            <a:spLocks noGrp="1"/>
          </p:cNvSpPr>
          <p:nvPr>
            <p:ph type="dt" sz="half" idx="10"/>
          </p:nvPr>
        </p:nvSpPr>
        <p:spPr/>
        <p:txBody>
          <a:bodyPr/>
          <a:lstStyle/>
          <a:p>
            <a:fld id="{F8E2ADAE-2B48-48DF-9475-2B5A075F4E68}" type="datetime1">
              <a:rPr lang="en-IN" smtClean="0"/>
              <a:pPr/>
              <a:t>27-04-2023</a:t>
            </a:fld>
            <a:endParaRPr lang="en-IN"/>
          </a:p>
        </p:txBody>
      </p:sp>
    </p:spTree>
    <p:extLst>
      <p:ext uri="{BB962C8B-B14F-4D97-AF65-F5344CB8AC3E}">
        <p14:creationId xmlns:p14="http://schemas.microsoft.com/office/powerpoint/2010/main" val="1380211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000" b="1" dirty="0">
                <a:latin typeface="Times New Roman" pitchFamily="18" charset="0"/>
                <a:cs typeface="Times New Roman" pitchFamily="18" charset="0"/>
              </a:rPr>
              <a:t>ARCHITECTURE DIAGRAM</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15</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fld id="{2577F34C-136C-4A3D-9C13-1FA368727A49}" type="datetime1">
              <a:rPr lang="en-IN" smtClean="0"/>
              <a:pPr/>
              <a:t>27-04-2023</a:t>
            </a:fld>
            <a:endParaRPr lang="en-IN"/>
          </a:p>
        </p:txBody>
      </p:sp>
      <p:pic>
        <p:nvPicPr>
          <p:cNvPr id="10" name="Picture 9" descr="A picture containing diagram, text, screenshot&#10;&#10;Description automatically generated">
            <a:extLst>
              <a:ext uri="{FF2B5EF4-FFF2-40B4-BE49-F238E27FC236}">
                <a16:creationId xmlns:a16="http://schemas.microsoft.com/office/drawing/2014/main" id="{DAE3CEDE-A24E-9E73-09BC-5FF9B3BC9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204864"/>
            <a:ext cx="7488832" cy="3755551"/>
          </a:xfrm>
          <a:prstGeom prst="rect">
            <a:avLst/>
          </a:prstGeom>
        </p:spPr>
      </p:pic>
    </p:spTree>
    <p:extLst>
      <p:ext uri="{BB962C8B-B14F-4D97-AF65-F5344CB8AC3E}">
        <p14:creationId xmlns:p14="http://schemas.microsoft.com/office/powerpoint/2010/main" val="68387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2000" b="1" dirty="0">
                <a:latin typeface="Times New Roman" pitchFamily="18" charset="0"/>
                <a:cs typeface="Times New Roman" pitchFamily="18" charset="0"/>
              </a:rPr>
              <a:t>DATA FLOW DIAGRAM</a:t>
            </a: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p>
        </p:txBody>
      </p:sp>
      <p:pic>
        <p:nvPicPr>
          <p:cNvPr id="7" name="Content Placeholder 6" descr="WhatsApp Image 2023-04-24 at 4.39.05 PM.jpeg"/>
          <p:cNvPicPr>
            <a:picLocks noGrp="1" noChangeAspect="1"/>
          </p:cNvPicPr>
          <p:nvPr>
            <p:ph idx="1"/>
          </p:nvPr>
        </p:nvPicPr>
        <p:blipFill>
          <a:blip r:embed="rId2"/>
          <a:stretch>
            <a:fillRect/>
          </a:stretch>
        </p:blipFill>
        <p:spPr>
          <a:xfrm>
            <a:off x="1928794" y="1000108"/>
            <a:ext cx="4651439" cy="5241482"/>
          </a:xfrm>
        </p:spPr>
      </p:pic>
      <p:sp>
        <p:nvSpPr>
          <p:cNvPr id="4" name="Date Placeholder 3"/>
          <p:cNvSpPr>
            <a:spLocks noGrp="1"/>
          </p:cNvSpPr>
          <p:nvPr>
            <p:ph type="dt" sz="half" idx="10"/>
          </p:nvPr>
        </p:nvSpPr>
        <p:spPr/>
        <p:txBody>
          <a:bodyPr/>
          <a:lstStyle/>
          <a:p>
            <a:fld id="{526DEE5C-195B-4209-9085-526B148D6B3E}" type="datetime1">
              <a:rPr lang="en-IN" smtClean="0"/>
              <a:pPr/>
              <a:t>27-04-2023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pPr/>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pPr/>
              <a:t>27-04-2023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669AD40C-E5A7-4132-A31D-54A4D1BB6E89}" type="slidenum">
              <a:rPr lang="en-IN" smtClean="0"/>
              <a:pPr/>
              <a:t>17</a:t>
            </a:fld>
            <a:endParaRPr lang="en-IN"/>
          </a:p>
        </p:txBody>
      </p:sp>
      <p:sp>
        <p:nvSpPr>
          <p:cNvPr id="5" name="TextBox 4"/>
          <p:cNvSpPr txBox="1"/>
          <p:nvPr/>
        </p:nvSpPr>
        <p:spPr>
          <a:xfrm>
            <a:off x="457200" y="714356"/>
            <a:ext cx="5329246" cy="461665"/>
          </a:xfrm>
          <a:prstGeom prst="rect">
            <a:avLst/>
          </a:prstGeom>
          <a:noFill/>
        </p:spPr>
        <p:txBody>
          <a:bodyPr wrap="square" rtlCol="0">
            <a:spAutoFit/>
          </a:bodyPr>
          <a:lstStyle/>
          <a:p>
            <a:r>
              <a:rPr lang="en-US" sz="2400" b="1" dirty="0">
                <a:latin typeface="Times New Roman" pitchFamily="18" charset="0"/>
                <a:cs typeface="Times New Roman" pitchFamily="18" charset="0"/>
              </a:rPr>
              <a:t>USE CASE DIAGRAM</a:t>
            </a:r>
          </a:p>
        </p:txBody>
      </p:sp>
      <p:pic>
        <p:nvPicPr>
          <p:cNvPr id="1026" name="Picture 2"/>
          <p:cNvPicPr>
            <a:picLocks noChangeAspect="1" noChangeArrowheads="1"/>
          </p:cNvPicPr>
          <p:nvPr/>
        </p:nvPicPr>
        <p:blipFill>
          <a:blip r:embed="rId2"/>
          <a:srcRect/>
          <a:stretch>
            <a:fillRect/>
          </a:stretch>
        </p:blipFill>
        <p:spPr bwMode="auto">
          <a:xfrm>
            <a:off x="357158" y="1643050"/>
            <a:ext cx="7977137" cy="4429138"/>
          </a:xfrm>
          <a:prstGeom prst="rect">
            <a:avLst/>
          </a:prstGeom>
          <a:noFill/>
          <a:ln w="9525">
            <a:noFill/>
            <a:miter lim="800000"/>
            <a:headEnd/>
            <a:tailEnd/>
          </a:ln>
          <a:effectLst/>
        </p:spPr>
      </p:pic>
      <p:sp>
        <p:nvSpPr>
          <p:cNvPr id="13" name="TextBox 12"/>
          <p:cNvSpPr txBox="1"/>
          <p:nvPr/>
        </p:nvSpPr>
        <p:spPr>
          <a:xfrm>
            <a:off x="3571868" y="2071678"/>
            <a:ext cx="1857388" cy="523220"/>
          </a:xfrm>
          <a:prstGeom prst="rect">
            <a:avLst/>
          </a:prstGeom>
          <a:noFill/>
        </p:spPr>
        <p:txBody>
          <a:bodyPr wrap="square" rtlCol="0">
            <a:spAutoFit/>
          </a:bodyPr>
          <a:lstStyle/>
          <a:p>
            <a:r>
              <a:rPr lang="en-US" sz="1400" b="1" dirty="0">
                <a:latin typeface="Times New Roman" pitchFamily="18" charset="0"/>
                <a:cs typeface="Times New Roman" pitchFamily="18" charset="0"/>
              </a:rPr>
              <a:t>Analyze water quality data </a:t>
            </a:r>
          </a:p>
        </p:txBody>
      </p:sp>
      <p:sp>
        <p:nvSpPr>
          <p:cNvPr id="14" name="TextBox 13"/>
          <p:cNvSpPr txBox="1"/>
          <p:nvPr/>
        </p:nvSpPr>
        <p:spPr>
          <a:xfrm>
            <a:off x="3500430" y="3071810"/>
            <a:ext cx="2071702" cy="523220"/>
          </a:xfrm>
          <a:prstGeom prst="rect">
            <a:avLst/>
          </a:prstGeom>
          <a:noFill/>
        </p:spPr>
        <p:txBody>
          <a:bodyPr wrap="square" rtlCol="0">
            <a:spAutoFit/>
          </a:bodyPr>
          <a:lstStyle/>
          <a:p>
            <a:r>
              <a:rPr lang="en-US" sz="1400" b="1" dirty="0">
                <a:latin typeface="Times New Roman" pitchFamily="18" charset="0"/>
                <a:cs typeface="Times New Roman" pitchFamily="18" charset="0"/>
              </a:rPr>
              <a:t>Forecast water quality based on data</a:t>
            </a:r>
          </a:p>
        </p:txBody>
      </p:sp>
      <p:sp>
        <p:nvSpPr>
          <p:cNvPr id="16" name="TextBox 15"/>
          <p:cNvSpPr txBox="1"/>
          <p:nvPr/>
        </p:nvSpPr>
        <p:spPr>
          <a:xfrm>
            <a:off x="3571868" y="3929066"/>
            <a:ext cx="2000264" cy="523220"/>
          </a:xfrm>
          <a:prstGeom prst="rect">
            <a:avLst/>
          </a:prstGeom>
          <a:noFill/>
        </p:spPr>
        <p:txBody>
          <a:bodyPr wrap="square" rtlCol="0">
            <a:spAutoFit/>
          </a:bodyPr>
          <a:lstStyle/>
          <a:p>
            <a:r>
              <a:rPr lang="en-US" sz="1400" b="1" dirty="0">
                <a:latin typeface="Times New Roman" pitchFamily="18" charset="0"/>
                <a:cs typeface="Times New Roman" pitchFamily="18" charset="0"/>
              </a:rPr>
              <a:t>Train model with historical model data</a:t>
            </a:r>
          </a:p>
        </p:txBody>
      </p:sp>
      <p:sp>
        <p:nvSpPr>
          <p:cNvPr id="17" name="TextBox 16"/>
          <p:cNvSpPr txBox="1"/>
          <p:nvPr/>
        </p:nvSpPr>
        <p:spPr>
          <a:xfrm>
            <a:off x="3500430" y="4929198"/>
            <a:ext cx="2000264" cy="523220"/>
          </a:xfrm>
          <a:prstGeom prst="rect">
            <a:avLst/>
          </a:prstGeom>
          <a:noFill/>
        </p:spPr>
        <p:txBody>
          <a:bodyPr wrap="square" rtlCol="0">
            <a:spAutoFit/>
          </a:bodyPr>
          <a:lstStyle/>
          <a:p>
            <a:r>
              <a:rPr lang="en-US" sz="1400" b="1" dirty="0">
                <a:latin typeface="Times New Roman" pitchFamily="18" charset="0"/>
                <a:cs typeface="Times New Roman" pitchFamily="18" charset="0"/>
              </a:rPr>
              <a:t>Utilize model to forecast</a:t>
            </a:r>
          </a:p>
        </p:txBody>
      </p:sp>
      <p:sp>
        <p:nvSpPr>
          <p:cNvPr id="18" name="TextBox 17"/>
          <p:cNvSpPr txBox="1"/>
          <p:nvPr/>
        </p:nvSpPr>
        <p:spPr>
          <a:xfrm>
            <a:off x="0" y="4929198"/>
            <a:ext cx="2357422"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  USER</a:t>
            </a:r>
          </a:p>
        </p:txBody>
      </p:sp>
      <p:sp>
        <p:nvSpPr>
          <p:cNvPr id="6" name="TextBox 5">
            <a:extLst>
              <a:ext uri="{FF2B5EF4-FFF2-40B4-BE49-F238E27FC236}">
                <a16:creationId xmlns:a16="http://schemas.microsoft.com/office/drawing/2014/main" id="{033FCC89-9FE4-3FCB-A1BD-2BA6A5261F90}"/>
              </a:ext>
            </a:extLst>
          </p:cNvPr>
          <p:cNvSpPr txBox="1"/>
          <p:nvPr/>
        </p:nvSpPr>
        <p:spPr>
          <a:xfrm>
            <a:off x="7164288" y="4998455"/>
            <a:ext cx="1170007" cy="369332"/>
          </a:xfrm>
          <a:prstGeom prst="rect">
            <a:avLst/>
          </a:prstGeom>
          <a:noFill/>
        </p:spPr>
        <p:txBody>
          <a:bodyPr wrap="square" rtlCol="0">
            <a:spAutoFit/>
          </a:bodyPr>
          <a:lstStyle/>
          <a:p>
            <a:r>
              <a:rPr lang="en-US" b="1" dirty="0"/>
              <a:t>ADMIN</a:t>
            </a:r>
            <a:endParaRPr lang="en-IN"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36" y="428605"/>
            <a:ext cx="5396040" cy="1000132"/>
          </a:xfrm>
        </p:spPr>
        <p:txBody>
          <a:bodyPr>
            <a:normAutofit/>
          </a:bodyPr>
          <a:lstStyle/>
          <a:p>
            <a:r>
              <a:rPr lang="en-US" sz="2800" b="1" dirty="0">
                <a:latin typeface="Times New Roman" pitchFamily="18" charset="0"/>
                <a:cs typeface="Times New Roman" pitchFamily="18" charset="0"/>
              </a:rPr>
              <a:t>CLASS  DIAGRAM</a:t>
            </a:r>
          </a:p>
        </p:txBody>
      </p:sp>
      <p:sp>
        <p:nvSpPr>
          <p:cNvPr id="4" name="Date Placeholder 3"/>
          <p:cNvSpPr>
            <a:spLocks noGrp="1"/>
          </p:cNvSpPr>
          <p:nvPr>
            <p:ph type="dt" sz="half" idx="10"/>
          </p:nvPr>
        </p:nvSpPr>
        <p:spPr/>
        <p:txBody>
          <a:bodyPr/>
          <a:lstStyle/>
          <a:p>
            <a:fld id="{BA6DA363-769F-4536-A585-05649B49E1BA}" type="datetime1">
              <a:rPr lang="en-IN" smtClean="0"/>
              <a:pPr/>
              <a:t>27-04-2023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pPr/>
              <a:t>18</a:t>
            </a:fld>
            <a:endParaRPr lang="en-IN"/>
          </a:p>
        </p:txBody>
      </p:sp>
      <p:pic>
        <p:nvPicPr>
          <p:cNvPr id="7" name="Picture 6" descr="WhatsApp Image 2023-04-24 at 4.36.20 PM (1).jpeg"/>
          <p:cNvPicPr>
            <a:picLocks noChangeAspect="1"/>
          </p:cNvPicPr>
          <p:nvPr/>
        </p:nvPicPr>
        <p:blipFill>
          <a:blip r:embed="rId2"/>
          <a:stretch>
            <a:fillRect/>
          </a:stretch>
        </p:blipFill>
        <p:spPr>
          <a:xfrm>
            <a:off x="611560" y="1428736"/>
            <a:ext cx="6889398" cy="452487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pPr/>
              <a:t>27-04-2023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669AD40C-E5A7-4132-A31D-54A4D1BB6E89}" type="slidenum">
              <a:rPr lang="en-IN" smtClean="0"/>
              <a:pPr/>
              <a:t>19</a:t>
            </a:fld>
            <a:endParaRPr lang="en-IN"/>
          </a:p>
        </p:txBody>
      </p:sp>
      <p:sp>
        <p:nvSpPr>
          <p:cNvPr id="5" name="TextBox 4"/>
          <p:cNvSpPr txBox="1"/>
          <p:nvPr/>
        </p:nvSpPr>
        <p:spPr>
          <a:xfrm>
            <a:off x="500034" y="642918"/>
            <a:ext cx="4572032" cy="461665"/>
          </a:xfrm>
          <a:prstGeom prst="rect">
            <a:avLst/>
          </a:prstGeom>
          <a:noFill/>
        </p:spPr>
        <p:txBody>
          <a:bodyPr wrap="square" rtlCol="0">
            <a:spAutoFit/>
          </a:bodyPr>
          <a:lstStyle/>
          <a:p>
            <a:r>
              <a:rPr lang="en-US" sz="2400" b="1" dirty="0">
                <a:latin typeface="Times New Roman" pitchFamily="18" charset="0"/>
                <a:cs typeface="Times New Roman" pitchFamily="18" charset="0"/>
              </a:rPr>
              <a:t>SEQUENCE DIAGRAM</a:t>
            </a:r>
          </a:p>
        </p:txBody>
      </p:sp>
      <p:pic>
        <p:nvPicPr>
          <p:cNvPr id="7" name="Picture 6" descr="WhatsApp Image 2023-04-24 at 5.10.06 PM.jpeg"/>
          <p:cNvPicPr>
            <a:picLocks noChangeAspect="1"/>
          </p:cNvPicPr>
          <p:nvPr/>
        </p:nvPicPr>
        <p:blipFill>
          <a:blip r:embed="rId2"/>
          <a:stretch>
            <a:fillRect/>
          </a:stretch>
        </p:blipFill>
        <p:spPr>
          <a:xfrm>
            <a:off x="500034" y="1571612"/>
            <a:ext cx="8143932" cy="45720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C389A8-5CC5-41EC-A0F3-FA25EA2B46F5}"/>
              </a:ext>
            </a:extLst>
          </p:cNvPr>
          <p:cNvSpPr>
            <a:spLocks noGrp="1"/>
          </p:cNvSpPr>
          <p:nvPr>
            <p:ph type="dt" sz="half" idx="10"/>
          </p:nvPr>
        </p:nvSpPr>
        <p:spPr/>
        <p:txBody>
          <a:bodyPr/>
          <a:lstStyle/>
          <a:p>
            <a:fld id="{33C9BD83-C5A0-4E36-8C00-12B73EF25A5D}" type="datetime1">
              <a:rPr lang="en-IN" smtClean="0"/>
              <a:pPr/>
              <a:t>27-04-2023</a:t>
            </a:fld>
            <a:endParaRPr lang="en-IN" dirty="0"/>
          </a:p>
        </p:txBody>
      </p:sp>
      <p:sp>
        <p:nvSpPr>
          <p:cNvPr id="4" name="Footer Placeholder 3">
            <a:extLst>
              <a:ext uri="{FF2B5EF4-FFF2-40B4-BE49-F238E27FC236}">
                <a16:creationId xmlns:a16="http://schemas.microsoft.com/office/drawing/2014/main" id="{1E91FF6E-38D9-43EB-8A92-32D20D42C16E}"/>
              </a:ext>
            </a:extLst>
          </p:cNvPr>
          <p:cNvSpPr>
            <a:spLocks noGrp="1"/>
          </p:cNvSpPr>
          <p:nvPr>
            <p:ph type="ftr" sz="quarter" idx="11"/>
          </p:nvPr>
        </p:nvSpPr>
        <p:spPr/>
        <p:txBody>
          <a:bodyPr/>
          <a:lstStyle/>
          <a:p>
            <a:r>
              <a:rPr lang="en-IN" dirty="0"/>
              <a:t>BATCH NO:     DEPARTMENT OF COMPUTER SCIENCE &amp; ENGINEERING</a:t>
            </a:r>
          </a:p>
        </p:txBody>
      </p:sp>
      <p:sp>
        <p:nvSpPr>
          <p:cNvPr id="5" name="Slide Number Placeholder 4">
            <a:extLst>
              <a:ext uri="{FF2B5EF4-FFF2-40B4-BE49-F238E27FC236}">
                <a16:creationId xmlns:a16="http://schemas.microsoft.com/office/drawing/2014/main" id="{D14D24B7-5582-4180-BBD3-1C2F6EF30501}"/>
              </a:ext>
            </a:extLst>
          </p:cNvPr>
          <p:cNvSpPr>
            <a:spLocks noGrp="1"/>
          </p:cNvSpPr>
          <p:nvPr>
            <p:ph type="sldNum" sz="quarter" idx="12"/>
          </p:nvPr>
        </p:nvSpPr>
        <p:spPr/>
        <p:txBody>
          <a:bodyPr/>
          <a:lstStyle/>
          <a:p>
            <a:fld id="{669AD40C-E5A7-4132-A31D-54A4D1BB6E89}" type="slidenum">
              <a:rPr lang="en-IN" smtClean="0"/>
              <a:pPr/>
              <a:t>2</a:t>
            </a:fld>
            <a:endParaRPr lang="en-IN" dirty="0"/>
          </a:p>
        </p:txBody>
      </p:sp>
      <p:sp>
        <p:nvSpPr>
          <p:cNvPr id="6" name="TextBox 5">
            <a:extLst>
              <a:ext uri="{FF2B5EF4-FFF2-40B4-BE49-F238E27FC236}">
                <a16:creationId xmlns:a16="http://schemas.microsoft.com/office/drawing/2014/main" id="{FE8F6FA9-0205-4D57-BE0B-3A59B5D7C35A}"/>
              </a:ext>
            </a:extLst>
          </p:cNvPr>
          <p:cNvSpPr txBox="1"/>
          <p:nvPr/>
        </p:nvSpPr>
        <p:spPr>
          <a:xfrm>
            <a:off x="1403648" y="980728"/>
            <a:ext cx="540060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INDUSTRY DETAILS </a:t>
            </a:r>
          </a:p>
        </p:txBody>
      </p:sp>
      <p:sp>
        <p:nvSpPr>
          <p:cNvPr id="8" name="TextBox 7">
            <a:extLst>
              <a:ext uri="{FF2B5EF4-FFF2-40B4-BE49-F238E27FC236}">
                <a16:creationId xmlns:a16="http://schemas.microsoft.com/office/drawing/2014/main" id="{3F270743-440A-422F-9C2B-6BB4B8C3F5C9}"/>
              </a:ext>
            </a:extLst>
          </p:cNvPr>
          <p:cNvSpPr txBox="1"/>
          <p:nvPr/>
        </p:nvSpPr>
        <p:spPr>
          <a:xfrm>
            <a:off x="857224" y="2000240"/>
            <a:ext cx="7272238" cy="2308324"/>
          </a:xfrm>
          <a:prstGeom prst="rect">
            <a:avLst/>
          </a:prstGeom>
          <a:noFill/>
        </p:spPr>
        <p:txBody>
          <a:bodyPr wrap="square" rtlCol="0">
            <a:spAutoFit/>
          </a:bodyPr>
          <a:lstStyle/>
          <a:p>
            <a:pPr marL="342900" indent="-342900">
              <a:buAutoNum type="arabicPeriod"/>
            </a:pPr>
            <a:r>
              <a:rPr lang="en-IN" dirty="0">
                <a:latin typeface="Times New Roman" pitchFamily="18" charset="0"/>
                <a:cs typeface="Times New Roman" pitchFamily="18" charset="0"/>
              </a:rPr>
              <a:t>Industry Name : Boston IT Solutions India PVT LTD</a:t>
            </a:r>
          </a:p>
          <a:p>
            <a:pPr marL="342900" indent="-342900">
              <a:buAutoNum type="arabicPeriod"/>
            </a:pPr>
            <a:r>
              <a:rPr lang="en-IN" dirty="0">
                <a:latin typeface="Times New Roman" pitchFamily="18" charset="0"/>
                <a:cs typeface="Times New Roman" pitchFamily="18" charset="0"/>
              </a:rPr>
              <a:t>Duration of Internship (18/02/23 – 20/05/23)</a:t>
            </a:r>
          </a:p>
          <a:p>
            <a:pPr marL="342900" indent="-342900">
              <a:buAutoNum type="arabicPeriod"/>
            </a:pPr>
            <a:r>
              <a:rPr lang="en-IN" dirty="0">
                <a:latin typeface="Times New Roman" pitchFamily="18" charset="0"/>
                <a:cs typeface="Times New Roman" pitchFamily="18" charset="0"/>
              </a:rPr>
              <a:t>Duration of Internship in Months – 4 months</a:t>
            </a:r>
          </a:p>
          <a:p>
            <a:pPr marL="342900" indent="-342900">
              <a:buAutoNum type="arabicPeriod"/>
            </a:pPr>
            <a:r>
              <a:rPr lang="en-IN" dirty="0">
                <a:latin typeface="Times New Roman" pitchFamily="18" charset="0"/>
                <a:cs typeface="Times New Roman" pitchFamily="18" charset="0"/>
              </a:rPr>
              <a:t>Industry Guide Name : Sajan S</a:t>
            </a:r>
          </a:p>
          <a:p>
            <a:pPr marL="342900" indent="-342900">
              <a:buAutoNum type="arabicPeriod"/>
            </a:pPr>
            <a:r>
              <a:rPr lang="en-IN" dirty="0">
                <a:latin typeface="Times New Roman" pitchFamily="18" charset="0"/>
                <a:cs typeface="Times New Roman" pitchFamily="18" charset="0"/>
              </a:rPr>
              <a:t>Industry Guide Mobile No : 8508589815 </a:t>
            </a:r>
          </a:p>
          <a:p>
            <a:pPr marL="342900" indent="-342900">
              <a:buAutoNum type="arabicPeriod"/>
            </a:pPr>
            <a:r>
              <a:rPr lang="en-IN" dirty="0">
                <a:latin typeface="Times New Roman" pitchFamily="18" charset="0"/>
                <a:cs typeface="Times New Roman" pitchFamily="18" charset="0"/>
              </a:rPr>
              <a:t>Industry Guide Mail ID : sajan.soundharaj@bostonindia.in</a:t>
            </a:r>
          </a:p>
          <a:p>
            <a:pPr marL="342900" indent="-342900">
              <a:buAutoNum type="arabicPeriod"/>
            </a:pPr>
            <a:r>
              <a:rPr lang="en-IN" dirty="0">
                <a:latin typeface="Times New Roman" pitchFamily="18" charset="0"/>
                <a:cs typeface="Times New Roman" pitchFamily="18" charset="0"/>
              </a:rPr>
              <a:t>Industry Address : Boston IT solutions India PVT LTD , Bangalore.</a:t>
            </a:r>
          </a:p>
          <a:p>
            <a:pPr marL="342900" indent="-342900">
              <a:buAutoNum type="arabicPeriod"/>
            </a:pPr>
            <a:r>
              <a:rPr lang="en-IN" dirty="0">
                <a:latin typeface="Times New Roman" pitchFamily="18" charset="0"/>
                <a:cs typeface="Times New Roman" pitchFamily="18" charset="0"/>
              </a:rPr>
              <a:t>Project Completion Status as of now(In-Progress)</a:t>
            </a:r>
          </a:p>
        </p:txBody>
      </p:sp>
    </p:spTree>
    <p:extLst>
      <p:ext uri="{BB962C8B-B14F-4D97-AF65-F5344CB8AC3E}">
        <p14:creationId xmlns:p14="http://schemas.microsoft.com/office/powerpoint/2010/main" val="3417969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b="1" dirty="0">
                <a:latin typeface="Times New Roman" panose="02020603050405020304" pitchFamily="18" charset="0"/>
                <a:cs typeface="Times New Roman" panose="02020603050405020304" pitchFamily="18" charset="0"/>
              </a:rPr>
              <a:t>UNIT TESTING</a:t>
            </a:r>
          </a:p>
          <a:p>
            <a:pPr marL="0" indent="0" algn="just">
              <a:buNone/>
            </a:pPr>
            <a:r>
              <a:rPr lang="en-IN" altLang="en-US" sz="1800" dirty="0">
                <a:effectLst/>
                <a:latin typeface="Times New Roman" panose="02020603050405020304" pitchFamily="18" charset="0"/>
                <a:cs typeface="Times New Roman" panose="02020603050405020304" pitchFamily="18" charset="0"/>
                <a:sym typeface="+mn-ea"/>
              </a:rPr>
              <a:t>    </a:t>
            </a:r>
            <a:r>
              <a:rPr lang="en-US" sz="1800" dirty="0">
                <a:effectLst/>
                <a:latin typeface="Times New Roman" panose="02020603050405020304" pitchFamily="18" charset="0"/>
                <a:cs typeface="Times New Roman" panose="02020603050405020304" pitchFamily="18" charset="0"/>
                <a:sym typeface="+mn-ea"/>
              </a:rPr>
              <a:t>In unit testing, each individual unit or component of a software is tested. The purpose is to validate that each unit of the software code performs as expected. Unit Testing is done during the development of an application. Unit Testing isolates a section of code and verify its correctness. A unit may be an individual function, method, procedure, module, or object.</a:t>
            </a:r>
            <a:endParaRPr lang="en-US" sz="1800" b="0" i="0" dirty="0">
              <a:effectLst/>
              <a:latin typeface="Times New Roman" panose="02020603050405020304" pitchFamily="18" charset="0"/>
              <a:cs typeface="Times New Roman" panose="02020603050405020304" pitchFamily="18" charset="0"/>
            </a:endParaRPr>
          </a:p>
          <a:p>
            <a:pPr marL="0" indent="0" algn="just">
              <a:buNone/>
            </a:pPr>
            <a:endParaRPr lang="en-IN" sz="2400" i="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INTEGRATION TESTING</a:t>
            </a:r>
          </a:p>
          <a:p>
            <a:pPr marL="0" indent="0" algn="just">
              <a:buNone/>
            </a:pPr>
            <a:r>
              <a:rPr lang="en-IN" altLang="en-US" sz="1800" dirty="0">
                <a:effectLst/>
                <a:latin typeface="Times New Roman" panose="02020603050405020304" pitchFamily="18" charset="0"/>
                <a:cs typeface="Times New Roman" panose="02020603050405020304" pitchFamily="18" charset="0"/>
                <a:sym typeface="+mn-ea"/>
              </a:rPr>
              <a:t>    </a:t>
            </a:r>
            <a:r>
              <a:rPr lang="en-US" sz="1800" dirty="0">
                <a:effectLst/>
                <a:latin typeface="Times New Roman" panose="02020603050405020304" pitchFamily="18" charset="0"/>
                <a:cs typeface="Times New Roman" panose="02020603050405020304" pitchFamily="18" charset="0"/>
                <a:sym typeface="+mn-ea"/>
              </a:rPr>
              <a:t>Integration testing is the second level of the software testing. Integration testing</a:t>
            </a:r>
            <a:br>
              <a:rPr lang="en-US" sz="1800" dirty="0">
                <a:latin typeface="Times New Roman" panose="02020603050405020304" pitchFamily="18" charset="0"/>
                <a:cs typeface="Times New Roman" panose="02020603050405020304" pitchFamily="18" charset="0"/>
                <a:sym typeface="+mn-ea"/>
              </a:rPr>
            </a:br>
            <a:r>
              <a:rPr lang="en-US" sz="1800" dirty="0">
                <a:effectLst/>
                <a:latin typeface="Times New Roman" panose="02020603050405020304" pitchFamily="18" charset="0"/>
                <a:cs typeface="Times New Roman" panose="02020603050405020304" pitchFamily="18" charset="0"/>
                <a:sym typeface="+mn-ea"/>
              </a:rPr>
              <a:t>comes after unit testing. In integration testing, units or individual components of the software are combined in</a:t>
            </a:r>
            <a:r>
              <a:rPr lang="en-IN" altLang="en-US" sz="1800" dirty="0">
                <a:effectLst/>
                <a:latin typeface="Times New Roman" panose="02020603050405020304" pitchFamily="18" charset="0"/>
                <a:cs typeface="Times New Roman" panose="02020603050405020304" pitchFamily="18" charset="0"/>
                <a:sym typeface="+mn-ea"/>
              </a:rPr>
              <a:t> </a:t>
            </a:r>
            <a:r>
              <a:rPr lang="en-US" sz="1800" dirty="0">
                <a:effectLst/>
                <a:latin typeface="Times New Roman" panose="02020603050405020304" pitchFamily="18" charset="0"/>
                <a:cs typeface="Times New Roman" panose="02020603050405020304" pitchFamily="18" charset="0"/>
                <a:sym typeface="+mn-ea"/>
              </a:rPr>
              <a:t>to groups and tested. The focus of the integration testing</a:t>
            </a:r>
            <a:r>
              <a:rPr lang="en-US" sz="1800" dirty="0">
                <a:latin typeface="Times New Roman" panose="02020603050405020304" pitchFamily="18" charset="0"/>
                <a:cs typeface="Times New Roman" panose="02020603050405020304" pitchFamily="18" charset="0"/>
                <a:sym typeface="+mn-ea"/>
              </a:rPr>
              <a:t> </a:t>
            </a:r>
            <a:r>
              <a:rPr lang="en-US" sz="1800" dirty="0">
                <a:effectLst/>
                <a:latin typeface="Times New Roman" panose="02020603050405020304" pitchFamily="18" charset="0"/>
                <a:cs typeface="Times New Roman" panose="02020603050405020304" pitchFamily="18" charset="0"/>
                <a:sym typeface="+mn-ea"/>
              </a:rPr>
              <a:t>level is to expose defects at the time of interaction between integrated components or units. The goal of integration testing is to check the correctness of communication</a:t>
            </a:r>
            <a:r>
              <a:rPr lang="en-IN" altLang="en-US" sz="1800" dirty="0">
                <a:effectLst/>
                <a:latin typeface="Times New Roman" panose="02020603050405020304" pitchFamily="18" charset="0"/>
                <a:cs typeface="Times New Roman" panose="02020603050405020304" pitchFamily="18" charset="0"/>
                <a:sym typeface="+mn-ea"/>
              </a:rPr>
              <a:t> </a:t>
            </a:r>
            <a:r>
              <a:rPr lang="en-US" sz="1800" dirty="0">
                <a:effectLst/>
                <a:latin typeface="Times New Roman" panose="02020603050405020304" pitchFamily="18" charset="0"/>
                <a:cs typeface="Times New Roman" panose="02020603050405020304" pitchFamily="18" charset="0"/>
                <a:sym typeface="+mn-ea"/>
              </a:rPr>
              <a:t>among all the modules.</a:t>
            </a:r>
            <a:endParaRPr lang="en-IN" sz="1800" dirty="0">
              <a:latin typeface="Times New Roman" panose="02020603050405020304" pitchFamily="18" charset="0"/>
              <a:cs typeface="Times New Roman" panose="02020603050405020304" pitchFamily="18" charset="0"/>
            </a:endParaRPr>
          </a:p>
          <a:p>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20</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TESTING</a:t>
            </a:r>
            <a:endParaRPr lang="en-IN" dirty="0"/>
          </a:p>
        </p:txBody>
      </p:sp>
      <p:sp>
        <p:nvSpPr>
          <p:cNvPr id="2" name="Date Placeholder 1">
            <a:extLst>
              <a:ext uri="{FF2B5EF4-FFF2-40B4-BE49-F238E27FC236}">
                <a16:creationId xmlns:a16="http://schemas.microsoft.com/office/drawing/2014/main" id="{D96C4A2D-9017-42E0-A2CF-28CE0011F500}"/>
              </a:ext>
            </a:extLst>
          </p:cNvPr>
          <p:cNvSpPr>
            <a:spLocks noGrp="1"/>
          </p:cNvSpPr>
          <p:nvPr>
            <p:ph type="dt" sz="half" idx="10"/>
          </p:nvPr>
        </p:nvSpPr>
        <p:spPr/>
        <p:txBody>
          <a:bodyPr/>
          <a:lstStyle/>
          <a:p>
            <a:fld id="{6B8BD438-1D3A-4A13-B84D-B3C55FAEBECC}" type="datetime1">
              <a:rPr lang="en-IN" smtClean="0"/>
              <a:pPr/>
              <a:t>27-04-2023</a:t>
            </a:fld>
            <a:endParaRPr lang="en-IN"/>
          </a:p>
        </p:txBody>
      </p:sp>
    </p:spTree>
    <p:extLst>
      <p:ext uri="{BB962C8B-B14F-4D97-AF65-F5344CB8AC3E}">
        <p14:creationId xmlns:p14="http://schemas.microsoft.com/office/powerpoint/2010/main" val="2419782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F6F45-2BFD-8FA6-BB63-B9CDD67D8605}"/>
              </a:ext>
            </a:extLst>
          </p:cNvPr>
          <p:cNvSpPr>
            <a:spLocks noGrp="1"/>
          </p:cNvSpPr>
          <p:nvPr>
            <p:ph idx="1"/>
          </p:nvPr>
        </p:nvSpPr>
        <p:spPr>
          <a:xfrm>
            <a:off x="357158" y="1285860"/>
            <a:ext cx="8229600" cy="4713387"/>
          </a:xfrm>
        </p:spPr>
        <p:txBody>
          <a:bodyPr>
            <a:normAutofit lnSpcReduction="10000"/>
          </a:bodyPr>
          <a:lstStyle/>
          <a:p>
            <a:r>
              <a:rPr lang="en-US" sz="1800" b="1" dirty="0">
                <a:latin typeface="Times New Roman" panose="02020603050405020304" pitchFamily="18" charset="0"/>
                <a:cs typeface="Times New Roman" panose="02020603050405020304" pitchFamily="18" charset="0"/>
                <a:sym typeface="+mn-ea"/>
              </a:rPr>
              <a:t>FUNCTIONAL TESTING</a:t>
            </a:r>
          </a:p>
          <a:p>
            <a:pPr marL="0" indent="0" algn="just">
              <a:buNone/>
            </a:pPr>
            <a:r>
              <a:rPr lang="en-IN" altLang="en-US" sz="1800" dirty="0">
                <a:effectLst/>
                <a:latin typeface="Times New Roman" panose="02020603050405020304" pitchFamily="18" charset="0"/>
                <a:cs typeface="Times New Roman" panose="02020603050405020304" pitchFamily="18" charset="0"/>
                <a:sym typeface="+mn-ea"/>
              </a:rPr>
              <a:t>    </a:t>
            </a:r>
            <a:r>
              <a:rPr lang="en-US" sz="1800" dirty="0">
                <a:effectLst/>
                <a:latin typeface="Times New Roman" panose="02020603050405020304" pitchFamily="18" charset="0"/>
                <a:cs typeface="Times New Roman" panose="02020603050405020304" pitchFamily="18" charset="0"/>
                <a:sym typeface="+mn-ea"/>
              </a:rPr>
              <a:t>Functional testing is a type of testing that seeks to establish whether each application feature works as per the software requirements. Each function is compared to the corresponding requirement to ascertain whether its output is consistent with the end user's expectations.</a:t>
            </a:r>
          </a:p>
          <a:p>
            <a:pPr marL="0" indent="0" algn="just">
              <a:buNone/>
            </a:pPr>
            <a:endParaRPr lang="en-US" sz="1800" dirty="0">
              <a:effectLst/>
              <a:latin typeface="Times New Roman" panose="02020603050405020304" pitchFamily="18" charset="0"/>
              <a:cs typeface="Times New Roman" panose="02020603050405020304" pitchFamily="18" charset="0"/>
              <a:sym typeface="+mn-ea"/>
            </a:endParaRPr>
          </a:p>
          <a:p>
            <a:r>
              <a:rPr lang="en-IN" sz="1800" b="1" dirty="0">
                <a:latin typeface="Times New Roman" panose="02020603050405020304" pitchFamily="18" charset="0"/>
                <a:cs typeface="Times New Roman" panose="02020603050405020304" pitchFamily="18" charset="0"/>
              </a:rPr>
              <a:t>BLACK BOX TESTING</a:t>
            </a:r>
          </a:p>
          <a:p>
            <a:pPr marL="0" indent="0" algn="just">
              <a:buNone/>
            </a:pPr>
            <a:r>
              <a:rPr lang="en-US" sz="1800" b="0" i="0" dirty="0">
                <a:solidFill>
                  <a:srgbClr val="202124"/>
                </a:solidFill>
                <a:effectLst/>
                <a:latin typeface="Times New Roman" panose="02020603050405020304" pitchFamily="18" charset="0"/>
                <a:cs typeface="Times New Roman" panose="02020603050405020304" pitchFamily="18" charset="0"/>
              </a:rPr>
              <a:t>     It is </a:t>
            </a:r>
            <a:r>
              <a:rPr lang="en-US" sz="1800" b="0" i="0" dirty="0">
                <a:solidFill>
                  <a:srgbClr val="040C28"/>
                </a:solidFill>
                <a:effectLst/>
                <a:latin typeface="Times New Roman" panose="02020603050405020304" pitchFamily="18" charset="0"/>
                <a:cs typeface="Times New Roman" panose="02020603050405020304" pitchFamily="18" charset="0"/>
              </a:rPr>
              <a:t>a method of software testing that examines the functionality of an application without peering into its internal structures or workings</a:t>
            </a:r>
            <a:r>
              <a:rPr lang="en-US" sz="1800" b="0" i="0" dirty="0">
                <a:solidFill>
                  <a:srgbClr val="202124"/>
                </a:solidFill>
                <a:effectLst/>
                <a:latin typeface="Times New Roman" panose="02020603050405020304" pitchFamily="18" charset="0"/>
                <a:cs typeface="Times New Roman" panose="02020603050405020304" pitchFamily="18" charset="0"/>
              </a:rPr>
              <a:t>. This method of test can be applied virtually to every level of software testing: unit, integration, system and acceptance.</a:t>
            </a:r>
          </a:p>
          <a:p>
            <a:pPr marL="0" indent="0" algn="just">
              <a:buNone/>
            </a:pPr>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WHITE BOX TESTING</a:t>
            </a:r>
          </a:p>
          <a:p>
            <a:pPr marL="0" indent="0">
              <a:buNone/>
            </a:pPr>
            <a:r>
              <a:rPr lang="en-US" sz="1800" b="0" i="0" dirty="0">
                <a:solidFill>
                  <a:srgbClr val="202124"/>
                </a:solidFill>
                <a:effectLst/>
                <a:latin typeface="Times New Roman" panose="02020603050405020304" pitchFamily="18" charset="0"/>
                <a:cs typeface="Times New Roman" panose="02020603050405020304" pitchFamily="18" charset="0"/>
              </a:rPr>
              <a:t>     White box testing is </a:t>
            </a:r>
            <a:r>
              <a:rPr lang="en-US" sz="1800" b="0" i="0" dirty="0">
                <a:solidFill>
                  <a:srgbClr val="040C28"/>
                </a:solidFill>
                <a:effectLst/>
                <a:latin typeface="Times New Roman" panose="02020603050405020304" pitchFamily="18" charset="0"/>
                <a:cs typeface="Times New Roman" panose="02020603050405020304" pitchFamily="18" charset="0"/>
              </a:rPr>
              <a:t>an approach that allows testers to inspect and verify the inner workings of a software system</a:t>
            </a:r>
            <a:r>
              <a:rPr lang="en-US" sz="1800" b="0" i="0" dirty="0">
                <a:solidFill>
                  <a:srgbClr val="202124"/>
                </a:solidFill>
                <a:effectLst/>
                <a:latin typeface="Times New Roman" panose="02020603050405020304" pitchFamily="18" charset="0"/>
                <a:cs typeface="Times New Roman" panose="02020603050405020304" pitchFamily="18" charset="0"/>
              </a:rPr>
              <a:t>—its code, infrastructure, and integrations with external systems.</a:t>
            </a: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D0D0922-D820-EA9E-142A-AF646550BB6B}"/>
              </a:ext>
            </a:extLst>
          </p:cNvPr>
          <p:cNvSpPr>
            <a:spLocks noGrp="1"/>
          </p:cNvSpPr>
          <p:nvPr>
            <p:ph type="dt" sz="half" idx="10"/>
          </p:nvPr>
        </p:nvSpPr>
        <p:spPr/>
        <p:txBody>
          <a:bodyPr/>
          <a:lstStyle/>
          <a:p>
            <a:fld id="{526DEE5C-195B-4209-9085-526B148D6B3E}" type="datetime1">
              <a:rPr lang="en-IN" smtClean="0"/>
              <a:pPr/>
              <a:t>27-04-2023</a:t>
            </a:fld>
            <a:endParaRPr lang="en-IN"/>
          </a:p>
        </p:txBody>
      </p:sp>
      <p:sp>
        <p:nvSpPr>
          <p:cNvPr id="5" name="Footer Placeholder 4">
            <a:extLst>
              <a:ext uri="{FF2B5EF4-FFF2-40B4-BE49-F238E27FC236}">
                <a16:creationId xmlns:a16="http://schemas.microsoft.com/office/drawing/2014/main" id="{02124FCC-7ADE-55BF-911C-0B80EEF7293F}"/>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7D3D65E9-996B-1CEE-94F1-FD2FB13A2749}"/>
              </a:ext>
            </a:extLst>
          </p:cNvPr>
          <p:cNvSpPr>
            <a:spLocks noGrp="1"/>
          </p:cNvSpPr>
          <p:nvPr>
            <p:ph type="sldNum" sz="quarter" idx="12"/>
          </p:nvPr>
        </p:nvSpPr>
        <p:spPr/>
        <p:txBody>
          <a:bodyPr/>
          <a:lstStyle/>
          <a:p>
            <a:fld id="{669AD40C-E5A7-4132-A31D-54A4D1BB6E89}" type="slidenum">
              <a:rPr lang="en-IN" smtClean="0"/>
              <a:pPr/>
              <a:t>21</a:t>
            </a:fld>
            <a:endParaRPr lang="en-IN"/>
          </a:p>
        </p:txBody>
      </p:sp>
    </p:spTree>
    <p:extLst>
      <p:ext uri="{BB962C8B-B14F-4D97-AF65-F5344CB8AC3E}">
        <p14:creationId xmlns:p14="http://schemas.microsoft.com/office/powerpoint/2010/main" val="2343645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a:spLocks/>
          </p:cNvSpPr>
          <p:nvPr/>
        </p:nvSpPr>
        <p:spPr>
          <a:xfrm>
            <a:off x="457200" y="316765"/>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INPUT AND OUTPUT</a:t>
            </a:r>
            <a:endParaRPr lang="en-IN" dirty="0"/>
          </a:p>
        </p:txBody>
      </p:sp>
      <p:sp>
        <p:nvSpPr>
          <p:cNvPr id="5" name="Date Placeholder 4">
            <a:extLst>
              <a:ext uri="{FF2B5EF4-FFF2-40B4-BE49-F238E27FC236}">
                <a16:creationId xmlns:a16="http://schemas.microsoft.com/office/drawing/2014/main" id="{3332D3A1-0E5E-472D-B745-2C025C47276F}"/>
              </a:ext>
            </a:extLst>
          </p:cNvPr>
          <p:cNvSpPr>
            <a:spLocks noGrp="1"/>
          </p:cNvSpPr>
          <p:nvPr>
            <p:ph type="dt" sz="half" idx="10"/>
          </p:nvPr>
        </p:nvSpPr>
        <p:spPr/>
        <p:txBody>
          <a:bodyPr/>
          <a:lstStyle/>
          <a:p>
            <a:fld id="{6286AE29-924F-4C57-A4A1-9F11EA454B38}" type="datetime1">
              <a:rPr lang="en-IN" smtClean="0"/>
              <a:pPr/>
              <a:t>27-04-2023</a:t>
            </a:fld>
            <a:endParaRPr lang="en-IN"/>
          </a:p>
        </p:txBody>
      </p:sp>
      <p:sp>
        <p:nvSpPr>
          <p:cNvPr id="6" name="Footer Placeholder 5">
            <a:extLst>
              <a:ext uri="{FF2B5EF4-FFF2-40B4-BE49-F238E27FC236}">
                <a16:creationId xmlns:a16="http://schemas.microsoft.com/office/drawing/2014/main" id="{6D564E81-98F8-4D91-BE4F-6D43351F06EF}"/>
              </a:ext>
            </a:extLst>
          </p:cNvPr>
          <p:cNvSpPr>
            <a:spLocks noGrp="1"/>
          </p:cNvSpPr>
          <p:nvPr>
            <p:ph type="ftr" sz="quarter" idx="11"/>
          </p:nvPr>
        </p:nvSpPr>
        <p:spPr/>
        <p:txBody>
          <a:bodyPr/>
          <a:lstStyle/>
          <a:p>
            <a:r>
              <a:rPr lang="en-IN"/>
              <a:t>BATCH NO:     DEPARTMENT OF COMPUTER SCIENCE &amp; ENGINEERING</a:t>
            </a:r>
          </a:p>
        </p:txBody>
      </p:sp>
      <p:sp>
        <p:nvSpPr>
          <p:cNvPr id="7" name="Slide Number Placeholder 6">
            <a:extLst>
              <a:ext uri="{FF2B5EF4-FFF2-40B4-BE49-F238E27FC236}">
                <a16:creationId xmlns:a16="http://schemas.microsoft.com/office/drawing/2014/main" id="{54BDD47B-C6FF-4D24-A3D9-34B0299ACF82}"/>
              </a:ext>
            </a:extLst>
          </p:cNvPr>
          <p:cNvSpPr>
            <a:spLocks noGrp="1"/>
          </p:cNvSpPr>
          <p:nvPr>
            <p:ph type="sldNum" sz="quarter" idx="12"/>
          </p:nvPr>
        </p:nvSpPr>
        <p:spPr/>
        <p:txBody>
          <a:bodyPr/>
          <a:lstStyle/>
          <a:p>
            <a:fld id="{669AD40C-E5A7-4132-A31D-54A4D1BB6E89}" type="slidenum">
              <a:rPr lang="en-IN" smtClean="0"/>
              <a:pPr/>
              <a:t>22</a:t>
            </a:fld>
            <a:endParaRPr lang="en-IN"/>
          </a:p>
        </p:txBody>
      </p:sp>
      <p:pic>
        <p:nvPicPr>
          <p:cNvPr id="9" name="Picture 8" descr="Graphical user interface, text, application, email&#10;&#10;Description automatically generated">
            <a:extLst>
              <a:ext uri="{FF2B5EF4-FFF2-40B4-BE49-F238E27FC236}">
                <a16:creationId xmlns:a16="http://schemas.microsoft.com/office/drawing/2014/main" id="{1AE42A9F-6E4D-0A3C-F4F0-553CACF6E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556792"/>
            <a:ext cx="8075240" cy="4567642"/>
          </a:xfrm>
          <a:prstGeom prst="rect">
            <a:avLst/>
          </a:prstGeom>
        </p:spPr>
      </p:pic>
    </p:spTree>
    <p:extLst>
      <p:ext uri="{BB962C8B-B14F-4D97-AF65-F5344CB8AC3E}">
        <p14:creationId xmlns:p14="http://schemas.microsoft.com/office/powerpoint/2010/main" val="2077298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E8BCA0-3C4D-60DF-1A3E-3EB6F2ADE7F1}"/>
              </a:ext>
            </a:extLst>
          </p:cNvPr>
          <p:cNvSpPr>
            <a:spLocks noGrp="1"/>
          </p:cNvSpPr>
          <p:nvPr>
            <p:ph type="dt" sz="half" idx="10"/>
          </p:nvPr>
        </p:nvSpPr>
        <p:spPr/>
        <p:txBody>
          <a:bodyPr/>
          <a:lstStyle/>
          <a:p>
            <a:fld id="{C699F7AA-1DC8-40E9-BC7E-AD5661FFF492}" type="datetime1">
              <a:rPr lang="en-IN" smtClean="0"/>
              <a:pPr/>
              <a:t>27-04-2023</a:t>
            </a:fld>
            <a:endParaRPr lang="en-IN"/>
          </a:p>
        </p:txBody>
      </p:sp>
      <p:sp>
        <p:nvSpPr>
          <p:cNvPr id="3" name="Footer Placeholder 2">
            <a:extLst>
              <a:ext uri="{FF2B5EF4-FFF2-40B4-BE49-F238E27FC236}">
                <a16:creationId xmlns:a16="http://schemas.microsoft.com/office/drawing/2014/main" id="{03BEABF8-4F57-6955-1E6F-81774B0476DA}"/>
              </a:ext>
            </a:extLst>
          </p:cNvPr>
          <p:cNvSpPr>
            <a:spLocks noGrp="1"/>
          </p:cNvSpPr>
          <p:nvPr>
            <p:ph type="ftr" sz="quarter" idx="11"/>
          </p:nvPr>
        </p:nvSpPr>
        <p:spPr/>
        <p:txBody>
          <a:bodyPr/>
          <a:lstStyle/>
          <a:p>
            <a:r>
              <a:rPr lang="en-IN"/>
              <a:t>BATCH NO:     DEPARTMENT OF COMPUTER SCIENCE &amp; ENGINEERING</a:t>
            </a:r>
          </a:p>
        </p:txBody>
      </p:sp>
      <p:sp>
        <p:nvSpPr>
          <p:cNvPr id="4" name="Slide Number Placeholder 3">
            <a:extLst>
              <a:ext uri="{FF2B5EF4-FFF2-40B4-BE49-F238E27FC236}">
                <a16:creationId xmlns:a16="http://schemas.microsoft.com/office/drawing/2014/main" id="{A98EE528-FFA3-FF13-0769-16AACA083063}"/>
              </a:ext>
            </a:extLst>
          </p:cNvPr>
          <p:cNvSpPr>
            <a:spLocks noGrp="1"/>
          </p:cNvSpPr>
          <p:nvPr>
            <p:ph type="sldNum" sz="quarter" idx="12"/>
          </p:nvPr>
        </p:nvSpPr>
        <p:spPr/>
        <p:txBody>
          <a:bodyPr/>
          <a:lstStyle/>
          <a:p>
            <a:fld id="{669AD40C-E5A7-4132-A31D-54A4D1BB6E89}" type="slidenum">
              <a:rPr lang="en-IN" smtClean="0"/>
              <a:pPr/>
              <a:t>23</a:t>
            </a:fld>
            <a:endParaRPr lang="en-IN"/>
          </a:p>
        </p:txBody>
      </p:sp>
      <p:pic>
        <p:nvPicPr>
          <p:cNvPr id="6" name="Picture 5" descr="Graphical user interface, text, application&#10;&#10;Description automatically generated">
            <a:extLst>
              <a:ext uri="{FF2B5EF4-FFF2-40B4-BE49-F238E27FC236}">
                <a16:creationId xmlns:a16="http://schemas.microsoft.com/office/drawing/2014/main" id="{6105E4DD-6CB3-DB8E-3E20-90705BED0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556792"/>
            <a:ext cx="8075240" cy="4608512"/>
          </a:xfrm>
          <a:prstGeom prst="rect">
            <a:avLst/>
          </a:prstGeom>
        </p:spPr>
      </p:pic>
    </p:spTree>
    <p:extLst>
      <p:ext uri="{BB962C8B-B14F-4D97-AF65-F5344CB8AC3E}">
        <p14:creationId xmlns:p14="http://schemas.microsoft.com/office/powerpoint/2010/main" val="1036417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vert="horz" lIns="91440" tIns="45720" rIns="91440" bIns="45720" rtlCol="0" anchor="ctr">
            <a:normAutofit/>
          </a:bodyPr>
          <a:lstStyle/>
          <a:p>
            <a:pPr algn="l"/>
            <a:r>
              <a:rPr lang="en-IN" sz="2400" b="1" dirty="0">
                <a:latin typeface="Times New Roman" pitchFamily="18" charset="0"/>
                <a:cs typeface="Times New Roman" pitchFamily="18" charset="0"/>
              </a:rPr>
              <a:t>CONCLUSION</a:t>
            </a: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24</a:t>
            </a:fld>
            <a:endParaRPr lang="en-IN"/>
          </a:p>
        </p:txBody>
      </p:sp>
      <p:sp>
        <p:nvSpPr>
          <p:cNvPr id="3" name="Date Placeholder 2">
            <a:extLst>
              <a:ext uri="{FF2B5EF4-FFF2-40B4-BE49-F238E27FC236}">
                <a16:creationId xmlns:a16="http://schemas.microsoft.com/office/drawing/2014/main" id="{C76ECE0C-0A9C-4D4A-B087-C8D4A46AFB8F}"/>
              </a:ext>
            </a:extLst>
          </p:cNvPr>
          <p:cNvSpPr>
            <a:spLocks noGrp="1"/>
          </p:cNvSpPr>
          <p:nvPr>
            <p:ph type="dt" sz="half" idx="10"/>
          </p:nvPr>
        </p:nvSpPr>
        <p:spPr/>
        <p:txBody>
          <a:bodyPr/>
          <a:lstStyle/>
          <a:p>
            <a:fld id="{CF328D1D-9324-47BE-A488-5B0712593D22}" type="datetime1">
              <a:rPr lang="en-IN" smtClean="0"/>
              <a:pPr/>
              <a:t>27-04-2023</a:t>
            </a:fld>
            <a:endParaRPr lang="en-IN"/>
          </a:p>
        </p:txBody>
      </p:sp>
      <p:sp>
        <p:nvSpPr>
          <p:cNvPr id="6" name="TextBox 5">
            <a:extLst>
              <a:ext uri="{FF2B5EF4-FFF2-40B4-BE49-F238E27FC236}">
                <a16:creationId xmlns:a16="http://schemas.microsoft.com/office/drawing/2014/main" id="{E2EDF0EB-C418-9134-83C6-CE84EF0D2AB1}"/>
              </a:ext>
            </a:extLst>
          </p:cNvPr>
          <p:cNvSpPr txBox="1"/>
          <p:nvPr/>
        </p:nvSpPr>
        <p:spPr>
          <a:xfrm>
            <a:off x="457200" y="1988840"/>
            <a:ext cx="8229600"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project of utilizing machine learning to analyze and forecast Indian water quality is a valuable endeavor that can provide critical information for policymakers, researchers, and the public. The entity relationship diagram presented here shows the various entities and relationships involved in the project, including the water samples collected, the tests performed on them, the machine learning models used for analysis and forecasting, and the geographic locations of the samples. Overall, this project represents a valuable application of machine learning and data analysis techniques to address an important issue in public health and environmental management.</a:t>
            </a:r>
            <a:endParaRPr lang="en-IN" sz="2000" dirty="0">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252784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6434-2B44-4EE9-86E5-264C48ED23DC}"/>
              </a:ext>
            </a:extLst>
          </p:cNvPr>
          <p:cNvSpPr>
            <a:spLocks noGrp="1"/>
          </p:cNvSpPr>
          <p:nvPr>
            <p:ph type="title"/>
          </p:nvPr>
        </p:nvSpPr>
        <p:spPr>
          <a:xfrm>
            <a:off x="214282" y="357166"/>
            <a:ext cx="8229600" cy="1143000"/>
          </a:xfrm>
        </p:spPr>
        <p:txBody>
          <a:bodyPr/>
          <a:lstStyle/>
          <a:p>
            <a:r>
              <a:rPr lang="en-IN"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50BE14FD-C0FC-4F3C-94EF-9885B632D44B}"/>
              </a:ext>
            </a:extLst>
          </p:cNvPr>
          <p:cNvSpPr>
            <a:spLocks noGrp="1"/>
          </p:cNvSpPr>
          <p:nvPr>
            <p:ph idx="1"/>
          </p:nvPr>
        </p:nvSpPr>
        <p:spPr>
          <a:xfrm>
            <a:off x="428596" y="1928802"/>
            <a:ext cx="8229600" cy="3829064"/>
          </a:xfrm>
        </p:spPr>
        <p:txBody>
          <a:bodyPr>
            <a:normAutofit/>
          </a:bodyPr>
          <a:lstStyle/>
          <a:p>
            <a:pPr marL="0" indent="0" algn="just">
              <a:buNone/>
            </a:pPr>
            <a:r>
              <a:rPr lang="en-US" sz="2000" dirty="0">
                <a:latin typeface="Times New Roman" pitchFamily="18" charset="0"/>
                <a:cs typeface="Times New Roman" pitchFamily="18" charset="0"/>
              </a:rPr>
              <a:t>In order to improve the accuracy of ML models, it’s important to incorporate as many relevant data sources as possible. In the case of water quality prediction, this might include data on weather patterns, land use, and water usage. Additionally, crowd-sourced data from citizen scientists and real-time monitoring systems can also be incorporated to provide more comprehensive and up-to-date information. Water quality can vary significantly depending on the region, so developing customized ML models for specific areas can improve the accuracy of predictions.</a:t>
            </a:r>
            <a:endParaRPr lang="en-IN" sz="20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09A4432F-A4AC-4B01-A0B0-38DE6D8FFF3D}"/>
              </a:ext>
            </a:extLst>
          </p:cNvPr>
          <p:cNvSpPr>
            <a:spLocks noGrp="1"/>
          </p:cNvSpPr>
          <p:nvPr>
            <p:ph type="dt" sz="half" idx="10"/>
          </p:nvPr>
        </p:nvSpPr>
        <p:spPr/>
        <p:txBody>
          <a:bodyPr/>
          <a:lstStyle/>
          <a:p>
            <a:fld id="{526DEE5C-195B-4209-9085-526B148D6B3E}" type="datetime1">
              <a:rPr lang="en-IN" smtClean="0"/>
              <a:pPr/>
              <a:t>27-04-2023</a:t>
            </a:fld>
            <a:endParaRPr lang="en-IN"/>
          </a:p>
        </p:txBody>
      </p:sp>
      <p:sp>
        <p:nvSpPr>
          <p:cNvPr id="5" name="Footer Placeholder 4">
            <a:extLst>
              <a:ext uri="{FF2B5EF4-FFF2-40B4-BE49-F238E27FC236}">
                <a16:creationId xmlns:a16="http://schemas.microsoft.com/office/drawing/2014/main" id="{840AB102-1172-4135-8BC8-5174B83FAE29}"/>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F677ED08-AD14-41A1-A69B-6B0362582E4E}"/>
              </a:ext>
            </a:extLst>
          </p:cNvPr>
          <p:cNvSpPr>
            <a:spLocks noGrp="1"/>
          </p:cNvSpPr>
          <p:nvPr>
            <p:ph type="sldNum" sz="quarter" idx="12"/>
          </p:nvPr>
        </p:nvSpPr>
        <p:spPr/>
        <p:txBody>
          <a:bodyPr/>
          <a:lstStyle/>
          <a:p>
            <a:fld id="{669AD40C-E5A7-4132-A31D-54A4D1BB6E89}" type="slidenum">
              <a:rPr lang="en-IN" smtClean="0"/>
              <a:pPr/>
              <a:t>25</a:t>
            </a:fld>
            <a:endParaRPr lang="en-IN"/>
          </a:p>
        </p:txBody>
      </p:sp>
    </p:spTree>
    <p:extLst>
      <p:ext uri="{BB962C8B-B14F-4D97-AF65-F5344CB8AC3E}">
        <p14:creationId xmlns:p14="http://schemas.microsoft.com/office/powerpoint/2010/main" val="1458251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CCA6-20BF-4D09-AD69-57399D1B8055}"/>
              </a:ext>
            </a:extLst>
          </p:cNvPr>
          <p:cNvSpPr>
            <a:spLocks noGrp="1"/>
          </p:cNvSpPr>
          <p:nvPr>
            <p:ph type="title"/>
          </p:nvPr>
        </p:nvSpPr>
        <p:spPr>
          <a:xfrm>
            <a:off x="-142908" y="357166"/>
            <a:ext cx="7515220" cy="1143000"/>
          </a:xfrm>
        </p:spPr>
        <p:txBody>
          <a:bodyPr/>
          <a:lstStyle/>
          <a:p>
            <a:r>
              <a:rPr lang="en-IN" dirty="0"/>
              <a:t>Web references/video links</a:t>
            </a:r>
          </a:p>
        </p:txBody>
      </p:sp>
      <p:sp>
        <p:nvSpPr>
          <p:cNvPr id="3" name="Content Placeholder 2">
            <a:extLst>
              <a:ext uri="{FF2B5EF4-FFF2-40B4-BE49-F238E27FC236}">
                <a16:creationId xmlns:a16="http://schemas.microsoft.com/office/drawing/2014/main" id="{DAD31865-4208-4F13-90B9-3BE89F64F2FC}"/>
              </a:ext>
            </a:extLst>
          </p:cNvPr>
          <p:cNvSpPr>
            <a:spLocks noGrp="1"/>
          </p:cNvSpPr>
          <p:nvPr>
            <p:ph idx="1"/>
          </p:nvPr>
        </p:nvSpPr>
        <p:spPr>
          <a:xfrm>
            <a:off x="428596" y="2071679"/>
            <a:ext cx="8229600" cy="3929090"/>
          </a:xfrm>
        </p:spPr>
        <p:txBody>
          <a:bodyPr/>
          <a:lstStyle/>
          <a:p>
            <a:pPr marL="0" indent="0">
              <a:buNone/>
            </a:pPr>
            <a:r>
              <a:rPr lang="en-IN" u="sng" dirty="0">
                <a:hlinkClick r:id="rId2"/>
              </a:rPr>
              <a:t>https://iwaponline.com/wqrj/article/53/1/3/38171/Water-quality-prediction-using-machine-learning</a:t>
            </a:r>
            <a:endParaRPr lang="en-IN" u="sng" dirty="0"/>
          </a:p>
          <a:p>
            <a:pPr marL="0" indent="0">
              <a:buNone/>
            </a:pPr>
            <a:endParaRPr lang="en-IN" u="sng" dirty="0"/>
          </a:p>
          <a:p>
            <a:pPr marL="0" indent="0">
              <a:buNone/>
            </a:pPr>
            <a:endParaRPr lang="en-IN" u="sng" dirty="0"/>
          </a:p>
        </p:txBody>
      </p:sp>
      <p:sp>
        <p:nvSpPr>
          <p:cNvPr id="4" name="Date Placeholder 3">
            <a:extLst>
              <a:ext uri="{FF2B5EF4-FFF2-40B4-BE49-F238E27FC236}">
                <a16:creationId xmlns:a16="http://schemas.microsoft.com/office/drawing/2014/main" id="{06B2152A-1ED7-4CD2-BEDD-9A37295544C8}"/>
              </a:ext>
            </a:extLst>
          </p:cNvPr>
          <p:cNvSpPr>
            <a:spLocks noGrp="1"/>
          </p:cNvSpPr>
          <p:nvPr>
            <p:ph type="dt" sz="half" idx="10"/>
          </p:nvPr>
        </p:nvSpPr>
        <p:spPr/>
        <p:txBody>
          <a:bodyPr/>
          <a:lstStyle/>
          <a:p>
            <a:fld id="{1CB6E848-45D8-4EFD-9B18-CD59BC796C85}" type="datetime1">
              <a:rPr lang="en-IN" smtClean="0"/>
              <a:pPr/>
              <a:t>27-04-2023</a:t>
            </a:fld>
            <a:endParaRPr lang="en-IN"/>
          </a:p>
        </p:txBody>
      </p:sp>
      <p:sp>
        <p:nvSpPr>
          <p:cNvPr id="5" name="Footer Placeholder 4">
            <a:extLst>
              <a:ext uri="{FF2B5EF4-FFF2-40B4-BE49-F238E27FC236}">
                <a16:creationId xmlns:a16="http://schemas.microsoft.com/office/drawing/2014/main" id="{9864DCDF-B212-4AFE-BEB2-F9D6FA65D2B3}"/>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F1F50027-1274-4E42-B16A-155C96F0EB89}"/>
              </a:ext>
            </a:extLst>
          </p:cNvPr>
          <p:cNvSpPr>
            <a:spLocks noGrp="1"/>
          </p:cNvSpPr>
          <p:nvPr>
            <p:ph type="sldNum" sz="quarter" idx="12"/>
          </p:nvPr>
        </p:nvSpPr>
        <p:spPr/>
        <p:txBody>
          <a:bodyPr/>
          <a:lstStyle/>
          <a:p>
            <a:fld id="{669AD40C-E5A7-4132-A31D-54A4D1BB6E89}" type="slidenum">
              <a:rPr lang="en-IN" smtClean="0"/>
              <a:pPr/>
              <a:t>26</a:t>
            </a:fld>
            <a:endParaRPr lang="en-IN"/>
          </a:p>
        </p:txBody>
      </p:sp>
    </p:spTree>
    <p:extLst>
      <p:ext uri="{BB962C8B-B14F-4D97-AF65-F5344CB8AC3E}">
        <p14:creationId xmlns:p14="http://schemas.microsoft.com/office/powerpoint/2010/main" val="655601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27</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REFERENCES</a:t>
            </a:r>
            <a:endParaRPr lang="en-IN" dirty="0"/>
          </a:p>
        </p:txBody>
      </p:sp>
      <p:sp>
        <p:nvSpPr>
          <p:cNvPr id="7" name="Title 1"/>
          <p:cNvSpPr>
            <a:spLocks noGrp="1"/>
          </p:cNvSpPr>
          <p:nvPr>
            <p:ph idx="1"/>
          </p:nvPr>
        </p:nvSpPr>
        <p:spPr>
          <a:xfrm>
            <a:off x="457200" y="1500174"/>
            <a:ext cx="8229600" cy="4625989"/>
          </a:xfrm>
        </p:spPr>
        <p:txBody>
          <a:bodyPr>
            <a:noAutofit/>
          </a:bodyPr>
          <a:lstStyle/>
          <a:p>
            <a:pPr algn="just">
              <a:buFont typeface="+mj-lt"/>
              <a:buAutoNum type="arabicPeriod"/>
            </a:pPr>
            <a:r>
              <a:rPr lang="en-IN" sz="1600" dirty="0">
                <a:latin typeface="Times New Roman" panose="02020603050405020304" pitchFamily="18" charset="0"/>
                <a:cs typeface="Times New Roman" panose="02020603050405020304" pitchFamily="18" charset="0"/>
              </a:rPr>
              <a:t>NUR AQILAH PASKHAL ROSTAM et al.,</a:t>
            </a:r>
            <a:r>
              <a:rPr lang="en-US" sz="1600" dirty="0">
                <a:latin typeface="Times New Roman" panose="02020603050405020304" pitchFamily="18" charset="0"/>
                <a:cs typeface="Times New Roman" panose="02020603050405020304" pitchFamily="18" charset="0"/>
              </a:rPr>
              <a:t>“A Complete Proposed Framework for Coastal Water Quality Monitoring System With Algae Predictive Model” IEEE Access </a:t>
            </a:r>
            <a:r>
              <a:rPr lang="en-IN" sz="1600" dirty="0">
                <a:latin typeface="Times New Roman" panose="02020603050405020304" pitchFamily="18" charset="0"/>
                <a:cs typeface="Times New Roman" panose="02020603050405020304" pitchFamily="18" charset="0"/>
              </a:rPr>
              <a:t>Volume 9, 2021:108249 -108265.</a:t>
            </a:r>
          </a:p>
          <a:p>
            <a:pPr algn="just">
              <a:buFont typeface="+mj-lt"/>
              <a:buAutoNum type="arabicPeriod"/>
            </a:pPr>
            <a:r>
              <a:rPr lang="en-IN" sz="1600" dirty="0">
                <a:latin typeface="Times New Roman" panose="02020603050405020304" pitchFamily="18" charset="0"/>
                <a:cs typeface="Times New Roman" panose="02020603050405020304" pitchFamily="18" charset="0"/>
              </a:rPr>
              <a:t>YINGUO QIU et al..,</a:t>
            </a:r>
            <a:r>
              <a:rPr lang="en-US" sz="1600" dirty="0">
                <a:latin typeface="Times New Roman" panose="02020603050405020304" pitchFamily="18" charset="0"/>
                <a:cs typeface="Times New Roman" panose="02020603050405020304" pitchFamily="18" charset="0"/>
              </a:rPr>
              <a:t>“A Novel Spatiotemporal Data Model for River Water Quality Visualization and Analysis “IEEE Access </a:t>
            </a:r>
            <a:r>
              <a:rPr lang="en-IN" sz="1600" dirty="0">
                <a:latin typeface="Times New Roman" panose="02020603050405020304" pitchFamily="18" charset="0"/>
                <a:cs typeface="Times New Roman" pitchFamily="18" charset="0"/>
              </a:rPr>
              <a:t>Volume 7, 2019: 155455 – 155461</a:t>
            </a:r>
          </a:p>
          <a:p>
            <a:pPr algn="just">
              <a:buFont typeface="+mj-lt"/>
              <a:buAutoNum type="arabicPeriod"/>
            </a:pPr>
            <a:r>
              <a:rPr lang="en-IN" sz="1600" dirty="0">
                <a:latin typeface="Times New Roman" panose="02020603050405020304" pitchFamily="18" charset="0"/>
                <a:cs typeface="Times New Roman" pitchFamily="18" charset="0"/>
              </a:rPr>
              <a:t>JUNTAO LIU et al.,</a:t>
            </a:r>
            <a:r>
              <a:rPr lang="en-US" sz="1600" dirty="0">
                <a:latin typeface="Times New Roman" panose="02020603050405020304" pitchFamily="18" charset="0"/>
                <a:cs typeface="Times New Roman" panose="02020603050405020304" pitchFamily="18" charset="0"/>
              </a:rPr>
              <a:t>“Accurate Prediction Scheme of Water Quality in Smart Mariculture With Deep Bi-S-SRU Learning Network</a:t>
            </a:r>
            <a:r>
              <a:rPr lang="en-IN"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IEEE Access </a:t>
            </a:r>
            <a:r>
              <a:rPr lang="en-IN" sz="1600" dirty="0">
                <a:latin typeface="Times New Roman" panose="02020603050405020304" pitchFamily="18" charset="0"/>
                <a:cs typeface="Times New Roman" pitchFamily="18" charset="0"/>
              </a:rPr>
              <a:t>Volume 8,2020: 24784- 24798</a:t>
            </a:r>
          </a:p>
          <a:p>
            <a:pPr algn="just">
              <a:buFont typeface="+mj-lt"/>
              <a:buAutoNum type="arabicPeriod"/>
            </a:pPr>
            <a:r>
              <a:rPr lang="en-IN" sz="1600" dirty="0">
                <a:latin typeface="Times New Roman" panose="02020603050405020304" pitchFamily="18" charset="0"/>
                <a:cs typeface="Times New Roman" pitchFamily="18" charset="0"/>
              </a:rPr>
              <a:t>LIANG KUANG et al.,</a:t>
            </a:r>
            <a:r>
              <a:rPr lang="en-US" sz="1600" dirty="0">
                <a:latin typeface="Times New Roman" panose="02020603050405020304" pitchFamily="18" charset="0"/>
                <a:cs typeface="Times New Roman" panose="02020603050405020304" pitchFamily="18" charset="0"/>
              </a:rPr>
              <a:t>“An Enhanced Extreme Learning Machine for Dissolved Oxygen Prediction in Wireless Sensor Networks” IEEE Access </a:t>
            </a:r>
            <a:r>
              <a:rPr lang="en-IN" sz="1600" dirty="0">
                <a:latin typeface="Times New Roman" panose="02020603050405020304" pitchFamily="18" charset="0"/>
                <a:cs typeface="Times New Roman" panose="02020603050405020304" pitchFamily="18" charset="0"/>
              </a:rPr>
              <a:t>VOLUME 8, 2020 : 198730- 198739</a:t>
            </a:r>
          </a:p>
          <a:p>
            <a:pPr algn="just">
              <a:buFont typeface="+mj-lt"/>
              <a:buAutoNum type="arabicPeriod"/>
            </a:pPr>
            <a:r>
              <a:rPr lang="en-IN" sz="1600" dirty="0">
                <a:latin typeface="Times New Roman" panose="02020603050405020304" pitchFamily="18" charset="0"/>
                <a:cs typeface="Times New Roman" panose="02020603050405020304" pitchFamily="18" charset="0"/>
              </a:rPr>
              <a:t>DHRUTI DHEDA et al.,</a:t>
            </a:r>
            <a:r>
              <a:rPr lang="en-US" sz="1600" dirty="0">
                <a:latin typeface="Times New Roman" panose="02020603050405020304" pitchFamily="18" charset="0"/>
                <a:cs typeface="Times New Roman" panose="02020603050405020304" pitchFamily="18" charset="0"/>
              </a:rPr>
              <a:t>“Long ShortTerm Memory Water Quality Predictive Model Discrepancy Mitigation Through Genetic Algorithm Optimisation and Ensemble Modeling”</a:t>
            </a:r>
            <a:r>
              <a:rPr lang="en-IN" sz="1600" dirty="0">
                <a:latin typeface="Times New Roman" panose="02020603050405020304" pitchFamily="18" charset="0"/>
                <a:cs typeface="Times New Roman" panose="02020603050405020304" pitchFamily="18" charset="0"/>
              </a:rPr>
              <a:t> VOLUME 10, 2022 : 24638- 24658</a:t>
            </a:r>
          </a:p>
          <a:p>
            <a:pPr algn="just">
              <a:buFont typeface="+mj-lt"/>
              <a:buAutoNum type="arabicPeriod"/>
            </a:pPr>
            <a:r>
              <a:rPr lang="en-IN" sz="1600" dirty="0">
                <a:latin typeface="Times New Roman" panose="02020603050405020304" pitchFamily="18" charset="0"/>
                <a:cs typeface="Times New Roman" panose="02020603050405020304" pitchFamily="18" charset="0"/>
              </a:rPr>
              <a:t>ALI OMRAN AL-SULTTANI et al.,</a:t>
            </a:r>
            <a:r>
              <a:rPr lang="en-US" sz="1600" dirty="0">
                <a:latin typeface="Times New Roman" panose="02020603050405020304" pitchFamily="18" charset="0"/>
                <a:cs typeface="Times New Roman" panose="02020603050405020304" pitchFamily="18" charset="0"/>
              </a:rPr>
              <a:t>“Proposition of New Ensemble Data-Intelligence Models for Surface Water Quality Prediction</a:t>
            </a:r>
            <a:r>
              <a:rPr lang="en-IN" sz="1600" dirty="0">
                <a:latin typeface="Times New Roman" panose="02020603050405020304" pitchFamily="18" charset="0"/>
                <a:cs typeface="Times New Roman" panose="02020603050405020304" pitchFamily="18" charset="0"/>
              </a:rPr>
              <a:t>” VOLUME 9, 2021 : 108527 – 108541</a:t>
            </a:r>
          </a:p>
          <a:p>
            <a:pPr algn="just">
              <a:buFont typeface="+mj-lt"/>
              <a:buAutoNum type="arabicPeriod"/>
            </a:pPr>
            <a:r>
              <a:rPr lang="en-US" sz="1600" dirty="0">
                <a:latin typeface="Times New Roman" panose="02020603050405020304" pitchFamily="18" charset="0"/>
                <a:cs typeface="Times New Roman" panose="02020603050405020304" pitchFamily="18" charset="0"/>
              </a:rPr>
              <a:t> Hadi Mohammed, and Razak Seidu “Quality Risk Analysis for Sustainable Smart Water Supply Using Data Perception” VOLUME 5,2020:</a:t>
            </a:r>
            <a:r>
              <a:rPr lang="en-IN" sz="1600" dirty="0">
                <a:latin typeface="Times New Roman" panose="02020603050405020304" pitchFamily="18" charset="0"/>
                <a:cs typeface="Times New Roman" panose="02020603050405020304" pitchFamily="18" charset="0"/>
              </a:rPr>
              <a:t> 377-388</a:t>
            </a:r>
          </a:p>
          <a:p>
            <a:pPr algn="just">
              <a:buFont typeface="+mj-lt"/>
              <a:buAutoNum type="arabicPeriod"/>
            </a:pPr>
            <a:r>
              <a:rPr lang="en-US" sz="1600" dirty="0">
                <a:latin typeface="Times New Roman" panose="02020603050405020304" pitchFamily="18" charset="0"/>
                <a:cs typeface="Times New Roman" panose="02020603050405020304" pitchFamily="18" charset="0"/>
              </a:rPr>
              <a:t>K. P. RASHEED ABDUL HAQ</a:t>
            </a:r>
            <a:r>
              <a:rPr lang="en-IN" sz="1600" dirty="0">
                <a:latin typeface="Times New Roman" panose="02020603050405020304" pitchFamily="18" charset="0"/>
                <a:cs typeface="Times New Roman" panose="02020603050405020304" pitchFamily="18" charset="0"/>
              </a:rPr>
              <a:t> AND V. P. HARIGOVINDAN</a:t>
            </a:r>
            <a:r>
              <a:rPr lang="en-US" sz="1600" dirty="0">
                <a:latin typeface="Times New Roman" panose="02020603050405020304" pitchFamily="18" charset="0"/>
                <a:cs typeface="Times New Roman" panose="02020603050405020304" pitchFamily="18" charset="0"/>
              </a:rPr>
              <a:t>“Water Quality Prediction for Smart Aquaculture Using Hybrid Deep Learning Models</a:t>
            </a:r>
            <a:r>
              <a:rPr lang="en-IN" sz="1600" dirty="0">
                <a:latin typeface="Times New Roman" panose="02020603050405020304" pitchFamily="18" charset="0"/>
                <a:cs typeface="Times New Roman" panose="02020603050405020304" pitchFamily="18" charset="0"/>
              </a:rPr>
              <a:t>” VOLUME 10, 2022 : 60078- 60098</a:t>
            </a:r>
          </a:p>
        </p:txBody>
      </p:sp>
      <p:sp>
        <p:nvSpPr>
          <p:cNvPr id="2" name="Date Placeholder 1">
            <a:extLst>
              <a:ext uri="{FF2B5EF4-FFF2-40B4-BE49-F238E27FC236}">
                <a16:creationId xmlns:a16="http://schemas.microsoft.com/office/drawing/2014/main" id="{E3CAB50B-2313-43FF-B355-F798A39D9474}"/>
              </a:ext>
            </a:extLst>
          </p:cNvPr>
          <p:cNvSpPr>
            <a:spLocks noGrp="1"/>
          </p:cNvSpPr>
          <p:nvPr>
            <p:ph type="dt" sz="half" idx="10"/>
          </p:nvPr>
        </p:nvSpPr>
        <p:spPr/>
        <p:txBody>
          <a:bodyPr/>
          <a:lstStyle/>
          <a:p>
            <a:fld id="{ED59DBDC-886D-43EA-9561-49594A78720E}" type="datetime1">
              <a:rPr lang="en-IN" smtClean="0"/>
              <a:pPr/>
              <a:t>27-04-2023</a:t>
            </a:fld>
            <a:endParaRPr lang="en-IN"/>
          </a:p>
        </p:txBody>
      </p:sp>
    </p:spTree>
    <p:extLst>
      <p:ext uri="{BB962C8B-B14F-4D97-AF65-F5344CB8AC3E}">
        <p14:creationId xmlns:p14="http://schemas.microsoft.com/office/powerpoint/2010/main" val="984626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D0DB-AFF5-44D3-A8D0-B3D93CD933A9}"/>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Plagiarism Report of PPT</a:t>
            </a:r>
          </a:p>
        </p:txBody>
      </p:sp>
      <p:sp>
        <p:nvSpPr>
          <p:cNvPr id="4" name="Date Placeholder 3">
            <a:extLst>
              <a:ext uri="{FF2B5EF4-FFF2-40B4-BE49-F238E27FC236}">
                <a16:creationId xmlns:a16="http://schemas.microsoft.com/office/drawing/2014/main" id="{38FA2104-62E8-410B-B708-C310D91F8F00}"/>
              </a:ext>
            </a:extLst>
          </p:cNvPr>
          <p:cNvSpPr>
            <a:spLocks noGrp="1"/>
          </p:cNvSpPr>
          <p:nvPr>
            <p:ph type="dt" sz="half" idx="10"/>
          </p:nvPr>
        </p:nvSpPr>
        <p:spPr/>
        <p:txBody>
          <a:bodyPr/>
          <a:lstStyle/>
          <a:p>
            <a:fld id="{C52E69EF-EA3C-433D-AB92-9EDCABBE821F}" type="datetime1">
              <a:rPr lang="en-IN" smtClean="0"/>
              <a:pPr/>
              <a:t>27-04-2023</a:t>
            </a:fld>
            <a:endParaRPr lang="en-IN"/>
          </a:p>
        </p:txBody>
      </p:sp>
      <p:sp>
        <p:nvSpPr>
          <p:cNvPr id="5" name="Footer Placeholder 4">
            <a:extLst>
              <a:ext uri="{FF2B5EF4-FFF2-40B4-BE49-F238E27FC236}">
                <a16:creationId xmlns:a16="http://schemas.microsoft.com/office/drawing/2014/main" id="{31C82E69-BB25-4AAC-AA30-A8754A6E9175}"/>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0E605F8D-3311-49C6-B9F9-A80CF5CA9E36}"/>
              </a:ext>
            </a:extLst>
          </p:cNvPr>
          <p:cNvSpPr>
            <a:spLocks noGrp="1"/>
          </p:cNvSpPr>
          <p:nvPr>
            <p:ph type="sldNum" sz="quarter" idx="12"/>
          </p:nvPr>
        </p:nvSpPr>
        <p:spPr/>
        <p:txBody>
          <a:bodyPr/>
          <a:lstStyle/>
          <a:p>
            <a:fld id="{669AD40C-E5A7-4132-A31D-54A4D1BB6E89}" type="slidenum">
              <a:rPr lang="en-IN" smtClean="0"/>
              <a:pPr/>
              <a:t>28</a:t>
            </a:fld>
            <a:endParaRPr lang="en-IN"/>
          </a:p>
        </p:txBody>
      </p:sp>
      <p:pic>
        <p:nvPicPr>
          <p:cNvPr id="10" name="Content Placeholder 9" descr="A screenshot of a checker report&#10;&#10;Description automatically generated with medium confidence">
            <a:extLst>
              <a:ext uri="{FF2B5EF4-FFF2-40B4-BE49-F238E27FC236}">
                <a16:creationId xmlns:a16="http://schemas.microsoft.com/office/drawing/2014/main" id="{4414BC94-56CF-EF07-2813-8DC076EF8E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600200"/>
            <a:ext cx="4285456" cy="4525963"/>
          </a:xfrm>
        </p:spPr>
      </p:pic>
    </p:spTree>
    <p:extLst>
      <p:ext uri="{BB962C8B-B14F-4D97-AF65-F5344CB8AC3E}">
        <p14:creationId xmlns:p14="http://schemas.microsoft.com/office/powerpoint/2010/main" val="4003830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000A-9B12-4D30-B067-6A0B249BAAD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Internship Certificate</a:t>
            </a:r>
          </a:p>
        </p:txBody>
      </p:sp>
      <p:pic>
        <p:nvPicPr>
          <p:cNvPr id="7" name="Content Placeholder 6" descr="WhatsApp Image 2023-04-24 at 4.53.14 PM.jpeg"/>
          <p:cNvPicPr>
            <a:picLocks noGrp="1" noChangeAspect="1"/>
          </p:cNvPicPr>
          <p:nvPr>
            <p:ph idx="1"/>
          </p:nvPr>
        </p:nvPicPr>
        <p:blipFill>
          <a:blip r:embed="rId2"/>
          <a:stretch>
            <a:fillRect/>
          </a:stretch>
        </p:blipFill>
        <p:spPr>
          <a:xfrm>
            <a:off x="3000364" y="1643050"/>
            <a:ext cx="3571900" cy="4429156"/>
          </a:xfrm>
        </p:spPr>
      </p:pic>
      <p:sp>
        <p:nvSpPr>
          <p:cNvPr id="4" name="Date Placeholder 3">
            <a:extLst>
              <a:ext uri="{FF2B5EF4-FFF2-40B4-BE49-F238E27FC236}">
                <a16:creationId xmlns:a16="http://schemas.microsoft.com/office/drawing/2014/main" id="{27F0A3BE-69FC-44CA-BC85-F094D57FCFE3}"/>
              </a:ext>
            </a:extLst>
          </p:cNvPr>
          <p:cNvSpPr>
            <a:spLocks noGrp="1"/>
          </p:cNvSpPr>
          <p:nvPr>
            <p:ph type="dt" sz="half" idx="10"/>
          </p:nvPr>
        </p:nvSpPr>
        <p:spPr/>
        <p:txBody>
          <a:bodyPr/>
          <a:lstStyle/>
          <a:p>
            <a:fld id="{526DEE5C-195B-4209-9085-526B148D6B3E}" type="datetime1">
              <a:rPr lang="en-IN" smtClean="0"/>
              <a:pPr/>
              <a:t>27-04-2023</a:t>
            </a:fld>
            <a:endParaRPr lang="en-IN"/>
          </a:p>
        </p:txBody>
      </p:sp>
      <p:sp>
        <p:nvSpPr>
          <p:cNvPr id="5" name="Footer Placeholder 4">
            <a:extLst>
              <a:ext uri="{FF2B5EF4-FFF2-40B4-BE49-F238E27FC236}">
                <a16:creationId xmlns:a16="http://schemas.microsoft.com/office/drawing/2014/main" id="{194CC9B3-5BCF-423D-A9BC-55D1BC531CCC}"/>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2EB6B389-8674-4863-B0C7-43FA21413C39}"/>
              </a:ext>
            </a:extLst>
          </p:cNvPr>
          <p:cNvSpPr>
            <a:spLocks noGrp="1"/>
          </p:cNvSpPr>
          <p:nvPr>
            <p:ph type="sldNum" sz="quarter" idx="12"/>
          </p:nvPr>
        </p:nvSpPr>
        <p:spPr/>
        <p:txBody>
          <a:bodyPr/>
          <a:lstStyle/>
          <a:p>
            <a:fld id="{669AD40C-E5A7-4132-A31D-54A4D1BB6E89}" type="slidenum">
              <a:rPr lang="en-IN" smtClean="0"/>
              <a:pPr/>
              <a:t>29</a:t>
            </a:fld>
            <a:endParaRPr lang="en-IN"/>
          </a:p>
        </p:txBody>
      </p:sp>
      <p:sp>
        <p:nvSpPr>
          <p:cNvPr id="8" name="TextBox 7"/>
          <p:cNvSpPr txBox="1"/>
          <p:nvPr/>
        </p:nvSpPr>
        <p:spPr>
          <a:xfrm>
            <a:off x="357158" y="1357298"/>
            <a:ext cx="2714644" cy="369332"/>
          </a:xfrm>
          <a:prstGeom prst="rect">
            <a:avLst/>
          </a:prstGeom>
          <a:noFill/>
        </p:spPr>
        <p:txBody>
          <a:bodyPr wrap="square" rtlCol="0">
            <a:spAutoFit/>
          </a:bodyPr>
          <a:lstStyle/>
          <a:p>
            <a:r>
              <a:rPr lang="en-US" dirty="0">
                <a:latin typeface="Times New Roman" pitchFamily="18" charset="0"/>
                <a:cs typeface="Times New Roman" pitchFamily="18" charset="0"/>
              </a:rPr>
              <a:t>OFFER LETTER</a:t>
            </a:r>
          </a:p>
        </p:txBody>
      </p:sp>
    </p:spTree>
    <p:extLst>
      <p:ext uri="{BB962C8B-B14F-4D97-AF65-F5344CB8AC3E}">
        <p14:creationId xmlns:p14="http://schemas.microsoft.com/office/powerpoint/2010/main" val="12278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BATCH NO: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pPr/>
              <a:t>3</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68052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1300" dirty="0">
                <a:latin typeface="Times New Roman" pitchFamily="18" charset="0"/>
                <a:cs typeface="Times New Roman" pitchFamily="18" charset="0"/>
              </a:rPr>
              <a:t>ABSTRACT</a:t>
            </a:r>
          </a:p>
          <a:p>
            <a:pPr>
              <a:lnSpc>
                <a:spcPct val="150000"/>
              </a:lnSpc>
            </a:pPr>
            <a:r>
              <a:rPr lang="en-IN" sz="1300" dirty="0">
                <a:latin typeface="Times New Roman" pitchFamily="18" charset="0"/>
                <a:cs typeface="Times New Roman" pitchFamily="18" charset="0"/>
              </a:rPr>
              <a:t>OBJECTIVE</a:t>
            </a:r>
          </a:p>
          <a:p>
            <a:pPr>
              <a:lnSpc>
                <a:spcPct val="150000"/>
              </a:lnSpc>
            </a:pPr>
            <a:r>
              <a:rPr lang="en-IN" sz="1300" dirty="0">
                <a:latin typeface="Times New Roman" pitchFamily="18" charset="0"/>
                <a:cs typeface="Times New Roman" pitchFamily="18" charset="0"/>
              </a:rPr>
              <a:t>INTRODUCTION</a:t>
            </a:r>
          </a:p>
          <a:p>
            <a:pPr>
              <a:lnSpc>
                <a:spcPct val="150000"/>
              </a:lnSpc>
            </a:pPr>
            <a:r>
              <a:rPr lang="en-IN" sz="1300" dirty="0">
                <a:latin typeface="Times New Roman" pitchFamily="18" charset="0"/>
                <a:cs typeface="Times New Roman" pitchFamily="18" charset="0"/>
              </a:rPr>
              <a:t>LITERATURE REVIEW (SOFT COPY OF PAPERS TO BE LINKED AS HYPERLINK)</a:t>
            </a:r>
          </a:p>
          <a:p>
            <a:pPr>
              <a:lnSpc>
                <a:spcPct val="150000"/>
              </a:lnSpc>
            </a:pPr>
            <a:r>
              <a:rPr lang="en-IN" sz="1300" dirty="0">
                <a:latin typeface="Times New Roman" pitchFamily="18" charset="0"/>
                <a:cs typeface="Times New Roman" pitchFamily="18" charset="0"/>
              </a:rPr>
              <a:t>DESIGN AND METHODOLOGIES</a:t>
            </a:r>
          </a:p>
          <a:p>
            <a:pPr>
              <a:lnSpc>
                <a:spcPct val="150000"/>
              </a:lnSpc>
            </a:pPr>
            <a:r>
              <a:rPr lang="en-IN" sz="1300" dirty="0">
                <a:latin typeface="Times New Roman" pitchFamily="18" charset="0"/>
                <a:cs typeface="Times New Roman" pitchFamily="18" charset="0"/>
              </a:rPr>
              <a:t>STANDARDS &amp; POLICIES USED</a:t>
            </a:r>
          </a:p>
          <a:p>
            <a:pPr>
              <a:lnSpc>
                <a:spcPct val="150000"/>
              </a:lnSpc>
            </a:pPr>
            <a:r>
              <a:rPr lang="en-IN" sz="1300" dirty="0">
                <a:latin typeface="Times New Roman" pitchFamily="18" charset="0"/>
                <a:cs typeface="Times New Roman" pitchFamily="18" charset="0"/>
              </a:rPr>
              <a:t>IMPLEMENTATION</a:t>
            </a:r>
          </a:p>
          <a:p>
            <a:pPr>
              <a:lnSpc>
                <a:spcPct val="150000"/>
              </a:lnSpc>
            </a:pPr>
            <a:r>
              <a:rPr lang="en-IN" sz="1300" dirty="0">
                <a:latin typeface="Times New Roman" pitchFamily="18" charset="0"/>
                <a:cs typeface="Times New Roman" pitchFamily="18" charset="0"/>
              </a:rPr>
              <a:t>TESTING</a:t>
            </a:r>
          </a:p>
          <a:p>
            <a:pPr>
              <a:lnSpc>
                <a:spcPct val="150000"/>
              </a:lnSpc>
            </a:pPr>
            <a:r>
              <a:rPr lang="en-IN" sz="1300" dirty="0">
                <a:latin typeface="Times New Roman" pitchFamily="18" charset="0"/>
                <a:cs typeface="Times New Roman" pitchFamily="18" charset="0"/>
              </a:rPr>
              <a:t>INPUT AND OUTPUT</a:t>
            </a:r>
          </a:p>
          <a:p>
            <a:pPr>
              <a:lnSpc>
                <a:spcPct val="150000"/>
              </a:lnSpc>
            </a:pPr>
            <a:r>
              <a:rPr lang="en-IN" sz="1300" dirty="0">
                <a:latin typeface="Times New Roman" pitchFamily="18" charset="0"/>
                <a:cs typeface="Times New Roman" pitchFamily="18" charset="0"/>
              </a:rPr>
              <a:t>CONCLUSION</a:t>
            </a:r>
          </a:p>
          <a:p>
            <a:pPr>
              <a:lnSpc>
                <a:spcPct val="150000"/>
              </a:lnSpc>
            </a:pPr>
            <a:r>
              <a:rPr lang="en-IN" sz="1300" dirty="0">
                <a:latin typeface="Times New Roman" pitchFamily="18" charset="0"/>
                <a:cs typeface="Times New Roman" pitchFamily="18" charset="0"/>
              </a:rPr>
              <a:t>FUTURE ENHANCEMENTS</a:t>
            </a:r>
          </a:p>
          <a:p>
            <a:pPr>
              <a:lnSpc>
                <a:spcPct val="150000"/>
              </a:lnSpc>
            </a:pPr>
            <a:r>
              <a:rPr lang="en-IN" sz="1300" dirty="0">
                <a:latin typeface="Times New Roman" pitchFamily="18" charset="0"/>
                <a:cs typeface="Times New Roman" pitchFamily="18" charset="0"/>
              </a:rPr>
              <a:t>WEB REFERENCES LINK</a:t>
            </a:r>
          </a:p>
          <a:p>
            <a:pPr>
              <a:lnSpc>
                <a:spcPct val="150000"/>
              </a:lnSpc>
            </a:pPr>
            <a:r>
              <a:rPr lang="en-IN" sz="1300" dirty="0">
                <a:latin typeface="Times New Roman" pitchFamily="18" charset="0"/>
                <a:cs typeface="Times New Roman" pitchFamily="18" charset="0"/>
              </a:rPr>
              <a:t>REFERENCES</a:t>
            </a:r>
          </a:p>
          <a:p>
            <a:pPr>
              <a:lnSpc>
                <a:spcPct val="150000"/>
              </a:lnSpc>
            </a:pPr>
            <a:r>
              <a:rPr lang="en-IN" sz="1300" dirty="0">
                <a:latin typeface="Times New Roman" pitchFamily="18" charset="0"/>
                <a:cs typeface="Times New Roman" pitchFamily="18" charset="0"/>
              </a:rPr>
              <a:t>PLAGIARISM REPORT OF PPT</a:t>
            </a:r>
          </a:p>
          <a:p>
            <a:pPr>
              <a:lnSpc>
                <a:spcPct val="150000"/>
              </a:lnSpc>
            </a:pPr>
            <a:r>
              <a:rPr lang="en-IN" sz="1300" dirty="0">
                <a:latin typeface="Times New Roman" pitchFamily="18" charset="0"/>
                <a:cs typeface="Times New Roman" pitchFamily="18" charset="0"/>
              </a:rPr>
              <a:t>INTERNSHIP CERTIFICATE (Offer Letter)</a:t>
            </a:r>
          </a:p>
          <a:p>
            <a:pPr>
              <a:lnSpc>
                <a:spcPct val="150000"/>
              </a:lnSpc>
            </a:pPr>
            <a:r>
              <a:rPr lang="en-IN" sz="1300" dirty="0">
                <a:latin typeface="Times New Roman" pitchFamily="18" charset="0"/>
                <a:cs typeface="Times New Roman" pitchFamily="18" charset="0"/>
              </a:rPr>
              <a:t>POSTER PRESENTATION</a:t>
            </a:r>
          </a:p>
          <a:p>
            <a:pPr>
              <a:lnSpc>
                <a:spcPct val="150000"/>
              </a:lnSpc>
            </a:pPr>
            <a:endParaRPr lang="en-IN" sz="2400" dirty="0">
              <a:latin typeface="Times New Roman" pitchFamily="18" charset="0"/>
              <a:cs typeface="Times New Roman" pitchFamily="18" charset="0"/>
            </a:endParaRPr>
          </a:p>
          <a:p>
            <a:pPr>
              <a:lnSpc>
                <a:spcPct val="150000"/>
              </a:lnSpc>
            </a:pPr>
            <a:endParaRPr lang="en-IN" sz="24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6960B2D8-77B2-48B6-B1A2-E5F99650650F}"/>
              </a:ext>
            </a:extLst>
          </p:cNvPr>
          <p:cNvSpPr>
            <a:spLocks noGrp="1"/>
          </p:cNvSpPr>
          <p:nvPr>
            <p:ph type="dt" sz="half" idx="10"/>
          </p:nvPr>
        </p:nvSpPr>
        <p:spPr/>
        <p:txBody>
          <a:bodyPr/>
          <a:lstStyle/>
          <a:p>
            <a:fld id="{FC39C657-17FF-47BC-9019-801F8663B5A9}" type="datetime1">
              <a:rPr lang="en-IN" smtClean="0"/>
              <a:pPr/>
              <a:t>27-04-2023</a:t>
            </a:fld>
            <a:endParaRPr lang="en-IN"/>
          </a:p>
        </p:txBody>
      </p:sp>
    </p:spTree>
    <p:extLst>
      <p:ext uri="{BB962C8B-B14F-4D97-AF65-F5344CB8AC3E}">
        <p14:creationId xmlns:p14="http://schemas.microsoft.com/office/powerpoint/2010/main" val="1233051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4A3C-EEEC-4C7C-9785-C0DBA9F045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Poster Presentation</a:t>
            </a:r>
          </a:p>
        </p:txBody>
      </p:sp>
      <p:sp>
        <p:nvSpPr>
          <p:cNvPr id="4" name="Date Placeholder 3">
            <a:extLst>
              <a:ext uri="{FF2B5EF4-FFF2-40B4-BE49-F238E27FC236}">
                <a16:creationId xmlns:a16="http://schemas.microsoft.com/office/drawing/2014/main" id="{E81E9DD7-529B-4D31-B9F6-66636B54580A}"/>
              </a:ext>
            </a:extLst>
          </p:cNvPr>
          <p:cNvSpPr>
            <a:spLocks noGrp="1"/>
          </p:cNvSpPr>
          <p:nvPr>
            <p:ph type="dt" sz="half" idx="10"/>
          </p:nvPr>
        </p:nvSpPr>
        <p:spPr/>
        <p:txBody>
          <a:bodyPr/>
          <a:lstStyle/>
          <a:p>
            <a:fld id="{526DEE5C-195B-4209-9085-526B148D6B3E}" type="datetime1">
              <a:rPr lang="en-IN" smtClean="0"/>
              <a:pPr/>
              <a:t>27-04-2023</a:t>
            </a:fld>
            <a:endParaRPr lang="en-IN"/>
          </a:p>
        </p:txBody>
      </p:sp>
      <p:sp>
        <p:nvSpPr>
          <p:cNvPr id="5" name="Footer Placeholder 4">
            <a:extLst>
              <a:ext uri="{FF2B5EF4-FFF2-40B4-BE49-F238E27FC236}">
                <a16:creationId xmlns:a16="http://schemas.microsoft.com/office/drawing/2014/main" id="{3E0E364B-3D8A-4C4D-8F32-464A068F8D43}"/>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B3586C19-F308-4514-953D-BBF6A5C49E2D}"/>
              </a:ext>
            </a:extLst>
          </p:cNvPr>
          <p:cNvSpPr>
            <a:spLocks noGrp="1"/>
          </p:cNvSpPr>
          <p:nvPr>
            <p:ph type="sldNum" sz="quarter" idx="12"/>
          </p:nvPr>
        </p:nvSpPr>
        <p:spPr/>
        <p:txBody>
          <a:bodyPr/>
          <a:lstStyle/>
          <a:p>
            <a:fld id="{669AD40C-E5A7-4132-A31D-54A4D1BB6E89}" type="slidenum">
              <a:rPr lang="en-IN" smtClean="0"/>
              <a:pPr/>
              <a:t>30</a:t>
            </a:fld>
            <a:endParaRPr lang="en-IN"/>
          </a:p>
        </p:txBody>
      </p:sp>
      <p:pic>
        <p:nvPicPr>
          <p:cNvPr id="10" name="Content Placeholder 9" descr="A screenshot of a computer&#10;&#10;Description automatically generated with low confidence">
            <a:extLst>
              <a:ext uri="{FF2B5EF4-FFF2-40B4-BE49-F238E27FC236}">
                <a16:creationId xmlns:a16="http://schemas.microsoft.com/office/drawing/2014/main" id="{F349CB8A-874F-5B8B-AFD6-B1DB5A75E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12211"/>
            <a:ext cx="8229600" cy="4101941"/>
          </a:xfrm>
        </p:spPr>
      </p:pic>
    </p:spTree>
    <p:extLst>
      <p:ext uri="{BB962C8B-B14F-4D97-AF65-F5344CB8AC3E}">
        <p14:creationId xmlns:p14="http://schemas.microsoft.com/office/powerpoint/2010/main" val="2106672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C844B-B349-4DAF-8889-1FE07D9AA08F}"/>
              </a:ext>
            </a:extLst>
          </p:cNvPr>
          <p:cNvSpPr>
            <a:spLocks noGrp="1"/>
          </p:cNvSpPr>
          <p:nvPr>
            <p:ph idx="1"/>
          </p:nvPr>
        </p:nvSpPr>
        <p:spPr/>
        <p:txBody>
          <a:bodyPr>
            <a:normAutofit/>
          </a:bodyPr>
          <a:lstStyle/>
          <a:p>
            <a:pPr marL="0" indent="0" algn="ctr">
              <a:buNone/>
            </a:pPr>
            <a:endParaRPr lang="en-IN" sz="6000" dirty="0">
              <a:latin typeface="Times New Roman" panose="02020603050405020304" pitchFamily="18" charset="0"/>
              <a:cs typeface="Times New Roman" panose="02020603050405020304" pitchFamily="18" charset="0"/>
            </a:endParaRPr>
          </a:p>
          <a:p>
            <a:pPr marL="0" indent="0" algn="ctr">
              <a:buNone/>
            </a:pPr>
            <a:r>
              <a:rPr lang="en-IN" sz="6000">
                <a:latin typeface="Times New Roman" panose="02020603050405020304" pitchFamily="18" charset="0"/>
                <a:cs typeface="Times New Roman" panose="02020603050405020304" pitchFamily="18" charset="0"/>
              </a:rPr>
              <a:t>THANK </a:t>
            </a:r>
            <a:r>
              <a:rPr lang="en-IN" sz="6000" dirty="0">
                <a:latin typeface="Times New Roman" panose="02020603050405020304" pitchFamily="18" charset="0"/>
                <a:cs typeface="Times New Roman" panose="02020603050405020304" pitchFamily="18" charset="0"/>
              </a:rPr>
              <a:t>YOU</a:t>
            </a:r>
          </a:p>
        </p:txBody>
      </p:sp>
      <p:sp>
        <p:nvSpPr>
          <p:cNvPr id="4" name="Date Placeholder 3">
            <a:extLst>
              <a:ext uri="{FF2B5EF4-FFF2-40B4-BE49-F238E27FC236}">
                <a16:creationId xmlns:a16="http://schemas.microsoft.com/office/drawing/2014/main" id="{EE414790-DD71-456F-AAA9-198635595838}"/>
              </a:ext>
            </a:extLst>
          </p:cNvPr>
          <p:cNvSpPr>
            <a:spLocks noGrp="1"/>
          </p:cNvSpPr>
          <p:nvPr>
            <p:ph type="dt" sz="half" idx="10"/>
          </p:nvPr>
        </p:nvSpPr>
        <p:spPr/>
        <p:txBody>
          <a:bodyPr/>
          <a:lstStyle/>
          <a:p>
            <a:fld id="{526DEE5C-195B-4209-9085-526B148D6B3E}" type="datetime1">
              <a:rPr lang="en-IN" smtClean="0"/>
              <a:pPr/>
              <a:t>27-04-2023</a:t>
            </a:fld>
            <a:endParaRPr lang="en-IN"/>
          </a:p>
        </p:txBody>
      </p:sp>
      <p:sp>
        <p:nvSpPr>
          <p:cNvPr id="5" name="Footer Placeholder 4">
            <a:extLst>
              <a:ext uri="{FF2B5EF4-FFF2-40B4-BE49-F238E27FC236}">
                <a16:creationId xmlns:a16="http://schemas.microsoft.com/office/drawing/2014/main" id="{8C865C4A-21DC-4399-81DC-302B09440BC3}"/>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01BF4AC2-DCC1-4BC1-8682-84BE96D68A8F}"/>
              </a:ext>
            </a:extLst>
          </p:cNvPr>
          <p:cNvSpPr>
            <a:spLocks noGrp="1"/>
          </p:cNvSpPr>
          <p:nvPr>
            <p:ph type="sldNum" sz="quarter" idx="12"/>
          </p:nvPr>
        </p:nvSpPr>
        <p:spPr/>
        <p:txBody>
          <a:bodyPr/>
          <a:lstStyle/>
          <a:p>
            <a:fld id="{669AD40C-E5A7-4132-A31D-54A4D1BB6E89}" type="slidenum">
              <a:rPr lang="en-IN" smtClean="0"/>
              <a:pPr/>
              <a:t>31</a:t>
            </a:fld>
            <a:endParaRPr lang="en-IN"/>
          </a:p>
        </p:txBody>
      </p:sp>
    </p:spTree>
    <p:extLst>
      <p:ext uri="{BB962C8B-B14F-4D97-AF65-F5344CB8AC3E}">
        <p14:creationId xmlns:p14="http://schemas.microsoft.com/office/powerpoint/2010/main" val="3146765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000" dirty="0">
                <a:latin typeface="Times New Roman" pitchFamily="18" charset="0"/>
                <a:cs typeface="Times New Roman" pitchFamily="18" charset="0"/>
              </a:rPr>
              <a:t>Water quality analysis is essential for ensuring the safety and cleanliness of water resources. Traditional methods of water quality analysis are often time-consuming and expensive. The emergence of machine learning (ML) as a tool for water quality analysis has the potential to automate the process and improve accuracy. ML algorithms can be trained to identify patterns and relationships in large datasets of water quality parameters, enabling efficient decision-making for water management. This technology can help to identify water quality issues early, reduce costs associated with manual sampling and testing, and ensure the safety and sustainability of water resources. In this abstract,The various ways in which machine learning is being used in water quality analysis and its potential to revolutionize the field . Thus, the quality of water is very important in both environmental and economic aspects. Thus, water quality analysis is essential for using it in any purpose. After years of research, water quality analysis is now consists of some standard protocols. There are guidelines for sampling, preservation and analysis of the samples. Here the standard chain of action is discussed briefly so that it may be useful to the analysts and researchers.</a:t>
            </a: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4</a:t>
            </a:fld>
            <a:endParaRPr lang="en-IN"/>
          </a:p>
        </p:txBody>
      </p:sp>
      <p:sp>
        <p:nvSpPr>
          <p:cNvPr id="6" name="Date Placeholder 5">
            <a:extLst>
              <a:ext uri="{FF2B5EF4-FFF2-40B4-BE49-F238E27FC236}">
                <a16:creationId xmlns:a16="http://schemas.microsoft.com/office/drawing/2014/main" id="{EB54FE56-E558-4C14-AA6C-7A5B80E16273}"/>
              </a:ext>
            </a:extLst>
          </p:cNvPr>
          <p:cNvSpPr>
            <a:spLocks noGrp="1"/>
          </p:cNvSpPr>
          <p:nvPr>
            <p:ph type="dt" sz="half" idx="10"/>
          </p:nvPr>
        </p:nvSpPr>
        <p:spPr/>
        <p:txBody>
          <a:bodyPr/>
          <a:lstStyle/>
          <a:p>
            <a:fld id="{F67C4A23-F315-480F-A7E6-102C8FC63FC2}" type="datetime1">
              <a:rPr lang="en-IN" smtClean="0"/>
              <a:pPr/>
              <a:t>27-04-2023</a:t>
            </a:fld>
            <a:endParaRPr lang="en-IN"/>
          </a:p>
        </p:txBody>
      </p:sp>
    </p:spTree>
    <p:extLst>
      <p:ext uri="{BB962C8B-B14F-4D97-AF65-F5344CB8AC3E}">
        <p14:creationId xmlns:p14="http://schemas.microsoft.com/office/powerpoint/2010/main" val="142080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p:txBody>
          <a:bodyPr>
            <a:normAutofit/>
          </a:bodyPr>
          <a:lstStyle/>
          <a:p>
            <a:pPr marL="0" indent="0" algn="just">
              <a:buNone/>
            </a:pPr>
            <a:r>
              <a:rPr lang="en-IN" sz="2000" b="1" dirty="0">
                <a:latin typeface="Times New Roman" panose="02020603050405020304" pitchFamily="18" charset="0"/>
                <a:cs typeface="Times New Roman" pitchFamily="18" charset="0"/>
              </a:rPr>
              <a:t>Aim of the Project:</a:t>
            </a:r>
          </a:p>
          <a:p>
            <a:pPr algn="just"/>
            <a:r>
              <a:rPr lang="en-US" sz="2000" dirty="0">
                <a:latin typeface="Times New Roman" panose="02020603050405020304" pitchFamily="18" charset="0"/>
                <a:cs typeface="Times New Roman" pitchFamily="18" charset="0"/>
              </a:rPr>
              <a:t>The aim of this project is to develop a machine learning-based system for water quality analysis. </a:t>
            </a:r>
          </a:p>
          <a:p>
            <a:pPr algn="just"/>
            <a:r>
              <a:rPr lang="en-US" sz="2000" dirty="0">
                <a:latin typeface="Times New Roman" panose="02020603050405020304" pitchFamily="18" charset="0"/>
                <a:cs typeface="Times New Roman" pitchFamily="18" charset="0"/>
              </a:rPr>
              <a:t>The system will utilize machine learning algorithms to analyze large datasets of water quality parameters and provide accurate and real-time predictions of water quality conditions.</a:t>
            </a:r>
            <a:endParaRPr lang="en-IN" sz="2000" dirty="0">
              <a:latin typeface="Times New Roman" pitchFamily="18" charset="0"/>
              <a:cs typeface="Times New Roman"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Scope of the Project:</a:t>
            </a:r>
          </a:p>
          <a:p>
            <a:pPr algn="just"/>
            <a:r>
              <a:rPr lang="en-US" sz="2000" dirty="0">
                <a:latin typeface="Times New Roman" panose="02020603050405020304" pitchFamily="18" charset="0"/>
                <a:cs typeface="Times New Roman" panose="02020603050405020304" pitchFamily="18" charset="0"/>
              </a:rPr>
              <a:t>Evaluation of the system's performance and comparison with traditional methods of water quality analysis.</a:t>
            </a:r>
          </a:p>
          <a:p>
            <a:pPr algn="just"/>
            <a:r>
              <a:rPr lang="en-US" sz="2000" dirty="0">
                <a:latin typeface="Times New Roman" panose="02020603050405020304" pitchFamily="18" charset="0"/>
                <a:cs typeface="Times New Roman" panose="02020603050405020304" pitchFamily="18" charset="0"/>
              </a:rPr>
              <a:t>Development and testing of machine learning algorithms for water quality prediction.</a:t>
            </a: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5</a:t>
            </a:fld>
            <a:endParaRPr lang="en-IN"/>
          </a:p>
        </p:txBody>
      </p:sp>
      <p:sp>
        <p:nvSpPr>
          <p:cNvPr id="6" name="Date Placeholder 5">
            <a:extLst>
              <a:ext uri="{FF2B5EF4-FFF2-40B4-BE49-F238E27FC236}">
                <a16:creationId xmlns:a16="http://schemas.microsoft.com/office/drawing/2014/main" id="{D9D9D793-975B-4ACD-846C-B06976F5C8D0}"/>
              </a:ext>
            </a:extLst>
          </p:cNvPr>
          <p:cNvSpPr>
            <a:spLocks noGrp="1"/>
          </p:cNvSpPr>
          <p:nvPr>
            <p:ph type="dt" sz="half" idx="10"/>
          </p:nvPr>
        </p:nvSpPr>
        <p:spPr/>
        <p:txBody>
          <a:bodyPr/>
          <a:lstStyle/>
          <a:p>
            <a:fld id="{0AC031C7-39DA-4D42-972B-7216BDAAEDF5}" type="datetime1">
              <a:rPr lang="en-IN" smtClean="0"/>
              <a:pPr/>
              <a:t>27-04-2023</a:t>
            </a:fld>
            <a:endParaRPr lang="en-IN"/>
          </a:p>
        </p:txBody>
      </p:sp>
    </p:spTree>
    <p:extLst>
      <p:ext uri="{BB962C8B-B14F-4D97-AF65-F5344CB8AC3E}">
        <p14:creationId xmlns:p14="http://schemas.microsoft.com/office/powerpoint/2010/main" val="410053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10146"/>
          </a:xfrm>
        </p:spPr>
        <p:txBody>
          <a:bodyPr/>
          <a:lstStyle/>
          <a:p>
            <a:pPr algn="l"/>
            <a:r>
              <a:rPr lang="en-IN" sz="2400" b="1" dirty="0">
                <a:latin typeface="Times New Roman" pitchFamily="18" charset="0"/>
                <a:cs typeface="Times New Roman" pitchFamily="18" charset="0"/>
              </a:rPr>
              <a:t>INTRODUCTION</a:t>
            </a:r>
            <a:endParaRPr lang="en-IN" dirty="0"/>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6</a:t>
            </a:fld>
            <a:endParaRPr lang="en-IN"/>
          </a:p>
        </p:txBody>
      </p:sp>
      <p:sp>
        <p:nvSpPr>
          <p:cNvPr id="3" name="Date Placeholder 2">
            <a:extLst>
              <a:ext uri="{FF2B5EF4-FFF2-40B4-BE49-F238E27FC236}">
                <a16:creationId xmlns:a16="http://schemas.microsoft.com/office/drawing/2014/main" id="{652CEE95-A3D7-434B-83C9-A1DFDA207BDF}"/>
              </a:ext>
            </a:extLst>
          </p:cNvPr>
          <p:cNvSpPr>
            <a:spLocks noGrp="1"/>
          </p:cNvSpPr>
          <p:nvPr>
            <p:ph type="dt" sz="half" idx="10"/>
          </p:nvPr>
        </p:nvSpPr>
        <p:spPr/>
        <p:txBody>
          <a:bodyPr/>
          <a:lstStyle/>
          <a:p>
            <a:fld id="{94034055-8367-4D9C-9AE4-66FE75E8787D}" type="datetime1">
              <a:rPr lang="en-IN" smtClean="0"/>
              <a:pPr/>
              <a:t>27-04-2023</a:t>
            </a:fld>
            <a:endParaRPr lang="en-IN"/>
          </a:p>
        </p:txBody>
      </p:sp>
      <p:sp>
        <p:nvSpPr>
          <p:cNvPr id="7" name="TextBox 6"/>
          <p:cNvSpPr txBox="1"/>
          <p:nvPr/>
        </p:nvSpPr>
        <p:spPr>
          <a:xfrm>
            <a:off x="457200" y="1857364"/>
            <a:ext cx="7615262"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Water quality analysis is the process of measuring and monitoring the physical, chemical, and biological properties of water. It is essential to ensure the safety and cleanliness of water for human consumption and various other purposes. Traditional methods for water quality analysis involve manual collection of water samples and laboratory testing, which can be time-consuming and expensive .Machine learning (ML) has emerged as a promising tool for water quality analysis as it can help to automate the process and improve accuracy. ML algorithms can be trained to identify patterns and relationships in large datasets of water quality parameters and predict water quality conditions in real-time. This technology can help to identify water quality issues early, reduce costs associated with manual sampling and testing, and enable efficient decision-making for water management. In this way, machine learning can help to ensure the safety and sustainability of water resources for future generations.</a:t>
            </a:r>
          </a:p>
        </p:txBody>
      </p:sp>
    </p:spTree>
    <p:extLst>
      <p:ext uri="{BB962C8B-B14F-4D97-AF65-F5344CB8AC3E}">
        <p14:creationId xmlns:p14="http://schemas.microsoft.com/office/powerpoint/2010/main" val="21354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7</a:t>
            </a:fld>
            <a:endParaRPr lang="en-IN" dirty="0"/>
          </a:p>
        </p:txBody>
      </p:sp>
      <p:sp>
        <p:nvSpPr>
          <p:cNvPr id="8" name="Content Placeholder 2"/>
          <p:cNvSpPr>
            <a:spLocks noGrp="1"/>
          </p:cNvSpPr>
          <p:nvPr>
            <p:ph idx="1"/>
          </p:nvPr>
        </p:nvSpPr>
        <p:spPr>
          <a:xfrm>
            <a:off x="457200" y="1600200"/>
            <a:ext cx="8229600" cy="4257692"/>
          </a:xfrm>
        </p:spPr>
        <p:txBody>
          <a:bodyPr>
            <a:normAutofit/>
          </a:bodyPr>
          <a:lstStyle/>
          <a:p>
            <a:pPr marL="0" indent="0" algn="just">
              <a:buNone/>
            </a:pPr>
            <a:r>
              <a:rPr lang="da-DK" sz="1800" b="1" dirty="0">
                <a:latin typeface="Times New Roman" pitchFamily="18" charset="0"/>
                <a:cs typeface="Times New Roman" pitchFamily="18" charset="0"/>
              </a:rPr>
              <a:t>Nur Aqulah Paskhal Rostam et al</a:t>
            </a:r>
            <a:r>
              <a:rPr lang="da-DK" sz="1800" dirty="0"/>
              <a:t>.</a:t>
            </a:r>
            <a:r>
              <a:rPr lang="en-IN" sz="1800" b="1" dirty="0">
                <a:latin typeface="Times New Roman" pitchFamily="18" charset="0"/>
                <a:cs typeface="Times New Roman" pitchFamily="18" charset="0"/>
              </a:rPr>
              <a:t>., </a:t>
            </a:r>
            <a:r>
              <a:rPr lang="en-US" sz="1800" b="1" dirty="0">
                <a:latin typeface="Times New Roman" pitchFamily="18" charset="0"/>
                <a:cs typeface="Times New Roman" pitchFamily="18" charset="0"/>
              </a:rPr>
              <a:t>“A Complete Proposed Framework for Coastal Water Quality Monitoring System With Algae Predictive Model” IEEE Access </a:t>
            </a:r>
            <a:r>
              <a:rPr lang="en-IN" sz="1800" b="1" dirty="0">
                <a:latin typeface="Times New Roman" pitchFamily="18" charset="0"/>
                <a:cs typeface="Times New Roman" pitchFamily="18" charset="0"/>
              </a:rPr>
              <a:t>Volume 9, 2021:108249 -108265.[1]</a:t>
            </a:r>
          </a:p>
          <a:p>
            <a:pPr algn="just"/>
            <a:endParaRPr lang="en-IN" sz="1800" b="1"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Based on discussion and analysis, it was observed that LSTM with the right            features outperformed the other methods and grasped the temporal behaviour and tackled the dynamic issues. Besides, even though during this study the MF was excluded, and more CF and PF were included, this study outperformed the other studies. a complete framework that discusses in detail both IoT and predictive modelling that consists of the main phases such as data acquisition, data management and lastly, predictive modelling.</a:t>
            </a:r>
            <a:endParaRPr lang="en-IN" sz="1800" b="1"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fld id="{245A23CC-29B8-4995-9995-9B44E9C29B4A}" type="datetime1">
              <a:rPr lang="en-IN" smtClean="0"/>
              <a:pPr/>
              <a:t>27-04-2023</a:t>
            </a:fld>
            <a:endParaRPr lang="en-IN" dirty="0"/>
          </a:p>
        </p:txBody>
      </p:sp>
    </p:spTree>
    <p:extLst>
      <p:ext uri="{BB962C8B-B14F-4D97-AF65-F5344CB8AC3E}">
        <p14:creationId xmlns:p14="http://schemas.microsoft.com/office/powerpoint/2010/main" val="219692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67185-967E-7737-47DD-29D1E1EB0546}"/>
              </a:ext>
            </a:extLst>
          </p:cNvPr>
          <p:cNvSpPr>
            <a:spLocks noGrp="1"/>
          </p:cNvSpPr>
          <p:nvPr>
            <p:ph idx="1"/>
          </p:nvPr>
        </p:nvSpPr>
        <p:spPr>
          <a:xfrm>
            <a:off x="457200" y="1772816"/>
            <a:ext cx="8229600" cy="4353347"/>
          </a:xfrm>
        </p:spPr>
        <p:txBody>
          <a:bodyPr>
            <a:normAutofit/>
          </a:bodyPr>
          <a:lstStyle/>
          <a:p>
            <a:pPr marL="0" indent="0" algn="just">
              <a:buNone/>
            </a:pPr>
            <a:r>
              <a:rPr lang="en-US" sz="1800" b="1" dirty="0">
                <a:latin typeface="Times New Roman" pitchFamily="18" charset="0"/>
                <a:cs typeface="Times New Roman" pitchFamily="18" charset="0"/>
              </a:rPr>
              <a:t>Juntao Lui et al.</a:t>
            </a:r>
            <a:r>
              <a:rPr lang="en-IN" sz="1800" b="1" dirty="0">
                <a:latin typeface="Times New Roman" pitchFamily="18" charset="0"/>
                <a:cs typeface="Times New Roman" pitchFamily="18" charset="0"/>
              </a:rPr>
              <a:t>, </a:t>
            </a:r>
            <a:r>
              <a:rPr lang="en-US" sz="1800" b="1" dirty="0">
                <a:latin typeface="Times New Roman" panose="02020603050405020304" pitchFamily="18" charset="0"/>
                <a:cs typeface="Times New Roman" panose="02020603050405020304" pitchFamily="18" charset="0"/>
              </a:rPr>
              <a:t>“Accurate Prediction Scheme of Water Quality in Smart Mariculture With Deep Bi-S-SRU Learning Network</a:t>
            </a:r>
            <a:r>
              <a:rPr lang="en-IN" sz="1800" b="1"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IEEE Access </a:t>
            </a:r>
            <a:r>
              <a:rPr lang="en-IN" sz="1800" b="1" dirty="0">
                <a:latin typeface="Times New Roman" panose="02020603050405020304" pitchFamily="18" charset="0"/>
                <a:cs typeface="Times New Roman" pitchFamily="18" charset="0"/>
              </a:rPr>
              <a:t>Volume 8,2020: 24784- 24798[3]</a:t>
            </a:r>
          </a:p>
          <a:p>
            <a:pPr marL="0" indent="0" algn="just">
              <a:buNone/>
            </a:pPr>
            <a:endParaRPr lang="en-IN" sz="1800" b="1" dirty="0">
              <a:latin typeface="Times New Roman" panose="02020603050405020304" pitchFamily="18" charset="0"/>
              <a:cs typeface="Times New Roman"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In the construction of prediction model, the deep Bi-S-SRU network used in the experiment is superior to most other neural networks in terms of prediction accuracy. The experimental results also show that the Bi-S-SRU-based prediction method is only slightly higher in time complexity than the traditional RNN-based or LSTM-based prediction method. In the actual prediction, the average prediction time taken was 12.5ms, and the prediction accuracy can reach 94.42% .</a:t>
            </a:r>
            <a:endParaRPr lang="en-IN" sz="1800" dirty="0">
              <a:latin typeface="Times New Roman" panose="02020603050405020304" pitchFamily="18" charset="0"/>
              <a:cs typeface="Times New Roman" pitchFamily="18" charset="0"/>
            </a:endParaRPr>
          </a:p>
          <a:p>
            <a:endParaRPr lang="en-IN" dirty="0"/>
          </a:p>
        </p:txBody>
      </p:sp>
      <p:sp>
        <p:nvSpPr>
          <p:cNvPr id="4" name="Date Placeholder 3">
            <a:extLst>
              <a:ext uri="{FF2B5EF4-FFF2-40B4-BE49-F238E27FC236}">
                <a16:creationId xmlns:a16="http://schemas.microsoft.com/office/drawing/2014/main" id="{0A7607F4-797E-A1BE-01C6-21501ADAA677}"/>
              </a:ext>
            </a:extLst>
          </p:cNvPr>
          <p:cNvSpPr>
            <a:spLocks noGrp="1"/>
          </p:cNvSpPr>
          <p:nvPr>
            <p:ph type="dt" sz="half" idx="10"/>
          </p:nvPr>
        </p:nvSpPr>
        <p:spPr/>
        <p:txBody>
          <a:bodyPr/>
          <a:lstStyle/>
          <a:p>
            <a:fld id="{526DEE5C-195B-4209-9085-526B148D6B3E}" type="datetime1">
              <a:rPr lang="en-IN" smtClean="0"/>
              <a:pPr/>
              <a:t>27-04-2023</a:t>
            </a:fld>
            <a:endParaRPr lang="en-IN" dirty="0"/>
          </a:p>
        </p:txBody>
      </p:sp>
      <p:sp>
        <p:nvSpPr>
          <p:cNvPr id="5" name="Footer Placeholder 4">
            <a:extLst>
              <a:ext uri="{FF2B5EF4-FFF2-40B4-BE49-F238E27FC236}">
                <a16:creationId xmlns:a16="http://schemas.microsoft.com/office/drawing/2014/main" id="{81B6E2AE-FA96-F43D-91A0-D91F4C2DCB92}"/>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5B271ED6-A15D-AAF4-00F5-E347702EC837}"/>
              </a:ext>
            </a:extLst>
          </p:cNvPr>
          <p:cNvSpPr>
            <a:spLocks noGrp="1"/>
          </p:cNvSpPr>
          <p:nvPr>
            <p:ph type="sldNum" sz="quarter" idx="12"/>
          </p:nvPr>
        </p:nvSpPr>
        <p:spPr/>
        <p:txBody>
          <a:bodyPr/>
          <a:lstStyle/>
          <a:p>
            <a:fld id="{669AD40C-E5A7-4132-A31D-54A4D1BB6E89}" type="slidenum">
              <a:rPr lang="en-IN" smtClean="0"/>
              <a:pPr/>
              <a:t>8</a:t>
            </a:fld>
            <a:endParaRPr lang="en-IN" dirty="0"/>
          </a:p>
        </p:txBody>
      </p:sp>
    </p:spTree>
    <p:extLst>
      <p:ext uri="{BB962C8B-B14F-4D97-AF65-F5344CB8AC3E}">
        <p14:creationId xmlns:p14="http://schemas.microsoft.com/office/powerpoint/2010/main" val="230010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D8582-AFFF-A4C0-2425-634D63DED25C}"/>
              </a:ext>
            </a:extLst>
          </p:cNvPr>
          <p:cNvSpPr>
            <a:spLocks noGrp="1"/>
          </p:cNvSpPr>
          <p:nvPr>
            <p:ph idx="1"/>
          </p:nvPr>
        </p:nvSpPr>
        <p:spPr/>
        <p:txBody>
          <a:bodyPr>
            <a:normAutofit/>
          </a:bodyPr>
          <a:lstStyle/>
          <a:p>
            <a:pPr marL="0" indent="0" algn="just">
              <a:buNone/>
            </a:pPr>
            <a:r>
              <a:rPr lang="en-US" sz="1800" b="1" dirty="0">
                <a:latin typeface="Times New Roman" pitchFamily="18" charset="0"/>
                <a:cs typeface="Times New Roman" pitchFamily="18" charset="0"/>
              </a:rPr>
              <a:t>Dhruti Dheda et al</a:t>
            </a:r>
            <a:r>
              <a:rPr lang="en-IN" sz="1800" b="1" dirty="0">
                <a:latin typeface="Times New Roman" pitchFamily="18" charset="0"/>
                <a:cs typeface="Times New Roman" pitchFamily="18" charset="0"/>
              </a:rPr>
              <a:t>., </a:t>
            </a:r>
            <a:r>
              <a:rPr lang="en-US" sz="1800" b="1" dirty="0">
                <a:latin typeface="Times New Roman" panose="02020603050405020304" pitchFamily="18" charset="0"/>
                <a:cs typeface="Times New Roman" panose="02020603050405020304" pitchFamily="18" charset="0"/>
              </a:rPr>
              <a:t>“Long ShortTerm Memory Water Quality Predictive Model Discrepancy Mitigation Through Genetic Algorithm Optimisation and Ensemble Modeling”</a:t>
            </a:r>
            <a:r>
              <a:rPr lang="en-IN" sz="1800" b="1" dirty="0">
                <a:latin typeface="Times New Roman" panose="02020603050405020304" pitchFamily="18" charset="0"/>
                <a:cs typeface="Times New Roman" panose="02020603050405020304" pitchFamily="18" charset="0"/>
              </a:rPr>
              <a:t> Volume 10, 2022 : 24638- 24658[5]</a:t>
            </a:r>
          </a:p>
          <a:p>
            <a:pPr marL="0" indent="0" algn="just">
              <a:buNone/>
            </a:pPr>
            <a:endParaRPr lang="en-IN" sz="1800" b="1"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   </a:t>
            </a:r>
            <a:r>
              <a:rPr lang="en-US" sz="1800" dirty="0"/>
              <a:t>The proposed LSTM based ensemble scheme improved the tolerance (mitigated the discrepancies of the individual LSTM models) of the hybrid GA optimised LSTM water quality prediction models, for different water quality datasets taken from different sites and different times .Future studies can identify the optimum number of LSTM based models required to make the most tolerant ensemble model for water quality prediction and possibly in other areas such as energy, finance, geology, and many more.</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76D5874-AF7D-C113-7220-E63F604841F0}"/>
              </a:ext>
            </a:extLst>
          </p:cNvPr>
          <p:cNvSpPr>
            <a:spLocks noGrp="1"/>
          </p:cNvSpPr>
          <p:nvPr>
            <p:ph type="dt" sz="half" idx="10"/>
          </p:nvPr>
        </p:nvSpPr>
        <p:spPr/>
        <p:txBody>
          <a:bodyPr/>
          <a:lstStyle/>
          <a:p>
            <a:fld id="{526DEE5C-195B-4209-9085-526B148D6B3E}" type="datetime1">
              <a:rPr lang="en-IN" smtClean="0"/>
              <a:pPr/>
              <a:t>27-04-2023</a:t>
            </a:fld>
            <a:endParaRPr lang="en-IN"/>
          </a:p>
        </p:txBody>
      </p:sp>
      <p:sp>
        <p:nvSpPr>
          <p:cNvPr id="5" name="Footer Placeholder 4">
            <a:extLst>
              <a:ext uri="{FF2B5EF4-FFF2-40B4-BE49-F238E27FC236}">
                <a16:creationId xmlns:a16="http://schemas.microsoft.com/office/drawing/2014/main" id="{21A284E7-437C-0DFC-6BC8-7745E63F9858}"/>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DEE0F52E-5706-1452-903F-E27F7DFE5615}"/>
              </a:ext>
            </a:extLst>
          </p:cNvPr>
          <p:cNvSpPr>
            <a:spLocks noGrp="1"/>
          </p:cNvSpPr>
          <p:nvPr>
            <p:ph type="sldNum" sz="quarter" idx="12"/>
          </p:nvPr>
        </p:nvSpPr>
        <p:spPr/>
        <p:txBody>
          <a:bodyPr/>
          <a:lstStyle/>
          <a:p>
            <a:fld id="{669AD40C-E5A7-4132-A31D-54A4D1BB6E89}" type="slidenum">
              <a:rPr lang="en-IN" smtClean="0"/>
              <a:pPr/>
              <a:t>9</a:t>
            </a:fld>
            <a:endParaRPr lang="en-IN"/>
          </a:p>
        </p:txBody>
      </p:sp>
    </p:spTree>
    <p:extLst>
      <p:ext uri="{BB962C8B-B14F-4D97-AF65-F5344CB8AC3E}">
        <p14:creationId xmlns:p14="http://schemas.microsoft.com/office/powerpoint/2010/main" val="416597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2785</Words>
  <Application>Microsoft Office PowerPoint</Application>
  <PresentationFormat>On-screen Show (4:3)</PresentationFormat>
  <Paragraphs>256</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Office Theme</vt:lpstr>
      <vt:lpstr>PowerPoint Presentation</vt:lpstr>
      <vt:lpstr>PowerPoint Presentation</vt:lpstr>
      <vt:lpstr>PowerPoint Presentation</vt:lpstr>
      <vt:lpstr>ABSTRACT</vt:lpstr>
      <vt:lpstr>OBJECTIVES </vt:lpstr>
      <vt:lpstr>INTRODUCTION</vt:lpstr>
      <vt:lpstr>LITERATURE REVIEW</vt:lpstr>
      <vt:lpstr>PowerPoint Presentation</vt:lpstr>
      <vt:lpstr>PowerPoint Presentation</vt:lpstr>
      <vt:lpstr>PowerPoint Presentation</vt:lpstr>
      <vt:lpstr>PowerPoint Presentation</vt:lpstr>
      <vt:lpstr>DESIGN AND METHODOLOGIES</vt:lpstr>
      <vt:lpstr>PowerPoint Presentation</vt:lpstr>
      <vt:lpstr>STANDARDS &amp; POLICIES</vt:lpstr>
      <vt:lpstr>IMPLEMENTATION</vt:lpstr>
      <vt:lpstr>DATA FLOW DIAGRAM  </vt:lpstr>
      <vt:lpstr>PowerPoint Presentation</vt:lpstr>
      <vt:lpstr>CLASS  DIAGRAM</vt:lpstr>
      <vt:lpstr>PowerPoint Presentation</vt:lpstr>
      <vt:lpstr>TESTING</vt:lpstr>
      <vt:lpstr>PowerPoint Presentation</vt:lpstr>
      <vt:lpstr>PowerPoint Presentation</vt:lpstr>
      <vt:lpstr>PowerPoint Presentation</vt:lpstr>
      <vt:lpstr>CONCLUSION</vt:lpstr>
      <vt:lpstr>Future Enhancements</vt:lpstr>
      <vt:lpstr>Web references/video links</vt:lpstr>
      <vt:lpstr>REFERENCES</vt:lpstr>
      <vt:lpstr>Plagiarism Report of PPT</vt:lpstr>
      <vt:lpstr>Internship Certificate</vt:lpstr>
      <vt:lpstr>Poster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GB8426@office-365.works</cp:lastModifiedBy>
  <cp:revision>25</cp:revision>
  <dcterms:created xsi:type="dcterms:W3CDTF">2020-03-05T03:47:09Z</dcterms:created>
  <dcterms:modified xsi:type="dcterms:W3CDTF">2023-04-27T17:01:30Z</dcterms:modified>
</cp:coreProperties>
</file>