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71" r:id="rId6"/>
    <p:sldId id="260" r:id="rId7"/>
    <p:sldId id="261" r:id="rId8"/>
    <p:sldId id="262" r:id="rId9"/>
    <p:sldId id="263" r:id="rId10"/>
    <p:sldId id="272" r:id="rId11"/>
    <p:sldId id="270" r:id="rId12"/>
    <p:sldId id="264" r:id="rId13"/>
    <p:sldId id="265" r:id="rId14"/>
    <p:sldId id="266" r:id="rId15"/>
    <p:sldId id="269"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115"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4/23/2023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4/23/2023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4/23/2023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4/23/2023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4/23/2023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4/23/2023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4/23/2023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4/23/2023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4/23/2023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4/23/2023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2828933" y="2035175"/>
            <a:ext cx="7924800" cy="2356716"/>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r>
              <a:rPr lang="en-US" altLang="en-US" sz="2800" b="1" dirty="0">
                <a:solidFill>
                  <a:srgbClr val="FFFFFF"/>
                </a:solidFill>
                <a:latin typeface="Arial" panose="020B0604020202020204" pitchFamily="34" charset="0"/>
              </a:rPr>
              <a:t>&lt;</a:t>
            </a:r>
            <a:r>
              <a:rPr lang="en-IN"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TEXT AND IMAGE ENCRYPTION DECRYPTION USING AES ALGORITHM</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IN" sz="3600" dirty="0">
              <a:latin typeface="Times New Roman" pitchFamily="18" charset="0"/>
              <a:cs typeface="Times New Roman" pitchFamily="18" charset="0"/>
            </a:endParaRPr>
          </a:p>
        </p:txBody>
      </p:sp>
      <p:sp>
        <p:nvSpPr>
          <p:cNvPr id="19" name="Rounded Rectangle 1"/>
          <p:cNvSpPr>
            <a:spLocks noChangeArrowheads="1"/>
          </p:cNvSpPr>
          <p:nvPr/>
        </p:nvSpPr>
        <p:spPr bwMode="auto">
          <a:xfrm>
            <a:off x="1414470" y="92075"/>
            <a:ext cx="6786555" cy="1417634"/>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a:t>
            </a:r>
            <a:r>
              <a:rPr lang="en-US" sz="2400" b="1" dirty="0">
                <a:latin typeface="Times New Roman" pitchFamily="18" charset="0"/>
                <a:cs typeface="Times New Roman" pitchFamily="18" charset="0"/>
              </a:rPr>
              <a:t>Cloud Computing</a:t>
            </a:r>
            <a:endParaRPr lang="en-US" altLang="en-US" sz="2400" b="1" dirty="0">
              <a:solidFill>
                <a:schemeClr val="tx1"/>
              </a:solidFill>
              <a:latin typeface="Times New Roman" panose="02020603050405020304" pitchFamily="18" charset="0"/>
              <a:cs typeface="Times New Roman" panose="02020603050405020304" pitchFamily="18" charset="0"/>
            </a:endParaRP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a:t>
            </a:r>
            <a:r>
              <a:rPr lang="en-US" sz="2400" b="1" dirty="0">
                <a:latin typeface="Times New Roman" pitchFamily="18" charset="0"/>
                <a:cs typeface="Times New Roman" pitchFamily="18" charset="0"/>
              </a:rPr>
              <a:t>Python</a:t>
            </a:r>
            <a:endParaRPr lang="en-IN" sz="2400" dirty="0">
              <a:latin typeface="Times New Roman" pitchFamily="18" charset="0"/>
              <a:cs typeface="Times New Roman" pitchFamily="18" charset="0"/>
            </a:endParaRPr>
          </a:p>
          <a:p>
            <a:pPr>
              <a:buClr>
                <a:srgbClr val="000000"/>
              </a:buClr>
              <a:buSzPct val="100000"/>
            </a:pPr>
            <a:endParaRPr lang="en-US" alt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4472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7344EB-D6D5-4E32-9063-63BAD175A32B}"/>
              </a:ext>
            </a:extLst>
          </p:cNvPr>
          <p:cNvSpPr>
            <a:spLocks noGrp="1"/>
          </p:cNvSpPr>
          <p:nvPr>
            <p:ph idx="1"/>
          </p:nvPr>
        </p:nvSpPr>
        <p:spPr>
          <a:xfrm>
            <a:off x="2293034" y="815926"/>
            <a:ext cx="9211578" cy="5095296"/>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While the decryption process is the reverse process of the encryption which consists of:</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 • Inverse shift row </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 Inverse substitute byte </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 Add round key </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 Inverse mix columns</a:t>
            </a:r>
            <a:endParaRPr lang="en-US" sz="2000" dirty="0"/>
          </a:p>
        </p:txBody>
      </p:sp>
      <p:sp>
        <p:nvSpPr>
          <p:cNvPr id="5" name="TextBox 4">
            <a:extLst>
              <a:ext uri="{FF2B5EF4-FFF2-40B4-BE49-F238E27FC236}">
                <a16:creationId xmlns:a16="http://schemas.microsoft.com/office/drawing/2014/main" id="{4F24ED11-F76D-46C1-A2FA-6E4820B3F709}"/>
              </a:ext>
            </a:extLst>
          </p:cNvPr>
          <p:cNvSpPr txBox="1"/>
          <p:nvPr/>
        </p:nvSpPr>
        <p:spPr>
          <a:xfrm>
            <a:off x="2293034" y="3363574"/>
            <a:ext cx="8595360" cy="1421992"/>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There is a number of round present of key and block in the algorithm.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number of rounds depends on the length of key use for Encryption and Decryption. </a:t>
            </a:r>
          </a:p>
        </p:txBody>
      </p:sp>
    </p:spTree>
    <p:extLst>
      <p:ext uri="{BB962C8B-B14F-4D97-AF65-F5344CB8AC3E}">
        <p14:creationId xmlns:p14="http://schemas.microsoft.com/office/powerpoint/2010/main" val="3605369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3267548" cy="1079999"/>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endParaRPr lang="en-IN" sz="2400" dirty="0"/>
          </a:p>
        </p:txBody>
      </p:sp>
      <p:sp>
        <p:nvSpPr>
          <p:cNvPr id="5" name="Rectangle 4"/>
          <p:cNvSpPr/>
          <p:nvPr/>
        </p:nvSpPr>
        <p:spPr>
          <a:xfrm>
            <a:off x="4438450" y="5267098"/>
            <a:ext cx="4586705" cy="400110"/>
          </a:xfrm>
          <a:prstGeom prst="rect">
            <a:avLst/>
          </a:prstGeom>
        </p:spPr>
        <p:txBody>
          <a:bodyPr wrap="none">
            <a:spAutoFit/>
          </a:bodyPr>
          <a:lstStyle/>
          <a:p>
            <a:pPr algn="ctr"/>
            <a:r>
              <a:rPr lang="en-US" sz="2000" b="1" dirty="0">
                <a:latin typeface="Times New Roman" pitchFamily="18" charset="0"/>
                <a:cs typeface="Times New Roman" pitchFamily="18" charset="0"/>
              </a:rPr>
              <a:t>Fig: Block diagram of Proposed Method</a:t>
            </a:r>
            <a:endParaRPr lang="en-IN" sz="2000" dirty="0">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C06D3554-4139-4500-B972-4D27623B590E}"/>
              </a:ext>
            </a:extLst>
          </p:cNvPr>
          <p:cNvPicPr/>
          <p:nvPr/>
        </p:nvPicPr>
        <p:blipFill>
          <a:blip r:embed="rId2"/>
          <a:stretch>
            <a:fillRect/>
          </a:stretch>
        </p:blipFill>
        <p:spPr>
          <a:xfrm>
            <a:off x="3940753" y="1447573"/>
            <a:ext cx="4781550" cy="3819525"/>
          </a:xfrm>
          <a:prstGeom prst="rect">
            <a:avLst/>
          </a:prstGeom>
        </p:spPr>
      </p:pic>
    </p:spTree>
    <p:extLst>
      <p:ext uri="{BB962C8B-B14F-4D97-AF65-F5344CB8AC3E}">
        <p14:creationId xmlns:p14="http://schemas.microsoft.com/office/powerpoint/2010/main" val="355373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624110"/>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2589212" y="2133600"/>
            <a:ext cx="8915400" cy="3777622"/>
          </a:xfrm>
        </p:spPr>
        <p:txBody>
          <a:bodyPr/>
          <a:lstStyle/>
          <a:p>
            <a:pPr lvl="0" algn="just">
              <a:lnSpc>
                <a:spcPct val="150000"/>
              </a:lnSpc>
            </a:pPr>
            <a:r>
              <a:rPr lang="en-US" sz="2000" dirty="0">
                <a:latin typeface="Times New Roman" pitchFamily="18" charset="0"/>
                <a:cs typeface="Times New Roman" pitchFamily="18" charset="0"/>
              </a:rPr>
              <a:t>High accuracy.</a:t>
            </a:r>
            <a:endParaRPr lang="en-IN" sz="2000" dirty="0">
              <a:latin typeface="Times New Roman" pitchFamily="18" charset="0"/>
              <a:cs typeface="Times New Roman" pitchFamily="18" charset="0"/>
            </a:endParaRPr>
          </a:p>
          <a:p>
            <a:pPr lvl="0" algn="just">
              <a:lnSpc>
                <a:spcPct val="150000"/>
              </a:lnSpc>
            </a:pPr>
            <a:r>
              <a:rPr lang="en-US" sz="2000" dirty="0">
                <a:latin typeface="Times New Roman" pitchFamily="18" charset="0"/>
                <a:cs typeface="Times New Roman" pitchFamily="18" charset="0"/>
              </a:rPr>
              <a:t>Performs well in different conditions the what these are trained on.</a:t>
            </a:r>
            <a:endParaRPr lang="en-IN" sz="2000" dirty="0">
              <a:latin typeface="Times New Roman" pitchFamily="18" charset="0"/>
              <a:cs typeface="Times New Roman" pitchFamily="18" charset="0"/>
            </a:endParaRPr>
          </a:p>
          <a:p>
            <a:pPr lvl="0" algn="just">
              <a:lnSpc>
                <a:spcPct val="150000"/>
              </a:lnSpc>
            </a:pPr>
            <a:r>
              <a:rPr lang="en-US" sz="2000" dirty="0">
                <a:latin typeface="Times New Roman" pitchFamily="18" charset="0"/>
                <a:cs typeface="Times New Roman" pitchFamily="18" charset="0"/>
              </a:rPr>
              <a:t>Highly scalable model.</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50226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624110"/>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Applications of Proposed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2589212" y="2133600"/>
            <a:ext cx="8915400" cy="3777622"/>
          </a:xfrm>
        </p:spPr>
        <p:txBody>
          <a:bodyPr>
            <a:normAutofit/>
          </a:bodyPr>
          <a:lstStyle/>
          <a:p>
            <a:pPr lvl="0">
              <a:lnSpc>
                <a:spcPct val="150000"/>
              </a:lnSpc>
            </a:pPr>
            <a:r>
              <a:rPr lang="en-US" sz="2000" dirty="0">
                <a:latin typeface="Times New Roman" pitchFamily="18" charset="0"/>
                <a:cs typeface="Times New Roman" pitchFamily="18" charset="0"/>
              </a:rPr>
              <a:t>Used by companies to store data securely.</a:t>
            </a:r>
            <a:endParaRPr lang="en-IN" sz="2000" dirty="0">
              <a:latin typeface="Times New Roman" pitchFamily="18" charset="0"/>
              <a:cs typeface="Times New Roman" pitchFamily="18" charset="0"/>
            </a:endParaRPr>
          </a:p>
          <a:p>
            <a:pPr lvl="0">
              <a:lnSpc>
                <a:spcPct val="150000"/>
              </a:lnSpc>
            </a:pPr>
            <a:r>
              <a:rPr lang="en-US" sz="2000" dirty="0">
                <a:latin typeface="Times New Roman" pitchFamily="18" charset="0"/>
                <a:cs typeface="Times New Roman" pitchFamily="18" charset="0"/>
              </a:rPr>
              <a:t>Privacy based organizations uses them to improve security.</a:t>
            </a:r>
            <a:endParaRPr lang="en-IN" sz="2000" dirty="0">
              <a:latin typeface="Times New Roman" pitchFamily="18" charset="0"/>
              <a:cs typeface="Times New Roman" pitchFamily="18" charset="0"/>
            </a:endParaRPr>
          </a:p>
          <a:p>
            <a:pPr marL="0" indent="0">
              <a:lnSpc>
                <a:spcPct val="150000"/>
              </a:lnSpc>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667459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624110"/>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Hardware and Software Requirements: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2410691" y="1537856"/>
            <a:ext cx="3782291" cy="4114800"/>
          </a:xfrm>
        </p:spPr>
        <p:txBody>
          <a:bodyPr>
            <a:normAutofit/>
          </a:bodyPr>
          <a:lstStyle/>
          <a:p>
            <a:pPr marL="0" indent="0">
              <a:buNone/>
            </a:pPr>
            <a:r>
              <a:rPr lang="en-US" b="1" dirty="0">
                <a:latin typeface="Times New Roman" pitchFamily="18" charset="0"/>
                <a:cs typeface="Times New Roman" pitchFamily="18" charset="0"/>
              </a:rPr>
              <a:t>H/W SPECIFICATIONS:</a:t>
            </a:r>
            <a:endParaRPr lang="en-IN" b="1" dirty="0">
              <a:latin typeface="Times New Roman" pitchFamily="18" charset="0"/>
              <a:cs typeface="Times New Roman" pitchFamily="18" charset="0"/>
            </a:endParaRPr>
          </a:p>
          <a:p>
            <a:pPr>
              <a:buFont typeface="Arial" pitchFamily="34" charset="0"/>
              <a:buChar char="•"/>
            </a:pPr>
            <a:r>
              <a:rPr lang="en-US" dirty="0">
                <a:latin typeface="Times New Roman" pitchFamily="18" charset="0"/>
                <a:cs typeface="Times New Roman" pitchFamily="18" charset="0"/>
              </a:rPr>
              <a:t>Processor		: I3/Intel Processor</a:t>
            </a:r>
            <a:endParaRPr lang="en-IN" b="1" dirty="0">
              <a:latin typeface="Times New Roman" pitchFamily="18" charset="0"/>
              <a:cs typeface="Times New Roman" pitchFamily="18" charset="0"/>
            </a:endParaRPr>
          </a:p>
          <a:p>
            <a:pPr>
              <a:buFont typeface="Arial" pitchFamily="34" charset="0"/>
              <a:buChar char="•"/>
            </a:pPr>
            <a:r>
              <a:rPr lang="en-US" dirty="0">
                <a:latin typeface="Times New Roman" pitchFamily="18" charset="0"/>
                <a:cs typeface="Times New Roman" pitchFamily="18" charset="0"/>
              </a:rPr>
              <a:t>RAM			: 4GB (min)</a:t>
            </a:r>
            <a:endParaRPr lang="en-IN" dirty="0">
              <a:latin typeface="Times New Roman" pitchFamily="18" charset="0"/>
              <a:cs typeface="Times New Roman" pitchFamily="18" charset="0"/>
            </a:endParaRPr>
          </a:p>
          <a:p>
            <a:pPr>
              <a:buFont typeface="Arial" pitchFamily="34" charset="0"/>
              <a:buChar char="•"/>
            </a:pPr>
            <a:r>
              <a:rPr lang="en-US" dirty="0">
                <a:latin typeface="Times New Roman" pitchFamily="18" charset="0"/>
                <a:cs typeface="Times New Roman" pitchFamily="18" charset="0"/>
              </a:rPr>
              <a:t>Hard Disk		: 128 GB</a:t>
            </a:r>
            <a:endParaRPr lang="en-IN" dirty="0">
              <a:latin typeface="Times New Roman" pitchFamily="18" charset="0"/>
              <a:cs typeface="Times New Roman" pitchFamily="18" charset="0"/>
            </a:endParaRPr>
          </a:p>
          <a:p>
            <a:pPr>
              <a:buFont typeface="Arial" pitchFamily="34" charset="0"/>
              <a:buChar char="•"/>
            </a:pPr>
            <a:r>
              <a:rPr lang="en-US" dirty="0">
                <a:latin typeface="Times New Roman" pitchFamily="18" charset="0"/>
                <a:cs typeface="Times New Roman" pitchFamily="18" charset="0"/>
              </a:rPr>
              <a:t>Key Board		: Standard Windows Keyboard</a:t>
            </a:r>
            <a:endParaRPr lang="en-IN" dirty="0">
              <a:latin typeface="Times New Roman" pitchFamily="18" charset="0"/>
              <a:cs typeface="Times New Roman" pitchFamily="18" charset="0"/>
            </a:endParaRPr>
          </a:p>
          <a:p>
            <a:pPr>
              <a:buFont typeface="Arial" pitchFamily="34" charset="0"/>
              <a:buChar char="•"/>
            </a:pPr>
            <a:r>
              <a:rPr lang="en-US" dirty="0">
                <a:latin typeface="Times New Roman" pitchFamily="18" charset="0"/>
                <a:cs typeface="Times New Roman" pitchFamily="18" charset="0"/>
              </a:rPr>
              <a:t>Mouse			: Two or Three Button Mouse</a:t>
            </a:r>
            <a:endParaRPr lang="en-IN" dirty="0">
              <a:latin typeface="Times New Roman" pitchFamily="18" charset="0"/>
              <a:cs typeface="Times New Roman" pitchFamily="18" charset="0"/>
            </a:endParaRPr>
          </a:p>
          <a:p>
            <a:pPr>
              <a:buFont typeface="Arial" pitchFamily="34" charset="0"/>
              <a:buChar char="•"/>
            </a:pPr>
            <a:r>
              <a:rPr lang="en-US" dirty="0">
                <a:latin typeface="Times New Roman" pitchFamily="18" charset="0"/>
                <a:cs typeface="Times New Roman" pitchFamily="18" charset="0"/>
              </a:rPr>
              <a:t>Monitor		: Any</a:t>
            </a:r>
            <a:endParaRPr lang="en-IN" dirty="0">
              <a:latin typeface="Times New Roman" pitchFamily="18" charset="0"/>
              <a:cs typeface="Times New Roman" pitchFamily="18" charset="0"/>
            </a:endParaRPr>
          </a:p>
          <a:p>
            <a:pPr>
              <a:buFont typeface="Arial" pitchFamily="34" charset="0"/>
              <a:buChar char="•"/>
            </a:pPr>
            <a:endParaRPr lang="en-US" dirty="0">
              <a:latin typeface="Times New Roman" pitchFamily="18" charset="0"/>
              <a:cs typeface="Times New Roman" pitchFamily="18" charset="0"/>
            </a:endParaRPr>
          </a:p>
        </p:txBody>
      </p:sp>
      <p:sp>
        <p:nvSpPr>
          <p:cNvPr id="2" name="Rectangle 1"/>
          <p:cNvSpPr/>
          <p:nvPr/>
        </p:nvSpPr>
        <p:spPr>
          <a:xfrm>
            <a:off x="6729194" y="1665193"/>
            <a:ext cx="3647861" cy="2862322"/>
          </a:xfrm>
          <a:prstGeom prst="rect">
            <a:avLst/>
          </a:prstGeom>
        </p:spPr>
        <p:txBody>
          <a:bodyPr wrap="square">
            <a:spAutoFit/>
          </a:bodyPr>
          <a:lstStyle/>
          <a:p>
            <a:r>
              <a:rPr lang="en-US" b="1" dirty="0">
                <a:latin typeface="Times New Roman" pitchFamily="18" charset="0"/>
                <a:cs typeface="Times New Roman" pitchFamily="18" charset="0"/>
              </a:rPr>
              <a:t>S/W SPECIFICATIONS:</a:t>
            </a:r>
            <a:endParaRPr lang="en-IN" dirty="0">
              <a:latin typeface="Times New Roman" pitchFamily="18" charset="0"/>
              <a:cs typeface="Times New Roman" pitchFamily="18" charset="0"/>
            </a:endParaRPr>
          </a:p>
          <a:p>
            <a:pPr lvl="0"/>
            <a:r>
              <a:rPr lang="en-US" dirty="0">
                <a:latin typeface="Times New Roman" pitchFamily="18" charset="0"/>
                <a:cs typeface="Times New Roman" pitchFamily="18" charset="0"/>
              </a:rPr>
              <a:t>Operating System       		: Windows 7+		</a:t>
            </a:r>
            <a:endParaRPr lang="en-IN" dirty="0">
              <a:latin typeface="Times New Roman" pitchFamily="18" charset="0"/>
              <a:cs typeface="Times New Roman" pitchFamily="18" charset="0"/>
            </a:endParaRPr>
          </a:p>
          <a:p>
            <a:pPr lvl="0"/>
            <a:r>
              <a:rPr lang="en-US" dirty="0">
                <a:latin typeface="Times New Roman" pitchFamily="18" charset="0"/>
                <a:cs typeface="Times New Roman" pitchFamily="18" charset="0"/>
              </a:rPr>
              <a:t>Server-side Script       		: Python 3.6+</a:t>
            </a:r>
            <a:endParaRPr lang="en-IN" dirty="0">
              <a:latin typeface="Times New Roman" pitchFamily="18" charset="0"/>
              <a:cs typeface="Times New Roman" pitchFamily="18" charset="0"/>
            </a:endParaRPr>
          </a:p>
          <a:p>
            <a:pPr lvl="0"/>
            <a:r>
              <a:rPr lang="en-US" dirty="0">
                <a:latin typeface="Times New Roman" pitchFamily="18" charset="0"/>
                <a:cs typeface="Times New Roman" pitchFamily="18" charset="0"/>
              </a:rPr>
              <a:t>IDE				: PyCharm </a:t>
            </a:r>
            <a:endParaRPr lang="en-IN" dirty="0">
              <a:latin typeface="Times New Roman" pitchFamily="18" charset="0"/>
              <a:cs typeface="Times New Roman" pitchFamily="18" charset="0"/>
            </a:endParaRPr>
          </a:p>
          <a:p>
            <a:r>
              <a:rPr lang="en-US" dirty="0">
                <a:latin typeface="Times New Roman" pitchFamily="18" charset="0"/>
                <a:cs typeface="Times New Roman" pitchFamily="18" charset="0"/>
              </a:rPr>
              <a:t>Libraries Used			: Pandas, NumPy,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794213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624110"/>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References: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364567" y="1167035"/>
            <a:ext cx="10416152" cy="5134707"/>
          </a:xfrm>
        </p:spPr>
        <p:txBody>
          <a:bodyPr>
            <a:noAutofit/>
          </a:bodyPr>
          <a:lstStyle/>
          <a:p>
            <a:pPr algn="just">
              <a:lnSpc>
                <a:spcPct val="150000"/>
              </a:lnSpc>
              <a:buFont typeface="Wingdings 3" pitchFamily="18" charset="2"/>
              <a:buChar char="´"/>
            </a:pPr>
            <a:r>
              <a:rPr lang="en-US" dirty="0">
                <a:solidFill>
                  <a:schemeClr val="tx1"/>
                </a:solidFill>
                <a:latin typeface="Times New Roman" panose="02020603050405020304" pitchFamily="18" charset="0"/>
                <a:cs typeface="Times New Roman" panose="02020603050405020304" pitchFamily="18" charset="0"/>
              </a:rPr>
              <a:t>[1] William Stallings, “Advance Encryption Standard,” in Cryptography and Network Security, 4th Ed., </a:t>
            </a:r>
            <a:r>
              <a:rPr lang="en-US" dirty="0" err="1">
                <a:solidFill>
                  <a:schemeClr val="tx1"/>
                </a:solidFill>
                <a:latin typeface="Times New Roman" panose="02020603050405020304" pitchFamily="18" charset="0"/>
                <a:cs typeface="Times New Roman" panose="02020603050405020304" pitchFamily="18" charset="0"/>
              </a:rPr>
              <a:t>India:PEARSON,pp</a:t>
            </a:r>
            <a:r>
              <a:rPr lang="en-US" dirty="0">
                <a:solidFill>
                  <a:schemeClr val="tx1"/>
                </a:solidFill>
                <a:latin typeface="Times New Roman" panose="02020603050405020304" pitchFamily="18" charset="0"/>
                <a:cs typeface="Times New Roman" panose="02020603050405020304" pitchFamily="18" charset="0"/>
              </a:rPr>
              <a:t>. 134–165. </a:t>
            </a:r>
          </a:p>
          <a:p>
            <a:pPr algn="just">
              <a:lnSpc>
                <a:spcPct val="150000"/>
              </a:lnSpc>
              <a:buFont typeface="Wingdings 3" pitchFamily="18" charset="2"/>
              <a:buChar char="´"/>
            </a:pPr>
            <a:r>
              <a:rPr lang="en-US" dirty="0">
                <a:solidFill>
                  <a:schemeClr val="tx1"/>
                </a:solidFill>
                <a:latin typeface="Times New Roman" panose="02020603050405020304" pitchFamily="18" charset="0"/>
                <a:cs typeface="Times New Roman" panose="02020603050405020304" pitchFamily="18" charset="0"/>
              </a:rPr>
              <a:t>[2] AtulKahate, “Computer-based symmetric key cryptographic algorithm”, in Cryptography and Network Security, 3th Ed. New </a:t>
            </a:r>
            <a:r>
              <a:rPr lang="en-US" dirty="0" err="1">
                <a:solidFill>
                  <a:schemeClr val="tx1"/>
                </a:solidFill>
                <a:latin typeface="Times New Roman" panose="02020603050405020304" pitchFamily="18" charset="0"/>
                <a:cs typeface="Times New Roman" panose="02020603050405020304" pitchFamily="18" charset="0"/>
              </a:rPr>
              <a:t>Delhi:McGraw-Hill</a:t>
            </a:r>
            <a:r>
              <a:rPr lang="en-US" dirty="0">
                <a:solidFill>
                  <a:schemeClr val="tx1"/>
                </a:solidFill>
                <a:latin typeface="Times New Roman" panose="02020603050405020304" pitchFamily="18" charset="0"/>
                <a:cs typeface="Times New Roman" panose="02020603050405020304" pitchFamily="18" charset="0"/>
              </a:rPr>
              <a:t>, pp. 130-141. </a:t>
            </a:r>
          </a:p>
          <a:p>
            <a:pPr algn="just">
              <a:lnSpc>
                <a:spcPct val="150000"/>
              </a:lnSpc>
              <a:buFont typeface="Wingdings 3" pitchFamily="18" charset="2"/>
              <a:buChar char="´"/>
            </a:pPr>
            <a:r>
              <a:rPr lang="en-US" dirty="0">
                <a:solidFill>
                  <a:schemeClr val="tx1"/>
                </a:solidFill>
                <a:latin typeface="Times New Roman" panose="02020603050405020304" pitchFamily="18" charset="0"/>
                <a:cs typeface="Times New Roman" panose="02020603050405020304" pitchFamily="18" charset="0"/>
              </a:rPr>
              <a:t>[3] Manoj .</a:t>
            </a:r>
            <a:r>
              <a:rPr lang="en-US" dirty="0" err="1">
                <a:solidFill>
                  <a:schemeClr val="tx1"/>
                </a:solidFill>
                <a:latin typeface="Times New Roman" panose="02020603050405020304" pitchFamily="18" charset="0"/>
                <a:cs typeface="Times New Roman" panose="02020603050405020304" pitchFamily="18" charset="0"/>
              </a:rPr>
              <a:t>B,Manjula</a:t>
            </a:r>
            <a:r>
              <a:rPr lang="en-US" dirty="0">
                <a:solidFill>
                  <a:schemeClr val="tx1"/>
                </a:solidFill>
                <a:latin typeface="Times New Roman" panose="02020603050405020304" pitchFamily="18" charset="0"/>
                <a:cs typeface="Times New Roman" panose="02020603050405020304" pitchFamily="18" charset="0"/>
              </a:rPr>
              <a:t> N Harihar (2012, June). “Image Encryption and Decryption using AES”, International Journal of Engineering and Advance Technology (IJEAT) volume-1, issue-5, pp.290-294. </a:t>
            </a:r>
          </a:p>
          <a:p>
            <a:pPr algn="just">
              <a:lnSpc>
                <a:spcPct val="150000"/>
              </a:lnSpc>
              <a:buFont typeface="Wingdings 3" pitchFamily="18" charset="2"/>
              <a:buChar char="´"/>
            </a:pPr>
            <a:r>
              <a:rPr lang="en-US" dirty="0">
                <a:solidFill>
                  <a:schemeClr val="tx1"/>
                </a:solidFill>
                <a:latin typeface="Times New Roman" panose="02020603050405020304" pitchFamily="18" charset="0"/>
                <a:cs typeface="Times New Roman" panose="02020603050405020304" pitchFamily="18" charset="0"/>
              </a:rPr>
              <a:t>[4] </a:t>
            </a:r>
            <a:r>
              <a:rPr lang="en-US" dirty="0" err="1">
                <a:solidFill>
                  <a:schemeClr val="tx1"/>
                </a:solidFill>
                <a:latin typeface="Times New Roman" panose="02020603050405020304" pitchFamily="18" charset="0"/>
                <a:cs typeface="Times New Roman" panose="02020603050405020304" pitchFamily="18" charset="0"/>
              </a:rPr>
              <a:t>KundankumarRameshwarSaraf</a:t>
            </a:r>
            <a:r>
              <a:rPr lang="en-US" dirty="0">
                <a:solidFill>
                  <a:schemeClr val="tx1"/>
                </a:solidFill>
                <a:latin typeface="Times New Roman" panose="02020603050405020304" pitchFamily="18" charset="0"/>
                <a:cs typeface="Times New Roman" panose="02020603050405020304" pitchFamily="18" charset="0"/>
              </a:rPr>
              <a:t>, Vishal </a:t>
            </a:r>
            <a:r>
              <a:rPr lang="en-US" dirty="0" err="1">
                <a:solidFill>
                  <a:schemeClr val="tx1"/>
                </a:solidFill>
                <a:latin typeface="Times New Roman" panose="02020603050405020304" pitchFamily="18" charset="0"/>
                <a:cs typeface="Times New Roman" panose="02020603050405020304" pitchFamily="18" charset="0"/>
              </a:rPr>
              <a:t>PrakashJagtap</a:t>
            </a:r>
            <a:r>
              <a:rPr lang="en-US" dirty="0">
                <a:solidFill>
                  <a:schemeClr val="tx1"/>
                </a:solidFill>
                <a:latin typeface="Times New Roman" panose="02020603050405020304" pitchFamily="18" charset="0"/>
                <a:cs typeface="Times New Roman" panose="02020603050405020304" pitchFamily="18" charset="0"/>
              </a:rPr>
              <a:t>, Amit Kumar Mishra, (2014, May-June).”Text and Image Encryption Decryption Using Advance Encryption Standard”, International Journal of Emerging Trends and Technology in computer science(IJETTCS) volume-3, issue-3, pp.118-126. </a:t>
            </a:r>
          </a:p>
          <a:p>
            <a:pPr algn="just">
              <a:lnSpc>
                <a:spcPct val="150000"/>
              </a:lnSpc>
              <a:buFont typeface="Wingdings 3" pitchFamily="18" charset="2"/>
              <a:buChar char="´"/>
            </a:pPr>
            <a:r>
              <a:rPr lang="en-US" dirty="0">
                <a:solidFill>
                  <a:schemeClr val="tx1"/>
                </a:solidFill>
                <a:latin typeface="Times New Roman" panose="02020603050405020304" pitchFamily="18" charset="0"/>
                <a:cs typeface="Times New Roman" panose="02020603050405020304" pitchFamily="18" charset="0"/>
              </a:rPr>
              <a:t>[5] </a:t>
            </a:r>
            <a:r>
              <a:rPr lang="en-US" dirty="0" err="1">
                <a:solidFill>
                  <a:schemeClr val="tx1"/>
                </a:solidFill>
                <a:latin typeface="Times New Roman" panose="02020603050405020304" pitchFamily="18" charset="0"/>
                <a:cs typeface="Times New Roman" panose="02020603050405020304" pitchFamily="18" charset="0"/>
              </a:rPr>
              <a:t>VedkiranSaini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ParvinderBangar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Harjeet</a:t>
            </a:r>
            <a:r>
              <a:rPr lang="en-US" dirty="0">
                <a:solidFill>
                  <a:schemeClr val="tx1"/>
                </a:solidFill>
                <a:latin typeface="Times New Roman" panose="02020603050405020304" pitchFamily="18" charset="0"/>
                <a:cs typeface="Times New Roman" panose="02020603050405020304" pitchFamily="18" charset="0"/>
              </a:rPr>
              <a:t> Singh Chauhan, (2014, April).”Study and Literature Survey of Advanced Encryption Algorithm for Wireless Application”, International Journal of Emerging Science and Engineering ( IJESE) volume-2, issue-6, pp.33-37.</a:t>
            </a:r>
          </a:p>
        </p:txBody>
      </p:sp>
    </p:spTree>
    <p:extLst>
      <p:ext uri="{BB962C8B-B14F-4D97-AF65-F5344CB8AC3E}">
        <p14:creationId xmlns:p14="http://schemas.microsoft.com/office/powerpoint/2010/main" val="2740382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5F8C0-24A1-3A0D-CA10-384040CEC09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3976C23-812E-2F33-5B84-10CBA2CC3B11}"/>
              </a:ext>
            </a:extLst>
          </p:cNvPr>
          <p:cNvSpPr>
            <a:spLocks noGrp="1"/>
          </p:cNvSpPr>
          <p:nvPr>
            <p:ph idx="1"/>
          </p:nvPr>
        </p:nvSpPr>
        <p:spPr/>
        <p:txBody>
          <a:bodyPr>
            <a:normAutofit/>
          </a:bodyPr>
          <a:lstStyle/>
          <a:p>
            <a:endParaRPr lang="en-IN" sz="7200" dirty="0"/>
          </a:p>
          <a:p>
            <a:pPr marL="0" indent="0">
              <a:buNone/>
            </a:pPr>
            <a:r>
              <a:rPr lang="en-IN" sz="7200" dirty="0"/>
              <a:t>      THANK YOU</a:t>
            </a:r>
          </a:p>
        </p:txBody>
      </p:sp>
    </p:spTree>
    <p:extLst>
      <p:ext uri="{BB962C8B-B14F-4D97-AF65-F5344CB8AC3E}">
        <p14:creationId xmlns:p14="http://schemas.microsoft.com/office/powerpoint/2010/main" val="1029505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Index:</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92925" y="1264555"/>
            <a:ext cx="9163646" cy="5050972"/>
          </a:xfrm>
        </p:spPr>
        <p:txBody>
          <a:bodyPr>
            <a:noAutofit/>
          </a:bodyPr>
          <a:lstStyle/>
          <a:p>
            <a:r>
              <a:rPr lang="en-US" sz="2000" dirty="0">
                <a:latin typeface="Times New Roman" panose="02020603050405020304" pitchFamily="18" charset="0"/>
                <a:cs typeface="Times New Roman" panose="02020603050405020304" pitchFamily="18" charset="0"/>
              </a:rPr>
              <a:t>Abstract</a:t>
            </a:r>
          </a:p>
          <a:p>
            <a:r>
              <a:rPr lang="en-US" sz="2000" dirty="0">
                <a:latin typeface="Times New Roman" panose="02020603050405020304" pitchFamily="18" charset="0"/>
                <a:cs typeface="Times New Roman" panose="02020603050405020304" pitchFamily="18" charset="0"/>
              </a:rPr>
              <a:t>Introduction</a:t>
            </a:r>
          </a:p>
          <a:p>
            <a:r>
              <a:rPr lang="en-US" sz="2000" dirty="0">
                <a:latin typeface="Times New Roman" panose="02020603050405020304" pitchFamily="18" charset="0"/>
                <a:cs typeface="Times New Roman" panose="02020603050405020304" pitchFamily="18" charset="0"/>
              </a:rPr>
              <a:t>Literature review</a:t>
            </a:r>
          </a:p>
          <a:p>
            <a:r>
              <a:rPr lang="en-US" sz="2000" dirty="0">
                <a:latin typeface="Times New Roman" panose="02020603050405020304" pitchFamily="18" charset="0"/>
                <a:cs typeface="Times New Roman" panose="02020603050405020304" pitchFamily="18" charset="0"/>
              </a:rPr>
              <a:t>Existing Method</a:t>
            </a:r>
          </a:p>
          <a:p>
            <a:r>
              <a:rPr lang="en-US" sz="2000" dirty="0">
                <a:latin typeface="Times New Roman" panose="02020603050405020304" pitchFamily="18" charset="0"/>
                <a:cs typeface="Times New Roman" panose="02020603050405020304" pitchFamily="18" charset="0"/>
              </a:rPr>
              <a:t>Drawbacks</a:t>
            </a:r>
          </a:p>
          <a:p>
            <a:r>
              <a:rPr lang="en-US" sz="2000" dirty="0">
                <a:latin typeface="Times New Roman" panose="02020603050405020304" pitchFamily="18" charset="0"/>
                <a:cs typeface="Times New Roman" panose="02020603050405020304" pitchFamily="18" charset="0"/>
              </a:rPr>
              <a:t>Proposed method					</a:t>
            </a:r>
            <a:r>
              <a:rPr lang="en-US" altLang="en-US" sz="2000" b="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Advantages</a:t>
            </a:r>
          </a:p>
          <a:p>
            <a:r>
              <a:rPr lang="en-US" sz="2000" dirty="0">
                <a:latin typeface="Times New Roman" panose="02020603050405020304" pitchFamily="18" charset="0"/>
                <a:cs typeface="Times New Roman" panose="02020603050405020304" pitchFamily="18" charset="0"/>
              </a:rPr>
              <a:t>Applications</a:t>
            </a:r>
          </a:p>
          <a:p>
            <a:r>
              <a:rPr lang="en-US" sz="2000" dirty="0">
                <a:latin typeface="Times New Roman" panose="02020603050405020304" pitchFamily="18" charset="0"/>
                <a:cs typeface="Times New Roman" panose="02020603050405020304" pitchFamily="18" charset="0"/>
              </a:rPr>
              <a:t>Hardware and Software Requirements</a:t>
            </a:r>
          </a:p>
          <a:p>
            <a:r>
              <a:rPr lang="en-US" sz="20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089940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1362" y="596401"/>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Abstract</a:t>
            </a:r>
            <a:r>
              <a:rPr 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16727" y="1537855"/>
            <a:ext cx="9287885" cy="4373367"/>
          </a:xfrm>
        </p:spPr>
        <p:txBody>
          <a:bodyPr>
            <a:normAutofit/>
          </a:bodyPr>
          <a:lstStyle/>
          <a:p>
            <a:pPr marL="0" marR="0" algn="just">
              <a:lnSpc>
                <a:spcPct val="150000"/>
              </a:lnSpc>
              <a:spcBef>
                <a:spcPts val="0"/>
              </a:spcBef>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Fast evaluation of digital data exchange occurs in recent years. Due to that security of information is much important in data storage and transmission process. Security of internet banking account passwords, email accounts password etc. requires text protection in digital media. In the same way image transmission and storage during industrial and research processes requires image protection. Images have large data size and also has real time constrain problem hence similar method cannot be used to protect images as well as text from unauthorized access. However with few variations in method AES can be used to protect image as well as text. In this application I have implemented encryption and decryption for text and image using AES.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01661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3212129" cy="830617"/>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2382983" y="1385454"/>
            <a:ext cx="8922326" cy="4682837"/>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Now a day’s the uses of devices such as computer, mobile and many more other device for communication as well as for data storage and transmission has increases. As a result there is increase in no of user’s also there is increase in no of unauthorized user’s which are trying to access a data by unfair means. This arises the problem of data security. To solve this problem a data is stored or transmitted in the encrypted format. This encrypted data is unreadable to the unauthorized user. Cryptography is a science of information security which secures the data while the data is being transmitted and stored. </a:t>
            </a:r>
          </a:p>
        </p:txBody>
      </p:sp>
    </p:spTree>
    <p:extLst>
      <p:ext uri="{BB962C8B-B14F-4D97-AF65-F5344CB8AC3E}">
        <p14:creationId xmlns:p14="http://schemas.microsoft.com/office/powerpoint/2010/main" val="1593290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7E11-972F-4521-8175-64CB7DBE6BF6}"/>
              </a:ext>
            </a:extLst>
          </p:cNvPr>
          <p:cNvSpPr>
            <a:spLocks noGrp="1"/>
          </p:cNvSpPr>
          <p:nvPr>
            <p:ph idx="1"/>
          </p:nvPr>
        </p:nvSpPr>
        <p:spPr>
          <a:xfrm>
            <a:off x="2433711" y="1702191"/>
            <a:ext cx="9070901" cy="4209031"/>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In case of asymmetric key cryptography two different keys are used for encryption and decryption. </a:t>
            </a:r>
          </a:p>
          <a:p>
            <a:pPr algn="just">
              <a:lnSpc>
                <a:spcPct val="150000"/>
              </a:lnSpc>
            </a:pPr>
            <a:r>
              <a:rPr lang="en-US" dirty="0">
                <a:latin typeface="Times New Roman" panose="02020603050405020304" pitchFamily="18" charset="0"/>
                <a:cs typeface="Times New Roman" panose="02020603050405020304" pitchFamily="18" charset="0"/>
              </a:rPr>
              <a:t>Symmetric key algorithm is much faster and easier to implement and required less processing power as compare to asymmetric key algorithm. </a:t>
            </a:r>
          </a:p>
          <a:p>
            <a:pPr algn="just">
              <a:lnSpc>
                <a:spcPct val="150000"/>
              </a:lnSpc>
            </a:pPr>
            <a:r>
              <a:rPr lang="en-US" dirty="0">
                <a:latin typeface="Times New Roman" panose="02020603050405020304" pitchFamily="18" charset="0"/>
                <a:cs typeface="Times New Roman" panose="02020603050405020304" pitchFamily="18" charset="0"/>
              </a:rPr>
              <a:t>The advance encryption standard (AES) specifies a federal information processing standards publication (FIPS) approved cryptographic algorithm that can be used to protect electronic data. </a:t>
            </a:r>
          </a:p>
        </p:txBody>
      </p:sp>
    </p:spTree>
    <p:extLst>
      <p:ext uri="{BB962C8B-B14F-4D97-AF65-F5344CB8AC3E}">
        <p14:creationId xmlns:p14="http://schemas.microsoft.com/office/powerpoint/2010/main" val="1014789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br>
              <a:rPr lang="en-US" altLang="en-US" b="1"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69486796"/>
              </p:ext>
            </p:extLst>
          </p:nvPr>
        </p:nvGraphicFramePr>
        <p:xfrm>
          <a:off x="1436914" y="1494439"/>
          <a:ext cx="10406743" cy="5045698"/>
        </p:xfrm>
        <a:graphic>
          <a:graphicData uri="http://schemas.openxmlformats.org/drawingml/2006/table">
            <a:tbl>
              <a:tblPr firstRow="1" bandRow="1">
                <a:tableStyleId>{5940675A-B579-460E-94D1-54222C63F5DA}</a:tableStyleId>
              </a:tblPr>
              <a:tblGrid>
                <a:gridCol w="838504">
                  <a:extLst>
                    <a:ext uri="{9D8B030D-6E8A-4147-A177-3AD203B41FA5}">
                      <a16:colId xmlns:a16="http://schemas.microsoft.com/office/drawing/2014/main" val="20000"/>
                    </a:ext>
                  </a:extLst>
                </a:gridCol>
                <a:gridCol w="1922509">
                  <a:extLst>
                    <a:ext uri="{9D8B030D-6E8A-4147-A177-3AD203B41FA5}">
                      <a16:colId xmlns:a16="http://schemas.microsoft.com/office/drawing/2014/main" val="20001"/>
                    </a:ext>
                  </a:extLst>
                </a:gridCol>
                <a:gridCol w="1856509">
                  <a:extLst>
                    <a:ext uri="{9D8B030D-6E8A-4147-A177-3AD203B41FA5}">
                      <a16:colId xmlns:a16="http://schemas.microsoft.com/office/drawing/2014/main" val="20002"/>
                    </a:ext>
                  </a:extLst>
                </a:gridCol>
                <a:gridCol w="3255819">
                  <a:extLst>
                    <a:ext uri="{9D8B030D-6E8A-4147-A177-3AD203B41FA5}">
                      <a16:colId xmlns:a16="http://schemas.microsoft.com/office/drawing/2014/main" val="20003"/>
                    </a:ext>
                  </a:extLst>
                </a:gridCol>
                <a:gridCol w="2533402">
                  <a:extLst>
                    <a:ext uri="{9D8B030D-6E8A-4147-A177-3AD203B41FA5}">
                      <a16:colId xmlns:a16="http://schemas.microsoft.com/office/drawing/2014/main" val="20004"/>
                    </a:ext>
                  </a:extLst>
                </a:gridCol>
              </a:tblGrid>
              <a:tr h="705519">
                <a:tc>
                  <a:txBody>
                    <a:bodyPr/>
                    <a:lstStyle/>
                    <a:p>
                      <a:pPr algn="ctr"/>
                      <a:r>
                        <a:rPr lang="en-US" sz="2000" b="1" dirty="0">
                          <a:latin typeface="Times New Roman" panose="02020603050405020304" pitchFamily="18" charset="0"/>
                          <a:cs typeface="Times New Roman" panose="02020603050405020304" pitchFamily="18" charset="0"/>
                        </a:rPr>
                        <a:t>S. NO</a:t>
                      </a:r>
                    </a:p>
                  </a:txBody>
                  <a:tcPr anchor="ctr"/>
                </a:tc>
                <a:tc>
                  <a:txBody>
                    <a:bodyPr/>
                    <a:lstStyle/>
                    <a:p>
                      <a:pPr algn="ctr"/>
                      <a:r>
                        <a:rPr lang="en-US" sz="2000" b="1" dirty="0">
                          <a:latin typeface="Times New Roman" panose="02020603050405020304" pitchFamily="18" charset="0"/>
                          <a:cs typeface="Times New Roman" panose="02020603050405020304" pitchFamily="18" charset="0"/>
                        </a:rPr>
                        <a:t>Journal Type </a:t>
                      </a:r>
                      <a:r>
                        <a:rPr lang="en-US" sz="2000" b="1" baseline="0" dirty="0">
                          <a:latin typeface="Times New Roman" panose="02020603050405020304" pitchFamily="18" charset="0"/>
                          <a:cs typeface="Times New Roman" panose="02020603050405020304" pitchFamily="18" charset="0"/>
                        </a:rPr>
                        <a:t>with year</a:t>
                      </a:r>
                      <a:endParaRPr lang="en-US" sz="20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b="1"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20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US" sz="2000" b="1" dirty="0">
                          <a:latin typeface="Times New Roman" panose="02020603050405020304" pitchFamily="18" charset="0"/>
                          <a:cs typeface="Times New Roman" panose="02020603050405020304" pitchFamily="18" charset="0"/>
                        </a:rPr>
                        <a:t>Outcomes</a:t>
                      </a:r>
                    </a:p>
                  </a:txBody>
                  <a:tcPr anchor="ctr"/>
                </a:tc>
                <a:extLst>
                  <a:ext uri="{0D108BD9-81ED-4DB2-BD59-A6C34878D82A}">
                    <a16:rowId xmlns:a16="http://schemas.microsoft.com/office/drawing/2014/main" val="10000"/>
                  </a:ext>
                </a:extLst>
              </a:tr>
              <a:tr h="1109299">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PEARSON, pp. </a:t>
                      </a:r>
                    </a:p>
                  </a:txBody>
                  <a:tcPr anchor="ctr"/>
                </a:tc>
                <a:tc>
                  <a:txBody>
                    <a:bodyPr/>
                    <a:lstStyle/>
                    <a:p>
                      <a:pPr algn="ctr"/>
                      <a:endParaRPr lang="en-US" sz="20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William Stallings</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Advance Encryption Standard</a:t>
                      </a:r>
                    </a:p>
                  </a:txBody>
                  <a:tcPr anchor="ctr"/>
                </a:tc>
                <a:tc>
                  <a:txBody>
                    <a:bodyPr/>
                    <a:lstStyle/>
                    <a:p>
                      <a:pPr algn="ctr"/>
                      <a:r>
                        <a:rPr lang="en-IN" sz="2000" b="0" i="0" kern="1200" dirty="0">
                          <a:solidFill>
                            <a:schemeClr val="tx1"/>
                          </a:solidFill>
                          <a:effectLst/>
                          <a:latin typeface="Times New Roman" pitchFamily="18" charset="0"/>
                          <a:ea typeface="+mn-ea"/>
                          <a:cs typeface="Times New Roman" pitchFamily="18" charset="0"/>
                        </a:rPr>
                        <a:t>Describes the basics of AES</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373210">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IEEE</a:t>
                      </a:r>
                      <a:r>
                        <a:rPr lang="en-US" sz="2000" baseline="0" dirty="0">
                          <a:latin typeface="Times New Roman" panose="02020603050405020304" pitchFamily="18" charset="0"/>
                          <a:cs typeface="Times New Roman" panose="02020603050405020304" pitchFamily="18" charset="0"/>
                        </a:rPr>
                        <a:t> Transaction</a:t>
                      </a:r>
                    </a:p>
                    <a:p>
                      <a:pPr algn="ctr"/>
                      <a:r>
                        <a:rPr lang="en-US" sz="2000" baseline="0" dirty="0">
                          <a:latin typeface="Times New Roman" panose="02020603050405020304" pitchFamily="18" charset="0"/>
                          <a:cs typeface="Times New Roman" panose="02020603050405020304" pitchFamily="18" charset="0"/>
                        </a:rPr>
                        <a:t>(1999)</a:t>
                      </a:r>
                      <a:endParaRPr lang="en-US" sz="2000" dirty="0">
                        <a:latin typeface="Times New Roman" pitchFamily="18" charset="0"/>
                        <a:cs typeface="Times New Roman" pitchFamily="18" charset="0"/>
                      </a:endParaRPr>
                    </a:p>
                  </a:txBody>
                  <a:tcPr anchor="ctr"/>
                </a:tc>
                <a:tc>
                  <a:txBody>
                    <a:bodyPr/>
                    <a:lstStyle/>
                    <a:p>
                      <a:pPr algn="ctr"/>
                      <a:r>
                        <a:rPr lang="en-US" sz="2000" dirty="0">
                          <a:latin typeface="Times New Roman" panose="02020603050405020304" pitchFamily="18" charset="0"/>
                          <a:cs typeface="Times New Roman" panose="02020603050405020304" pitchFamily="18" charset="0"/>
                        </a:rPr>
                        <a:t>AtulKahate</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Computer-based symmetric key cryptographic algorithm</a:t>
                      </a:r>
                    </a:p>
                  </a:txBody>
                  <a:tcPr anchor="ctr"/>
                </a:tc>
                <a:tc>
                  <a:txBody>
                    <a:bodyPr/>
                    <a:lstStyle/>
                    <a:p>
                      <a:pPr algn="ctr"/>
                      <a:r>
                        <a:rPr lang="en-US" sz="2000" b="0" i="0" kern="1200" dirty="0">
                          <a:solidFill>
                            <a:schemeClr val="tx1"/>
                          </a:solidFill>
                          <a:effectLst/>
                          <a:latin typeface="Times New Roman" pitchFamily="18" charset="0"/>
                          <a:ea typeface="+mn-ea"/>
                          <a:cs typeface="Times New Roman" pitchFamily="18" charset="0"/>
                        </a:rPr>
                        <a:t>Discussed on cryptographic algorithms.</a:t>
                      </a:r>
                      <a:endParaRPr lang="en-US" sz="2000" dirty="0">
                        <a:latin typeface="Times New Roman" pitchFamily="18" charset="0"/>
                        <a:cs typeface="Times New Roman" pitchFamily="18" charset="0"/>
                      </a:endParaRPr>
                    </a:p>
                  </a:txBody>
                  <a:tcPr anchor="ctr"/>
                </a:tc>
                <a:extLst>
                  <a:ext uri="{0D108BD9-81ED-4DB2-BD59-A6C34878D82A}">
                    <a16:rowId xmlns:a16="http://schemas.microsoft.com/office/drawing/2014/main" val="10002"/>
                  </a:ext>
                </a:extLst>
              </a:tr>
              <a:tr h="322799">
                <a:tc>
                  <a:txBody>
                    <a:bodyPr/>
                    <a:lstStyle/>
                    <a:p>
                      <a:pPr algn="ctr"/>
                      <a:r>
                        <a:rPr lang="en-US" sz="2000" dirty="0">
                          <a:latin typeface="Times New Roman" panose="02020603050405020304" pitchFamily="18" charset="0"/>
                          <a:cs typeface="Times New Roman" panose="02020603050405020304" pitchFamily="18" charset="0"/>
                        </a:rPr>
                        <a:t>3</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International Journal of Engineering and Advance Technology (IJEAT) volume-1</a:t>
                      </a:r>
                    </a:p>
                  </a:txBody>
                  <a:tcPr anchor="ctr"/>
                </a:tc>
                <a:tc>
                  <a:txBody>
                    <a:bodyPr/>
                    <a:lstStyle/>
                    <a:p>
                      <a:pPr algn="ctr"/>
                      <a:r>
                        <a:rPr lang="pt-BR" sz="2000" dirty="0">
                          <a:latin typeface="Times New Roman" panose="02020603050405020304" pitchFamily="18" charset="0"/>
                          <a:cs typeface="Times New Roman" panose="02020603050405020304" pitchFamily="18" charset="0"/>
                        </a:rPr>
                        <a:t>Manoj .B,Manjula N Harihar</a:t>
                      </a:r>
                      <a:endParaRPr lang="en-US" sz="2000" dirty="0">
                        <a:latin typeface="Times New Roman" pitchFamily="18" charset="0"/>
                        <a:cs typeface="Times New Roman" pitchFamily="18" charset="0"/>
                      </a:endParaRPr>
                    </a:p>
                  </a:txBody>
                  <a:tcPr anchor="ctr"/>
                </a:tc>
                <a:tc>
                  <a:txBody>
                    <a:bodyPr/>
                    <a:lstStyle/>
                    <a:p>
                      <a:pPr algn="ctr"/>
                      <a:r>
                        <a:rPr lang="en-US" sz="2000" dirty="0">
                          <a:latin typeface="Times New Roman" panose="02020603050405020304" pitchFamily="18" charset="0"/>
                          <a:cs typeface="Times New Roman" panose="02020603050405020304" pitchFamily="18" charset="0"/>
                        </a:rPr>
                        <a:t>Image Encryption and Decryption using AES</a:t>
                      </a:r>
                    </a:p>
                  </a:txBody>
                  <a:tcPr anchor="ctr"/>
                </a:tc>
                <a:tc>
                  <a:txBody>
                    <a:bodyPr/>
                    <a:lstStyle/>
                    <a:p>
                      <a:pPr algn="ctr"/>
                      <a:r>
                        <a:rPr lang="en-US" sz="2000" b="0" i="0" kern="1200" dirty="0">
                          <a:solidFill>
                            <a:schemeClr val="tx1"/>
                          </a:solidFill>
                          <a:effectLst/>
                          <a:latin typeface="Times New Roman" pitchFamily="18" charset="0"/>
                          <a:ea typeface="+mn-ea"/>
                          <a:cs typeface="Times New Roman" pitchFamily="18" charset="0"/>
                        </a:rPr>
                        <a:t>Image encryption and decryption project.</a:t>
                      </a:r>
                      <a:endParaRPr lang="en-US" sz="2000" dirty="0">
                        <a:latin typeface="Times New Roman" pitchFamily="18" charset="0"/>
                        <a:cs typeface="Times New Roman" pitchFamily="18" charset="0"/>
                      </a:endParaRPr>
                    </a:p>
                  </a:txBody>
                  <a:tcPr anchor="ctr"/>
                </a:tc>
                <a:extLst>
                  <a:ext uri="{0D108BD9-81ED-4DB2-BD59-A6C34878D82A}">
                    <a16:rowId xmlns:a16="http://schemas.microsoft.com/office/drawing/2014/main" val="10004"/>
                  </a:ext>
                </a:extLst>
              </a:tr>
            </a:tbl>
          </a:graphicData>
        </a:graphic>
      </p:graphicFrame>
      <p:sp>
        <p:nvSpPr>
          <p:cNvPr id="5" name="Rectangle 4"/>
          <p:cNvSpPr/>
          <p:nvPr/>
        </p:nvSpPr>
        <p:spPr>
          <a:xfrm>
            <a:off x="3091542" y="5389993"/>
            <a:ext cx="6125029" cy="369332"/>
          </a:xfrm>
          <a:prstGeom prst="rect">
            <a:avLst/>
          </a:prstGeom>
        </p:spPr>
        <p:txBody>
          <a:bodyPr wrap="square">
            <a:spAutoFit/>
          </a:bodyPr>
          <a:lstStyle/>
          <a:p>
            <a:pPr>
              <a:spcBef>
                <a:spcPct val="0"/>
              </a:spcBef>
            </a:pP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5677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Existing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33794" y="2189018"/>
            <a:ext cx="8548552" cy="3560618"/>
          </a:xfrm>
        </p:spPr>
        <p:txBody>
          <a:bodyPr>
            <a:normAutofit/>
          </a:bodyPr>
          <a:lstStyle/>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It was publish by National Institute of Standard and Technology (NIST) in 2001 developed by Joan Daemen and Vincent </a:t>
            </a:r>
            <a:r>
              <a:rPr lang="en-US" dirty="0" err="1">
                <a:solidFill>
                  <a:schemeClr val="tx1"/>
                </a:solidFill>
                <a:latin typeface="Times New Roman" panose="02020603050405020304" pitchFamily="18" charset="0"/>
                <a:cs typeface="Times New Roman" panose="02020603050405020304" pitchFamily="18" charset="0"/>
              </a:rPr>
              <a:t>Rijmen</a:t>
            </a:r>
            <a:r>
              <a:rPr lang="en-US" dirty="0">
                <a:solidFill>
                  <a:schemeClr val="tx1"/>
                </a:solidFill>
                <a:latin typeface="Times New Roman" panose="02020603050405020304" pitchFamily="18" charset="0"/>
                <a:cs typeface="Times New Roman" panose="02020603050405020304" pitchFamily="18" charset="0"/>
              </a:rPr>
              <a:t>, an algorithm called </a:t>
            </a:r>
            <a:r>
              <a:rPr lang="en-US" dirty="0" err="1">
                <a:solidFill>
                  <a:schemeClr val="tx1"/>
                </a:solidFill>
                <a:latin typeface="Times New Roman" panose="02020603050405020304" pitchFamily="18" charset="0"/>
                <a:cs typeface="Times New Roman" panose="02020603050405020304" pitchFamily="18" charset="0"/>
              </a:rPr>
              <a:t>Rijdael</a:t>
            </a:r>
            <a:r>
              <a:rPr lang="en-US" dirty="0">
                <a:solidFill>
                  <a:schemeClr val="tx1"/>
                </a:solidFill>
                <a:latin typeface="Times New Roman" panose="02020603050405020304" pitchFamily="18" charset="0"/>
                <a:cs typeface="Times New Roman" panose="02020603050405020304" pitchFamily="18" charset="0"/>
              </a:rPr>
              <a:t>[2]. </a:t>
            </a:r>
            <a:r>
              <a:rPr lang="en-US" dirty="0" err="1">
                <a:solidFill>
                  <a:schemeClr val="tx1"/>
                </a:solidFill>
                <a:latin typeface="Times New Roman" panose="02020603050405020304" pitchFamily="18" charset="0"/>
                <a:cs typeface="Times New Roman" panose="02020603050405020304" pitchFamily="18" charset="0"/>
              </a:rPr>
              <a:t>Tages</a:t>
            </a:r>
            <a:r>
              <a:rPr lang="en-US" dirty="0">
                <a:solidFill>
                  <a:schemeClr val="tx1"/>
                </a:solidFill>
                <a:latin typeface="Times New Roman" panose="02020603050405020304" pitchFamily="18" charset="0"/>
                <a:cs typeface="Times New Roman" panose="02020603050405020304" pitchFamily="18" charset="0"/>
              </a:rPr>
              <a:t> over 3DES such as high computational efficiency, 128-bit block size and cryptanalysis resistance is strong against differential truncated differential, linear, interpolation and square attacks [1][9]</a:t>
            </a:r>
          </a:p>
        </p:txBody>
      </p:sp>
    </p:spTree>
    <p:extLst>
      <p:ext uri="{BB962C8B-B14F-4D97-AF65-F5344CB8AC3E}">
        <p14:creationId xmlns:p14="http://schemas.microsoft.com/office/powerpoint/2010/main" val="1988453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45325" y="7765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2741612" y="2286000"/>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dirty="0"/>
          </a:p>
        </p:txBody>
      </p:sp>
      <p:sp>
        <p:nvSpPr>
          <p:cNvPr id="2" name="Rectangle 1"/>
          <p:cNvSpPr/>
          <p:nvPr/>
        </p:nvSpPr>
        <p:spPr>
          <a:xfrm>
            <a:off x="2745325" y="1565564"/>
            <a:ext cx="8809366" cy="1477328"/>
          </a:xfrm>
          <a:prstGeom prst="rect">
            <a:avLst/>
          </a:prstGeom>
        </p:spPr>
        <p:txBody>
          <a:bodyPr wrap="square">
            <a:spAutoFit/>
          </a:bodyPr>
          <a:lstStyle/>
          <a:p>
            <a:pPr marL="285750" lvl="0" indent="-285750" algn="just">
              <a:lnSpc>
                <a:spcPct val="150000"/>
              </a:lnSpc>
              <a:buFont typeface="Wingdings 3" pitchFamily="18" charset="2"/>
              <a:buChar char="´"/>
            </a:pPr>
            <a:r>
              <a:rPr lang="en-US" sz="2000" dirty="0">
                <a:latin typeface="Times New Roman" pitchFamily="18" charset="0"/>
                <a:cs typeface="Times New Roman" pitchFamily="18" charset="0"/>
              </a:rPr>
              <a:t>Low accuracy.</a:t>
            </a:r>
            <a:endParaRPr lang="en-IN" sz="2000" dirty="0">
              <a:latin typeface="Times New Roman" pitchFamily="18" charset="0"/>
              <a:cs typeface="Times New Roman" pitchFamily="18" charset="0"/>
            </a:endParaRPr>
          </a:p>
          <a:p>
            <a:pPr marL="285750" lvl="0" indent="-285750" algn="just">
              <a:lnSpc>
                <a:spcPct val="150000"/>
              </a:lnSpc>
              <a:buFont typeface="Wingdings 3" pitchFamily="18" charset="2"/>
              <a:buChar char="´"/>
            </a:pPr>
            <a:r>
              <a:rPr lang="en-US" sz="2000" dirty="0">
                <a:latin typeface="Times New Roman" pitchFamily="18" charset="0"/>
                <a:cs typeface="Times New Roman" pitchFamily="18" charset="0"/>
              </a:rPr>
              <a:t>Does not performs well in different conditions the what these are trained on.</a:t>
            </a:r>
            <a:endParaRPr lang="en-IN" sz="2000" dirty="0">
              <a:latin typeface="Times New Roman" pitchFamily="18" charset="0"/>
              <a:cs typeface="Times New Roman" pitchFamily="18" charset="0"/>
            </a:endParaRPr>
          </a:p>
          <a:p>
            <a:pPr marL="285750" indent="-285750" algn="just">
              <a:lnSpc>
                <a:spcPct val="150000"/>
              </a:lnSpc>
              <a:buFont typeface="Wingdings 3" pitchFamily="18" charset="2"/>
              <a:buChar char="´"/>
            </a:pPr>
            <a:r>
              <a:rPr lang="en-US" sz="2000" dirty="0">
                <a:latin typeface="Times New Roman" pitchFamily="18" charset="0"/>
                <a:cs typeface="Times New Roman" pitchFamily="18" charset="0"/>
              </a:rPr>
              <a:t>Low scalability</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868269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170659" y="665674"/>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2175164" y="1454728"/>
            <a:ext cx="9642762" cy="4516582"/>
          </a:xfrm>
        </p:spPr>
        <p:txBody>
          <a:bodyPr>
            <a:normAutofit fontScale="85000" lnSpcReduction="10000"/>
          </a:bodyPr>
          <a:lstStyle/>
          <a:p>
            <a:pPr algn="just">
              <a:lnSpc>
                <a:spcPct val="150000"/>
              </a:lnSpc>
              <a:buFont typeface="Wingdings 3" pitchFamily="18" charset="2"/>
              <a:buChar char="´"/>
            </a:pPr>
            <a:r>
              <a:rPr lang="en-US" sz="2000" dirty="0">
                <a:solidFill>
                  <a:schemeClr val="tx1"/>
                </a:solidFill>
                <a:latin typeface="Times New Roman" panose="02020603050405020304" pitchFamily="18" charset="0"/>
                <a:cs typeface="Times New Roman" panose="02020603050405020304" pitchFamily="18" charset="0"/>
              </a:rPr>
              <a:t>AES algorithm is of three types i.e. AES-128, AES-192 and AES-256. This classification is done on the bases of the key used in the algorithm for encryption and decryption process. </a:t>
            </a:r>
          </a:p>
          <a:p>
            <a:pPr algn="just">
              <a:lnSpc>
                <a:spcPct val="150000"/>
              </a:lnSpc>
              <a:buFont typeface="Wingdings 3" pitchFamily="18" charset="2"/>
              <a:buChar char="´"/>
            </a:pPr>
            <a:r>
              <a:rPr lang="en-US" sz="2000" dirty="0">
                <a:solidFill>
                  <a:schemeClr val="tx1"/>
                </a:solidFill>
                <a:latin typeface="Times New Roman" panose="02020603050405020304" pitchFamily="18" charset="0"/>
                <a:cs typeface="Times New Roman" panose="02020603050405020304" pitchFamily="18" charset="0"/>
              </a:rPr>
              <a:t>The numbers represent the size of key in bits. This key size determines the security level as the size of key increases the level of security increases. </a:t>
            </a:r>
          </a:p>
          <a:p>
            <a:pPr algn="just">
              <a:lnSpc>
                <a:spcPct val="150000"/>
              </a:lnSpc>
              <a:buFont typeface="Wingdings 3" pitchFamily="18" charset="2"/>
              <a:buChar char="´"/>
            </a:pPr>
            <a:r>
              <a:rPr lang="en-US" sz="2000" dirty="0">
                <a:solidFill>
                  <a:schemeClr val="tx1"/>
                </a:solidFill>
                <a:latin typeface="Times New Roman" panose="02020603050405020304" pitchFamily="18" charset="0"/>
                <a:cs typeface="Times New Roman" panose="02020603050405020304" pitchFamily="18" charset="0"/>
              </a:rPr>
              <a:t>The AES algorithm uses a round function that is composed of four different byte-oriented transformations. For encryption purpose four rounds consist of: </a:t>
            </a:r>
          </a:p>
          <a:p>
            <a:pPr marL="0" indent="0" algn="just">
              <a:lnSpc>
                <a:spcPct val="150000"/>
              </a:lnSpc>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2000" dirty="0">
                <a:solidFill>
                  <a:schemeClr val="tx1"/>
                </a:solidFill>
                <a:latin typeface="Times New Roman" panose="02020603050405020304" pitchFamily="18" charset="0"/>
                <a:cs typeface="Times New Roman" panose="02020603050405020304" pitchFamily="18" charset="0"/>
              </a:rPr>
              <a:t>• Substitute byte </a:t>
            </a:r>
          </a:p>
          <a:p>
            <a:pPr marL="0" indent="0" algn="just">
              <a:lnSpc>
                <a:spcPct val="150000"/>
              </a:lnSpc>
              <a:buNone/>
            </a:pPr>
            <a:r>
              <a:rPr lang="en-US" sz="2000" dirty="0">
                <a:solidFill>
                  <a:schemeClr val="tx1"/>
                </a:solidFill>
                <a:latin typeface="Times New Roman" panose="02020603050405020304" pitchFamily="18" charset="0"/>
                <a:cs typeface="Times New Roman" panose="02020603050405020304" pitchFamily="18" charset="0"/>
              </a:rPr>
              <a:t>• Shift row • Mix columns </a:t>
            </a:r>
          </a:p>
          <a:p>
            <a:pPr marL="0" indent="0" algn="just">
              <a:lnSpc>
                <a:spcPct val="150000"/>
              </a:lnSpc>
              <a:buNone/>
            </a:pPr>
            <a:r>
              <a:rPr lang="en-US" sz="2000" dirty="0">
                <a:solidFill>
                  <a:schemeClr val="tx1"/>
                </a:solidFill>
                <a:latin typeface="Times New Roman" panose="02020603050405020304" pitchFamily="18" charset="0"/>
                <a:cs typeface="Times New Roman" panose="02020603050405020304" pitchFamily="18" charset="0"/>
              </a:rPr>
              <a:t>• Add round key</a:t>
            </a:r>
            <a:endParaRPr lang="en-US" dirty="0">
              <a:solidFill>
                <a:schemeClr val="tx1"/>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50136059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296</TotalTime>
  <Words>1049</Words>
  <Application>Microsoft Office PowerPoint</Application>
  <PresentationFormat>Widescreen</PresentationFormat>
  <Paragraphs>95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Times New Roman</vt:lpstr>
      <vt:lpstr>Wingdings 3</vt:lpstr>
      <vt:lpstr>Wisp</vt:lpstr>
      <vt:lpstr>PowerPoint Presentation</vt:lpstr>
      <vt:lpstr>Index: </vt:lpstr>
      <vt:lpstr>Abstract :</vt:lpstr>
      <vt:lpstr>Introduction:   </vt:lpstr>
      <vt:lpstr>PowerPoint Presentation</vt:lpstr>
      <vt:lpstr>Literature review:  </vt:lpstr>
      <vt:lpstr>Existing method: </vt:lpstr>
      <vt:lpstr>PowerPoint Presentation</vt:lpstr>
      <vt:lpstr>Proposed method: </vt:lpstr>
      <vt:lpstr>PowerPoint Presentation</vt:lpstr>
      <vt:lpstr>Proposed method:</vt:lpstr>
      <vt:lpstr>Advantages of Proposed method: </vt:lpstr>
      <vt:lpstr>Applications of Proposed method: </vt:lpstr>
      <vt:lpstr>Hardware and Software Requirements: </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mani maila</cp:lastModifiedBy>
  <cp:revision>73</cp:revision>
  <dcterms:created xsi:type="dcterms:W3CDTF">2020-06-29T09:16:21Z</dcterms:created>
  <dcterms:modified xsi:type="dcterms:W3CDTF">2023-04-23T14:39:03Z</dcterms:modified>
</cp:coreProperties>
</file>