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10.png" ContentType="image/pn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media/image11.jpeg" ContentType="image/jpeg"/>
  <Override PartName="/ppt/media/image7.jpeg" ContentType="image/jpeg"/>
  <Override PartName="/ppt/media/image8.jpeg" ContentType="image/jpeg"/>
  <Override PartName="/ppt/media/image9.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52DC99A-1A72-4A18-BE85-CC6D954C8A6A}"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7"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8"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87B7B58-91DA-4249-9F6D-3A7D97B3B79C}"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0"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2"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3"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C57D9059-8FB2-4906-A46A-933480FFE6B6}" type="slidenum">
              <a:t>&lt;#&gt;</a:t>
            </a:fld>
          </a:p>
        </p:txBody>
      </p:sp>
      <p:sp>
        <p:nvSpPr>
          <p:cNvPr id="9" name="PlaceHolder 8"/>
          <p:cNvSpPr>
            <a:spLocks noGrp="1"/>
          </p:cNvSpPr>
          <p:nvPr>
            <p:ph type="dt" idx="1"/>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5"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6"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7"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8"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39"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0"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7659115-0745-41B2-BC4C-78215F3CCC50}" type="slidenum">
              <a:t>&lt;#&gt;</a:t>
            </a:fld>
          </a:p>
        </p:txBody>
      </p:sp>
      <p:sp>
        <p:nvSpPr>
          <p:cNvPr id="11" name="PlaceHolder 10"/>
          <p:cNvSpPr>
            <a:spLocks noGrp="1"/>
          </p:cNvSpPr>
          <p:nvPr>
            <p:ph type="dt" idx="1"/>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568D07C-8E3A-4DDD-851E-D1739F1EB092}"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7"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74B14560-4581-4305-BCD8-681818EAC534}"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4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8D9A71D-5953-4E79-BC69-FF01B8DDB537}" type="slidenum">
              <a:t>&lt;#&gt;</a:t>
            </a:fld>
          </a:p>
        </p:txBody>
      </p:sp>
      <p:sp>
        <p:nvSpPr>
          <p:cNvPr id="6" name="PlaceHolder 5"/>
          <p:cNvSpPr>
            <a:spLocks noGrp="1"/>
          </p:cNvSpPr>
          <p:nvPr>
            <p:ph type="dt" idx="4"/>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1"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2"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D4F0E64-FA37-4E0F-9FF9-1E1CDA9BDE77}"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86D2787E-6BC2-4C70-A86C-B961FBF3C304}"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F53F496E-2341-4F33-93D1-3B15F8B22CA9}" type="slidenum">
              <a:t>&lt;#&gt;</a:t>
            </a:fld>
          </a:p>
        </p:txBody>
      </p:sp>
      <p:sp>
        <p:nvSpPr>
          <p:cNvPr id="5" name="PlaceHolder 4"/>
          <p:cNvSpPr>
            <a:spLocks noGrp="1"/>
          </p:cNvSpPr>
          <p:nvPr>
            <p:ph type="dt" idx="4"/>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56"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8"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E3AD47A-A371-41E9-B912-B386967BA5D7}"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IN"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393DAB42-4219-4C7A-9CF4-3C3865DCA23E}"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1"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2"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7C66E370-9664-4999-A2A2-3D20D6DD47FA}"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4"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5"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6"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BF3CEEA-C407-4D18-8BB1-EDBAE17B85A0}" type="slidenum">
              <a:t>&lt;#&gt;</a:t>
            </a:fld>
          </a:p>
        </p:txBody>
      </p:sp>
      <p:sp>
        <p:nvSpPr>
          <p:cNvPr id="8" name="PlaceHolder 7"/>
          <p:cNvSpPr>
            <a:spLocks noGrp="1"/>
          </p:cNvSpPr>
          <p:nvPr>
            <p:ph type="dt" idx="4"/>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68" name="PlaceHolder 2"/>
          <p:cNvSpPr>
            <a:spLocks noGrp="1"/>
          </p:cNvSpPr>
          <p:nvPr>
            <p:ph/>
          </p:nvPr>
        </p:nvSpPr>
        <p:spPr>
          <a:xfrm>
            <a:off x="838080" y="182556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9" name="PlaceHolder 3"/>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1A694C53-08FC-4F21-8A7C-E25FCD2E8F5E}" type="slidenum">
              <a:t>&lt;#&gt;</a:t>
            </a:fld>
          </a:p>
        </p:txBody>
      </p:sp>
      <p:sp>
        <p:nvSpPr>
          <p:cNvPr id="7" name="PlaceHolder 6"/>
          <p:cNvSpPr>
            <a:spLocks noGrp="1"/>
          </p:cNvSpPr>
          <p:nvPr>
            <p:ph type="dt" idx="4"/>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1"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2"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3"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4" name="PlaceHolder 5"/>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9C2774C-8B24-43B0-803D-6999307362E4}" type="slidenum">
              <a:t>&lt;#&gt;</a:t>
            </a:fld>
          </a:p>
        </p:txBody>
      </p:sp>
      <p:sp>
        <p:nvSpPr>
          <p:cNvPr id="9" name="PlaceHolder 8"/>
          <p:cNvSpPr>
            <a:spLocks noGrp="1"/>
          </p:cNvSpPr>
          <p:nvPr>
            <p:ph type="dt" idx="4"/>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76" name="PlaceHolder 2"/>
          <p:cNvSpPr>
            <a:spLocks noGrp="1"/>
          </p:cNvSpPr>
          <p:nvPr>
            <p:ph/>
          </p:nvPr>
        </p:nvSpPr>
        <p:spPr>
          <a:xfrm>
            <a:off x="83808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7" name="PlaceHolder 3"/>
          <p:cNvSpPr>
            <a:spLocks noGrp="1"/>
          </p:cNvSpPr>
          <p:nvPr>
            <p:ph/>
          </p:nvPr>
        </p:nvSpPr>
        <p:spPr>
          <a:xfrm>
            <a:off x="439344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8" name="PlaceHolder 4"/>
          <p:cNvSpPr>
            <a:spLocks noGrp="1"/>
          </p:cNvSpPr>
          <p:nvPr>
            <p:ph/>
          </p:nvPr>
        </p:nvSpPr>
        <p:spPr>
          <a:xfrm>
            <a:off x="7949160" y="182556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79" name="PlaceHolder 5"/>
          <p:cNvSpPr>
            <a:spLocks noGrp="1"/>
          </p:cNvSpPr>
          <p:nvPr>
            <p:ph/>
          </p:nvPr>
        </p:nvSpPr>
        <p:spPr>
          <a:xfrm>
            <a:off x="83808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0" name="PlaceHolder 6"/>
          <p:cNvSpPr>
            <a:spLocks noGrp="1"/>
          </p:cNvSpPr>
          <p:nvPr>
            <p:ph/>
          </p:nvPr>
        </p:nvSpPr>
        <p:spPr>
          <a:xfrm>
            <a:off x="439344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81" name="PlaceHolder 7"/>
          <p:cNvSpPr>
            <a:spLocks noGrp="1"/>
          </p:cNvSpPr>
          <p:nvPr>
            <p:ph/>
          </p:nvPr>
        </p:nvSpPr>
        <p:spPr>
          <a:xfrm>
            <a:off x="7949160" y="4098240"/>
            <a:ext cx="338580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B7B66674-F04D-40FD-8883-E44B6B5F8902}" type="slidenum">
              <a:t>&lt;#&gt;</a:t>
            </a:fld>
          </a:p>
        </p:txBody>
      </p:sp>
      <p:sp>
        <p:nvSpPr>
          <p:cNvPr id="11" name="PlaceHolder 10"/>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8"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49B4C20E-52C3-494B-B9AA-7D9882572810}"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0"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1"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D916898-0975-4CF1-BF47-FB0D50253040}"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28CABB0-F659-43C0-9B9E-321FE20AF771}"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a:noFill/>
          <a:ln w="0">
            <a:noFill/>
          </a:ln>
        </p:spPr>
        <p:txBody>
          <a:bodyPr lIns="0" rIns="0" tIns="0" bIns="0" anchor="ctr">
            <a:noAutofit/>
          </a:bodyPr>
          <a:p>
            <a:pPr algn="ctr"/>
            <a:endParaRPr b="0" lang="en-IN" sz="3200" spc="-1" strike="noStrike">
              <a:solidFill>
                <a:srgbClr val="000000"/>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F3313670-F5FB-4362-BBE2-945B2ED9B9D5}" type="slidenum">
              <a:t>&lt;#&gt;</a:t>
            </a:fld>
          </a:p>
        </p:txBody>
      </p:sp>
      <p:sp>
        <p:nvSpPr>
          <p:cNvPr id="5" name="PlaceHolder 4"/>
          <p:cNvSpPr>
            <a:spLocks noGrp="1"/>
          </p:cNvSpPr>
          <p:nvPr>
            <p:ph type="dt" idx="1"/>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5"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6"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17" name="PlaceHolder 4"/>
          <p:cNvSpPr>
            <a:spLocks noGrp="1"/>
          </p:cNvSpPr>
          <p:nvPr>
            <p:ph/>
          </p:nvPr>
        </p:nvSpPr>
        <p:spPr>
          <a:xfrm>
            <a:off x="83808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53E8A23-7D46-4BE4-91F8-EA199EF09461}"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19"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0"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1" name="PlaceHolder 4"/>
          <p:cNvSpPr>
            <a:spLocks noGrp="1"/>
          </p:cNvSpPr>
          <p:nvPr>
            <p:ph/>
          </p:nvPr>
        </p:nvSpPr>
        <p:spPr>
          <a:xfrm>
            <a:off x="6226200" y="409824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BEF4F353-F8BC-4E79-B136-949E29E3777C}" type="slidenum">
              <a:t>&lt;#&gt;</a:t>
            </a:fld>
          </a:p>
        </p:txBody>
      </p:sp>
      <p:sp>
        <p:nvSpPr>
          <p:cNvPr id="8" name="PlaceHolder 7"/>
          <p:cNvSpPr>
            <a:spLocks noGrp="1"/>
          </p:cNvSpPr>
          <p:nvPr>
            <p:ph type="dt" idx="1"/>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rgbClr val="000000"/>
              </a:solidFill>
              <a:latin typeface="Calibri"/>
            </a:endParaRPr>
          </a:p>
        </p:txBody>
      </p:sp>
      <p:sp>
        <p:nvSpPr>
          <p:cNvPr id="23" name="PlaceHolder 2"/>
          <p:cNvSpPr>
            <a:spLocks noGrp="1"/>
          </p:cNvSpPr>
          <p:nvPr>
            <p:ph/>
          </p:nvPr>
        </p:nvSpPr>
        <p:spPr>
          <a:xfrm>
            <a:off x="83808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4" name="PlaceHolder 3"/>
          <p:cNvSpPr>
            <a:spLocks noGrp="1"/>
          </p:cNvSpPr>
          <p:nvPr>
            <p:ph/>
          </p:nvPr>
        </p:nvSpPr>
        <p:spPr>
          <a:xfrm>
            <a:off x="6226200" y="1825560"/>
            <a:ext cx="513108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25" name="PlaceHolder 4"/>
          <p:cNvSpPr>
            <a:spLocks noGrp="1"/>
          </p:cNvSpPr>
          <p:nvPr>
            <p:ph/>
          </p:nvPr>
        </p:nvSpPr>
        <p:spPr>
          <a:xfrm>
            <a:off x="838080" y="4098240"/>
            <a:ext cx="10515240" cy="207504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DF9F529-B097-42BB-BA7F-C7936137CB33}" type="slidenum">
              <a:t>&lt;#&gt;</a:t>
            </a:fld>
          </a:p>
        </p:txBody>
      </p:sp>
      <p:sp>
        <p:nvSpPr>
          <p:cNvPr id="8" name="PlaceHolder 7"/>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US" sz="6000" spc="-1" strike="noStrike">
                <a:solidFill>
                  <a:srgbClr val="000000"/>
                </a:solidFill>
                <a:latin typeface="Calibri Light"/>
              </a:rPr>
              <a:t>Click to edit Master title style</a:t>
            </a:r>
            <a:endParaRPr b="0" lang="en-US" sz="6000" spc="-1" strike="noStrike">
              <a:solidFill>
                <a:srgbClr val="000000"/>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4600D565-FDF4-4570-9843-F2A409F532CD}"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rgbClr val="000000"/>
                </a:solidFill>
                <a:latin typeface="Calibri"/>
              </a:rPr>
              <a:t>Second Outline Level</a:t>
            </a:r>
            <a:endParaRPr b="0" lang="en-US" sz="2000" spc="-1" strike="noStrike">
              <a:solidFill>
                <a:srgbClr val="000000"/>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rgbClr val="000000"/>
                </a:solidFill>
                <a:latin typeface="Calibri"/>
              </a:rPr>
              <a:t>Third Outline Level</a:t>
            </a:r>
            <a:endParaRPr b="0" lang="en-US" sz="1800" spc="-1" strike="noStrike">
              <a:solidFill>
                <a:srgbClr val="000000"/>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rgbClr val="000000"/>
                </a:solidFill>
                <a:latin typeface="Calibri"/>
              </a:rPr>
              <a:t>Fourth Outline Level</a:t>
            </a:r>
            <a:endParaRPr b="0" lang="en-US" sz="1800" spc="-1" strike="noStrike">
              <a:solidFill>
                <a:srgbClr val="000000"/>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838080" y="1825560"/>
            <a:ext cx="1051524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43" name="PlaceHolder 3"/>
          <p:cNvSpPr>
            <a:spLocks noGrp="1"/>
          </p:cNvSpPr>
          <p:nvPr>
            <p:ph type="dt" idx="4"/>
          </p:nvPr>
        </p:nvSpPr>
        <p:spPr>
          <a:xfrm>
            <a:off x="838080" y="6356520"/>
            <a:ext cx="2742840" cy="364680"/>
          </a:xfrm>
          <a:prstGeom prst="rect">
            <a:avLst/>
          </a:prstGeom>
          <a:noFill/>
          <a:ln w="0">
            <a:noFill/>
          </a:ln>
        </p:spPr>
        <p:txBody>
          <a:bodyPr anchor="ctr">
            <a:noAutofit/>
          </a:bodyPr>
          <a:lstStyle>
            <a:lvl1pPr indent="0">
              <a:lnSpc>
                <a:spcPct val="100000"/>
              </a:lnSpc>
              <a:buNone/>
              <a:defRPr b="0" lang="en-IN" sz="1200" spc="-1" strike="noStrike">
                <a:solidFill>
                  <a:srgbClr val="8b8b8b"/>
                </a:solidFill>
                <a:latin typeface="Calibri"/>
              </a:defRPr>
            </a:lvl1pPr>
          </a:lstStyle>
          <a:p>
            <a:pPr indent="0">
              <a:lnSpc>
                <a:spcPct val="100000"/>
              </a:lnSpc>
              <a:buNone/>
            </a:pPr>
            <a:r>
              <a:rPr b="0" lang="en-IN" sz="1200" spc="-1" strike="noStrike">
                <a:solidFill>
                  <a:srgbClr val="8b8b8b"/>
                </a:solidFill>
                <a:latin typeface="Calibri"/>
              </a:rPr>
              <a:t>&lt;date/time&gt;</a:t>
            </a:r>
            <a:endParaRPr b="0" lang="en-IN" sz="1200" spc="-1" strike="noStrike">
              <a:solidFill>
                <a:srgbClr val="000000"/>
              </a:solidFill>
              <a:latin typeface="Times New Roman"/>
            </a:endParaRPr>
          </a:p>
        </p:txBody>
      </p:sp>
      <p:sp>
        <p:nvSpPr>
          <p:cNvPr id="44" name="PlaceHolder 4"/>
          <p:cNvSpPr>
            <a:spLocks noGrp="1"/>
          </p:cNvSpPr>
          <p:nvPr>
            <p:ph type="ftr" idx="5"/>
          </p:nvPr>
        </p:nvSpPr>
        <p:spPr>
          <a:xfrm>
            <a:off x="4038480" y="6356520"/>
            <a:ext cx="4114440" cy="364680"/>
          </a:xfrm>
          <a:prstGeom prst="rect">
            <a:avLst/>
          </a:prstGeom>
          <a:noFill/>
          <a:ln w="0">
            <a:noFill/>
          </a:ln>
        </p:spPr>
        <p:txBody>
          <a:bodyPr anchor="ctr">
            <a:noAutofit/>
          </a:bodyPr>
          <a:lstStyle>
            <a:lvl1pPr indent="0" algn="ctr">
              <a:buNone/>
              <a:defRPr b="0" lang="en-IN" sz="1400" spc="-1" strike="noStrike">
                <a:solidFill>
                  <a:srgbClr val="000000"/>
                </a:solidFill>
                <a:latin typeface="Times New Roman"/>
              </a:defRPr>
            </a:lvl1pPr>
          </a:lstStyle>
          <a:p>
            <a:pPr indent="0" algn="ctr">
              <a:buNone/>
            </a:pPr>
            <a:r>
              <a:rPr b="0" lang="en-IN" sz="1400" spc="-1" strike="noStrike">
                <a:solidFill>
                  <a:srgbClr val="000000"/>
                </a:solidFill>
                <a:latin typeface="Times New Roman"/>
              </a:rPr>
              <a:t>&lt;footer&gt;</a:t>
            </a:r>
            <a:endParaRPr b="0" lang="en-IN" sz="1400" spc="-1" strike="noStrike">
              <a:solidFill>
                <a:srgbClr val="000000"/>
              </a:solidFill>
              <a:latin typeface="Times New Roman"/>
            </a:endParaRPr>
          </a:p>
        </p:txBody>
      </p:sp>
      <p:sp>
        <p:nvSpPr>
          <p:cNvPr id="45" name="PlaceHolder 5"/>
          <p:cNvSpPr>
            <a:spLocks noGrp="1"/>
          </p:cNvSpPr>
          <p:nvPr>
            <p:ph type="sldNum" idx="6"/>
          </p:nvPr>
        </p:nvSpPr>
        <p:spPr>
          <a:xfrm>
            <a:off x="8610480" y="6356520"/>
            <a:ext cx="2742840" cy="364680"/>
          </a:xfrm>
          <a:prstGeom prst="rect">
            <a:avLst/>
          </a:prstGeom>
          <a:noFill/>
          <a:ln w="0">
            <a:noFill/>
          </a:ln>
        </p:spPr>
        <p:txBody>
          <a:bodyPr anchor="ctr">
            <a:noAutofit/>
          </a:bodyPr>
          <a:lstStyle>
            <a:lvl1pPr indent="0" algn="r">
              <a:lnSpc>
                <a:spcPct val="100000"/>
              </a:lnSpc>
              <a:buNone/>
              <a:defRPr b="0" lang="en-IN" sz="1200" spc="-1" strike="noStrike">
                <a:solidFill>
                  <a:srgbClr val="8b8b8b"/>
                </a:solidFill>
                <a:latin typeface="Calibri"/>
              </a:defRPr>
            </a:lvl1pPr>
          </a:lstStyle>
          <a:p>
            <a:pPr indent="0" algn="r">
              <a:lnSpc>
                <a:spcPct val="100000"/>
              </a:lnSpc>
              <a:buNone/>
            </a:pPr>
            <a:fld id="{3ADBEB16-080E-4128-AA92-55BC3D8DC08D}" type="slidenum">
              <a:rPr b="0" lang="en-IN" sz="1200" spc="-1" strike="noStrike">
                <a:solidFill>
                  <a:srgbClr val="8b8b8b"/>
                </a:solidFill>
                <a:latin typeface="Calibri"/>
              </a:rPr>
              <a:t>&lt;number&gt;</a:t>
            </a:fld>
            <a:endParaRPr b="0" lang="en-IN"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jpeg"/><Relationship Id="rId4"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image" Target="../media/image6.jpeg"/><Relationship Id="rId3" Type="http://schemas.openxmlformats.org/officeDocument/2006/relationships/image" Target="../media/image7.jpeg"/><Relationship Id="rId4"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3640" cy="2387160"/>
          </a:xfrm>
          <a:prstGeom prst="rect">
            <a:avLst/>
          </a:prstGeom>
          <a:noFill/>
          <a:ln w="0">
            <a:noFill/>
          </a:ln>
        </p:spPr>
        <p:txBody>
          <a:bodyPr anchor="b">
            <a:noAutofit/>
          </a:bodyPr>
          <a:p>
            <a:pPr indent="0" algn="ctr">
              <a:lnSpc>
                <a:spcPct val="90000"/>
              </a:lnSpc>
              <a:buNone/>
            </a:pPr>
            <a:r>
              <a:rPr b="0" lang="en-IN" sz="6000" spc="-1" strike="noStrike">
                <a:solidFill>
                  <a:srgbClr val="000000"/>
                </a:solidFill>
                <a:latin typeface="Calibri Light"/>
              </a:rPr>
              <a:t>SR in thin-film ferro-electric capacitor</a:t>
            </a:r>
            <a:endParaRPr b="0" lang="en-US" sz="6000" spc="-1" strike="noStrike">
              <a:solidFill>
                <a:srgbClr val="000000"/>
              </a:solidFill>
              <a:latin typeface="Calibri"/>
            </a:endParaRPr>
          </a:p>
        </p:txBody>
      </p:sp>
      <p:sp>
        <p:nvSpPr>
          <p:cNvPr id="83" name="PlaceHolder 2"/>
          <p:cNvSpPr>
            <a:spLocks noGrp="1"/>
          </p:cNvSpPr>
          <p:nvPr>
            <p:ph type="subTitle"/>
          </p:nvPr>
        </p:nvSpPr>
        <p:spPr>
          <a:xfrm>
            <a:off x="1523880" y="3602160"/>
            <a:ext cx="9143640" cy="1655280"/>
          </a:xfrm>
          <a:prstGeom prst="rect">
            <a:avLst/>
          </a:prstGeom>
          <a:noFill/>
          <a:ln w="0">
            <a:noFill/>
          </a:ln>
        </p:spPr>
        <p:txBody>
          <a:bodyPr anchor="t">
            <a:noAutofit/>
          </a:bodyPr>
          <a:p>
            <a:pPr indent="0" algn="ctr">
              <a:buNone/>
            </a:pPr>
            <a:endParaRPr b="0" lang="en-IN"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IN" sz="4400" spc="-1" strike="noStrike">
                <a:solidFill>
                  <a:srgbClr val="000000"/>
                </a:solidFill>
                <a:latin typeface="Calibri Light"/>
              </a:rPr>
              <a:t>Hysteresis Fit IIT PKD</a:t>
            </a:r>
            <a:endParaRPr b="0" lang="en-US" sz="4400" spc="-1" strike="noStrike">
              <a:solidFill>
                <a:srgbClr val="000000"/>
              </a:solidFill>
              <a:latin typeface="Calibri"/>
            </a:endParaRPr>
          </a:p>
        </p:txBody>
      </p:sp>
      <p:pic>
        <p:nvPicPr>
          <p:cNvPr id="85" name="Content Placeholder 4" descr=""/>
          <p:cNvPicPr/>
          <p:nvPr/>
        </p:nvPicPr>
        <p:blipFill>
          <a:blip r:embed="rId1"/>
          <a:stretch/>
        </p:blipFill>
        <p:spPr>
          <a:xfrm>
            <a:off x="838080" y="1690560"/>
            <a:ext cx="6347520" cy="4350960"/>
          </a:xfrm>
          <a:prstGeom prst="rect">
            <a:avLst/>
          </a:prstGeom>
          <a:ln w="0">
            <a:noFill/>
          </a:ln>
        </p:spPr>
      </p:pic>
      <p:sp>
        <p:nvSpPr>
          <p:cNvPr id="86" name="TextBox 5"/>
          <p:cNvSpPr/>
          <p:nvPr/>
        </p:nvSpPr>
        <p:spPr>
          <a:xfrm>
            <a:off x="7793280" y="3053520"/>
            <a:ext cx="2952720" cy="28328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For 1, 10, 100 Hz the fit is okay. For higher frequency the fit is not good.</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000000"/>
                </a:solidFill>
                <a:latin typeface="Calibri"/>
              </a:rPr>
              <a:t>Rho possibly a frequency dependent term!</a:t>
            </a:r>
            <a:endParaRPr b="0" lang="en-IN" sz="1800" spc="-1" strike="noStrike">
              <a:solidFill>
                <a:srgbClr val="000000"/>
              </a:solidFill>
              <a:latin typeface="Arial"/>
            </a:endParaRPr>
          </a:p>
          <a:p>
            <a:pPr>
              <a:lnSpc>
                <a:spcPct val="100000"/>
              </a:lnSpc>
            </a:pPr>
            <a:endParaRPr b="0" lang="en-IN" sz="1800" spc="-1" strike="noStrike">
              <a:solidFill>
                <a:srgbClr val="000000"/>
              </a:solidFill>
              <a:latin typeface="Arial"/>
            </a:endParaRPr>
          </a:p>
          <a:p>
            <a:pPr>
              <a:lnSpc>
                <a:spcPct val="100000"/>
              </a:lnSpc>
            </a:pPr>
            <a:r>
              <a:rPr b="0" lang="en-IN" sz="1800" spc="-1" strike="noStrike">
                <a:solidFill>
                  <a:srgbClr val="ff0000"/>
                </a:solidFill>
                <a:latin typeface="Calibri"/>
              </a:rPr>
              <a:t>In paper should we indicate 100Hz loop and fit or 1Hz loop and fit??</a:t>
            </a:r>
            <a:endParaRPr b="0" lang="en-IN" sz="1800" spc="-1" strike="noStrike">
              <a:solidFill>
                <a:srgbClr val="000000"/>
              </a:solidFill>
              <a:latin typeface="Arial"/>
            </a:endParaRPr>
          </a:p>
        </p:txBody>
      </p:sp>
      <p:sp>
        <p:nvSpPr>
          <p:cNvPr id="87" name="TextBox 6"/>
          <p:cNvSpPr/>
          <p:nvPr/>
        </p:nvSpPr>
        <p:spPr>
          <a:xfrm>
            <a:off x="7793280" y="1690560"/>
            <a:ext cx="295272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For extracting alpha, beta we used 1Hz hysteresis loop</a:t>
            </a:r>
            <a:endParaRPr b="0" lang="en-IN" sz="1800" spc="-1" strike="noStrike">
              <a:solidFill>
                <a:srgbClr val="000000"/>
              </a:solidFill>
              <a:latin typeface="Arial"/>
            </a:endParaRPr>
          </a:p>
        </p:txBody>
      </p:sp>
      <p:sp>
        <p:nvSpPr>
          <p:cNvPr id="88" name=""/>
          <p:cNvSpPr txBox="1"/>
          <p:nvPr/>
        </p:nvSpPr>
        <p:spPr>
          <a:xfrm>
            <a:off x="1819080" y="6120000"/>
            <a:ext cx="5200920" cy="780480"/>
          </a:xfrm>
          <a:prstGeom prst="rect">
            <a:avLst/>
          </a:prstGeom>
          <a:noFill/>
          <a:ln w="0">
            <a:noFill/>
          </a:ln>
        </p:spPr>
        <p:txBody>
          <a:bodyPr lIns="90000" rIns="90000" tIns="45000" bIns="45000" anchor="t">
            <a:noAutofit/>
          </a:bodyPr>
          <a:p>
            <a:r>
              <a:rPr b="0" lang="en-IN" sz="1800" spc="-1" strike="noStrike">
                <a:solidFill>
                  <a:srgbClr val="000000"/>
                </a:solidFill>
                <a:latin typeface="Calibri"/>
              </a:rPr>
              <a:t>All with rho = 390 ohm m. Note that we have expt data for different freqeuncy as well for IITPKD data</a:t>
            </a:r>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9" name="" descr=""/>
          <p:cNvPicPr/>
          <p:nvPr/>
        </p:nvPicPr>
        <p:blipFill>
          <a:blip r:embed="rId1"/>
          <a:stretch/>
        </p:blipFill>
        <p:spPr>
          <a:xfrm>
            <a:off x="180000" y="1690560"/>
            <a:ext cx="3745800" cy="2809440"/>
          </a:xfrm>
          <a:prstGeom prst="rect">
            <a:avLst/>
          </a:prstGeom>
          <a:ln w="0">
            <a:noFill/>
          </a:ln>
        </p:spPr>
      </p:pic>
      <p:pic>
        <p:nvPicPr>
          <p:cNvPr id="90" name="" descr=""/>
          <p:cNvPicPr/>
          <p:nvPr/>
        </p:nvPicPr>
        <p:blipFill>
          <a:blip r:embed="rId2"/>
          <a:stretch/>
        </p:blipFill>
        <p:spPr>
          <a:xfrm>
            <a:off x="3994200" y="1690560"/>
            <a:ext cx="3745800" cy="2809440"/>
          </a:xfrm>
          <a:prstGeom prst="rect">
            <a:avLst/>
          </a:prstGeom>
          <a:ln w="0">
            <a:noFill/>
          </a:ln>
        </p:spPr>
      </p:pic>
      <p:sp>
        <p:nvSpPr>
          <p:cNvPr id="91" name="Title 2"/>
          <p:cNvSpPr txBox="1"/>
          <p:nvPr/>
        </p:nvSpPr>
        <p:spPr>
          <a:xfrm>
            <a:off x="838440" y="365400"/>
            <a:ext cx="10515240" cy="1325160"/>
          </a:xfrm>
          <a:prstGeom prst="rect">
            <a:avLst/>
          </a:prstGeom>
          <a:noFill/>
          <a:ln w="0">
            <a:noFill/>
          </a:ln>
        </p:spPr>
        <p:txBody>
          <a:bodyPr anchor="ctr">
            <a:noAutofit/>
          </a:bodyPr>
          <a:p>
            <a:pPr>
              <a:lnSpc>
                <a:spcPct val="90000"/>
              </a:lnSpc>
            </a:pPr>
            <a:r>
              <a:rPr b="0" lang="en-IN" sz="4400" spc="-1" strike="noStrike">
                <a:solidFill>
                  <a:srgbClr val="000000"/>
                </a:solidFill>
                <a:latin typeface="Calibri Light"/>
              </a:rPr>
              <a:t>Hysteresis Fit IISc PKD</a:t>
            </a:r>
            <a:endParaRPr b="0" lang="en-US" sz="4400" spc="-1" strike="noStrike">
              <a:solidFill>
                <a:srgbClr val="000000"/>
              </a:solidFill>
              <a:latin typeface="Calibri"/>
            </a:endParaRPr>
          </a:p>
        </p:txBody>
      </p:sp>
      <p:pic>
        <p:nvPicPr>
          <p:cNvPr id="92" name="" descr=""/>
          <p:cNvPicPr/>
          <p:nvPr/>
        </p:nvPicPr>
        <p:blipFill>
          <a:blip r:embed="rId3"/>
          <a:stretch/>
        </p:blipFill>
        <p:spPr>
          <a:xfrm>
            <a:off x="7740000" y="1690560"/>
            <a:ext cx="3893760" cy="2920320"/>
          </a:xfrm>
          <a:prstGeom prst="rect">
            <a:avLst/>
          </a:prstGeom>
          <a:ln w="0">
            <a:noFill/>
          </a:ln>
        </p:spPr>
      </p:pic>
      <p:sp>
        <p:nvSpPr>
          <p:cNvPr id="93" name=""/>
          <p:cNvSpPr txBox="1"/>
          <p:nvPr/>
        </p:nvSpPr>
        <p:spPr>
          <a:xfrm>
            <a:off x="559080" y="4979520"/>
            <a:ext cx="11140920" cy="780480"/>
          </a:xfrm>
          <a:prstGeom prst="rect">
            <a:avLst/>
          </a:prstGeom>
          <a:noFill/>
          <a:ln w="0">
            <a:noFill/>
          </a:ln>
        </p:spPr>
        <p:txBody>
          <a:bodyPr lIns="90000" rIns="90000" tIns="45000" bIns="45000" anchor="t">
            <a:noAutofit/>
          </a:bodyPr>
          <a:p>
            <a:r>
              <a:rPr b="0" lang="en-IN" sz="1800" spc="-1" strike="noStrike">
                <a:solidFill>
                  <a:srgbClr val="000000"/>
                </a:solidFill>
                <a:latin typeface="Calibri"/>
              </a:rPr>
              <a:t> </a:t>
            </a:r>
            <a:r>
              <a:rPr b="0" lang="en-IN" sz="1800" spc="-1" strike="noStrike">
                <a:solidFill>
                  <a:srgbClr val="000000"/>
                </a:solidFill>
                <a:latin typeface="Calibri"/>
              </a:rPr>
              <a:t>Note that we have expt data for only for 1kHz for IISc data</a:t>
            </a:r>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itle 3"/>
          <p:cNvSpPr txBox="1"/>
          <p:nvPr/>
        </p:nvSpPr>
        <p:spPr>
          <a:xfrm>
            <a:off x="838440" y="365400"/>
            <a:ext cx="10515240" cy="1325160"/>
          </a:xfrm>
          <a:prstGeom prst="rect">
            <a:avLst/>
          </a:prstGeom>
          <a:noFill/>
          <a:ln w="0">
            <a:noFill/>
          </a:ln>
        </p:spPr>
        <p:txBody>
          <a:bodyPr anchor="ctr">
            <a:noAutofit/>
          </a:bodyPr>
          <a:p>
            <a:pPr>
              <a:lnSpc>
                <a:spcPct val="90000"/>
              </a:lnSpc>
            </a:pPr>
            <a:r>
              <a:rPr b="0" lang="en-IN" sz="4400" spc="-1" strike="noStrike">
                <a:solidFill>
                  <a:srgbClr val="000000"/>
                </a:solidFill>
                <a:latin typeface="Calibri Light"/>
              </a:rPr>
              <a:t>Hysteresis Fit IISc PKD</a:t>
            </a:r>
            <a:endParaRPr b="0" lang="en-US" sz="4400" spc="-1" strike="noStrike">
              <a:solidFill>
                <a:srgbClr val="000000"/>
              </a:solidFill>
              <a:latin typeface="Calibri"/>
            </a:endParaRPr>
          </a:p>
        </p:txBody>
      </p:sp>
      <p:pic>
        <p:nvPicPr>
          <p:cNvPr id="95" name="" descr=""/>
          <p:cNvPicPr/>
          <p:nvPr/>
        </p:nvPicPr>
        <p:blipFill>
          <a:blip r:embed="rId1"/>
          <a:stretch/>
        </p:blipFill>
        <p:spPr>
          <a:xfrm>
            <a:off x="0" y="1620000"/>
            <a:ext cx="3840120" cy="2880000"/>
          </a:xfrm>
          <a:prstGeom prst="rect">
            <a:avLst/>
          </a:prstGeom>
          <a:ln w="0">
            <a:noFill/>
          </a:ln>
        </p:spPr>
      </p:pic>
      <p:pic>
        <p:nvPicPr>
          <p:cNvPr id="96" name="" descr=""/>
          <p:cNvPicPr/>
          <p:nvPr/>
        </p:nvPicPr>
        <p:blipFill>
          <a:blip r:embed="rId2"/>
          <a:stretch/>
        </p:blipFill>
        <p:spPr>
          <a:xfrm>
            <a:off x="7740000" y="1575000"/>
            <a:ext cx="4140000" cy="3105000"/>
          </a:xfrm>
          <a:prstGeom prst="rect">
            <a:avLst/>
          </a:prstGeom>
          <a:ln w="0">
            <a:noFill/>
          </a:ln>
        </p:spPr>
      </p:pic>
      <p:pic>
        <p:nvPicPr>
          <p:cNvPr id="97" name="" descr=""/>
          <p:cNvPicPr/>
          <p:nvPr/>
        </p:nvPicPr>
        <p:blipFill>
          <a:blip r:embed="rId3"/>
          <a:stretch/>
        </p:blipFill>
        <p:spPr>
          <a:xfrm>
            <a:off x="3771360" y="1595880"/>
            <a:ext cx="3960000" cy="2970000"/>
          </a:xfrm>
          <a:prstGeom prst="rect">
            <a:avLst/>
          </a:prstGeom>
          <a:ln w="0">
            <a:noFill/>
          </a:ln>
        </p:spPr>
      </p:pic>
      <p:sp>
        <p:nvSpPr>
          <p:cNvPr id="98" name=""/>
          <p:cNvSpPr txBox="1"/>
          <p:nvPr/>
        </p:nvSpPr>
        <p:spPr>
          <a:xfrm>
            <a:off x="559440" y="4979520"/>
            <a:ext cx="11140920" cy="780480"/>
          </a:xfrm>
          <a:prstGeom prst="rect">
            <a:avLst/>
          </a:prstGeom>
          <a:noFill/>
          <a:ln w="0">
            <a:noFill/>
          </a:ln>
        </p:spPr>
        <p:txBody>
          <a:bodyPr lIns="90000" rIns="90000" tIns="45000" bIns="45000" anchor="t">
            <a:noAutofit/>
          </a:bodyPr>
          <a:p>
            <a:r>
              <a:rPr b="0" lang="en-IN" sz="1800" spc="-1" strike="noStrike">
                <a:solidFill>
                  <a:srgbClr val="000000"/>
                </a:solidFill>
                <a:latin typeface="Calibri"/>
              </a:rPr>
              <a:t> </a:t>
            </a:r>
            <a:r>
              <a:rPr b="0" lang="en-IN" sz="1800" spc="-1" strike="noStrike">
                <a:solidFill>
                  <a:srgbClr val="000000"/>
                </a:solidFill>
                <a:latin typeface="Calibri"/>
              </a:rPr>
              <a:t>Note that we have expt data for only for 1kHz for IISc data</a:t>
            </a:r>
            <a:endParaRPr b="0" lang="en-IN" sz="1800" spc="-1" strike="noStrike">
              <a:solidFill>
                <a:srgbClr val="000000"/>
              </a:solidFill>
              <a:latin typeface="Arial"/>
            </a:endParaRPr>
          </a:p>
          <a:p>
            <a:endParaRPr b="0" lang="en-IN" sz="1800" spc="-1" strike="noStrike">
              <a:solidFill>
                <a:srgbClr val="000000"/>
              </a:solidFill>
              <a:latin typeface="Arial"/>
            </a:endParaRPr>
          </a:p>
        </p:txBody>
      </p:sp>
      <p:sp>
        <p:nvSpPr>
          <p:cNvPr id="99" name=""/>
          <p:cNvSpPr txBox="1"/>
          <p:nvPr/>
        </p:nvSpPr>
        <p:spPr>
          <a:xfrm>
            <a:off x="540000" y="5940000"/>
            <a:ext cx="11140920" cy="780480"/>
          </a:xfrm>
          <a:prstGeom prst="rect">
            <a:avLst/>
          </a:prstGeom>
          <a:noFill/>
          <a:ln w="0">
            <a:noFill/>
          </a:ln>
        </p:spPr>
        <p:txBody>
          <a:bodyPr lIns="90000" rIns="90000" tIns="45000" bIns="45000" anchor="t">
            <a:noAutofit/>
          </a:bodyPr>
          <a:p>
            <a:r>
              <a:rPr b="0" lang="en-IN" sz="1800" spc="-1" strike="noStrike">
                <a:solidFill>
                  <a:srgbClr val="000000"/>
                </a:solidFill>
                <a:latin typeface="Calibri"/>
              </a:rPr>
              <a:t>We are going ahead with rho = 1367 ohm m (but not giving any figures in the paper). This value seems to fit the SR results  best. Maybe the sample has degraded between the meaurement of hysterisis and meausrment of SR.</a:t>
            </a:r>
            <a:endParaRPr b="0" lang="en-IN" sz="1800" spc="-1" strike="noStrike">
              <a:solidFill>
                <a:srgbClr val="000000"/>
              </a:solidFill>
              <a:latin typeface="Arial"/>
            </a:endParaRPr>
          </a:p>
          <a:p>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IN" sz="4400" spc="-1" strike="noStrike">
                <a:solidFill>
                  <a:srgbClr val="000000"/>
                </a:solidFill>
                <a:latin typeface="Calibri Light"/>
              </a:rPr>
              <a:t>Free energy density value</a:t>
            </a:r>
            <a:endParaRPr b="0" lang="en-US" sz="4400" spc="-1" strike="noStrike">
              <a:solidFill>
                <a:srgbClr val="000000"/>
              </a:solidFill>
              <a:latin typeface="Calibri"/>
            </a:endParaRPr>
          </a:p>
        </p:txBody>
      </p:sp>
      <p:pic>
        <p:nvPicPr>
          <p:cNvPr id="101" name="Content Placeholder 4" descr=""/>
          <p:cNvPicPr/>
          <p:nvPr/>
        </p:nvPicPr>
        <p:blipFill>
          <a:blip r:embed="rId1"/>
          <a:stretch/>
        </p:blipFill>
        <p:spPr>
          <a:xfrm>
            <a:off x="910080" y="1690560"/>
            <a:ext cx="6126840" cy="4350960"/>
          </a:xfrm>
          <a:prstGeom prst="rect">
            <a:avLst/>
          </a:prstGeom>
          <a:ln w="0">
            <a:noFill/>
          </a:ln>
        </p:spPr>
      </p:pic>
      <p:sp>
        <p:nvSpPr>
          <p:cNvPr id="102" name="TextBox 5"/>
          <p:cNvSpPr/>
          <p:nvPr/>
        </p:nvSpPr>
        <p:spPr>
          <a:xfrm>
            <a:off x="7793280" y="1690560"/>
            <a:ext cx="29527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Order of magnitude check!</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Time series data Exp vs Num</a:t>
            </a:r>
            <a:endParaRPr b="0" lang="en-US" sz="4400" spc="-1" strike="noStrike">
              <a:solidFill>
                <a:srgbClr val="000000"/>
              </a:solidFill>
              <a:latin typeface="Calibri"/>
            </a:endParaRPr>
          </a:p>
        </p:txBody>
      </p:sp>
      <p:pic>
        <p:nvPicPr>
          <p:cNvPr id="104" name="Content Placeholder 4" descr=""/>
          <p:cNvPicPr/>
          <p:nvPr/>
        </p:nvPicPr>
        <p:blipFill>
          <a:blip r:embed="rId1"/>
          <a:stretch/>
        </p:blipFill>
        <p:spPr>
          <a:xfrm>
            <a:off x="838080" y="1787040"/>
            <a:ext cx="6620400" cy="3924360"/>
          </a:xfrm>
          <a:prstGeom prst="rect">
            <a:avLst/>
          </a:prstGeom>
          <a:ln w="0">
            <a:noFill/>
          </a:ln>
        </p:spPr>
      </p:pic>
      <p:sp>
        <p:nvSpPr>
          <p:cNvPr id="105" name="TextBox 6"/>
          <p:cNvSpPr/>
          <p:nvPr/>
        </p:nvSpPr>
        <p:spPr>
          <a:xfrm>
            <a:off x="7593480" y="2147760"/>
            <a:ext cx="295272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In numerical simulation the polarization value is bounded near to the Pr value</a:t>
            </a:r>
            <a:endParaRPr b="0" lang="en-IN" sz="1800" spc="-1" strike="noStrike">
              <a:solidFill>
                <a:srgbClr val="000000"/>
              </a:solidFill>
              <a:latin typeface="Arial"/>
            </a:endParaRPr>
          </a:p>
        </p:txBody>
      </p:sp>
      <p:sp>
        <p:nvSpPr>
          <p:cNvPr id="106" name="TextBox 8"/>
          <p:cNvSpPr/>
          <p:nvPr/>
        </p:nvSpPr>
        <p:spPr>
          <a:xfrm>
            <a:off x="7593480" y="5085360"/>
            <a:ext cx="2952720" cy="1461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In Experiment the polarization sometimes crosses the bound and goes to higher value compared to the Pr value</a:t>
            </a:r>
            <a:endParaRPr b="0" lang="en-IN" sz="1800" spc="-1" strike="noStrike">
              <a:solidFill>
                <a:srgbClr val="000000"/>
              </a:solidFill>
              <a:latin typeface="Arial"/>
            </a:endParaRPr>
          </a:p>
        </p:txBody>
      </p:sp>
      <p:pic>
        <p:nvPicPr>
          <p:cNvPr id="107" name="Picture 10" descr=""/>
          <p:cNvPicPr/>
          <p:nvPr/>
        </p:nvPicPr>
        <p:blipFill>
          <a:blip r:embed="rId2"/>
          <a:stretch/>
        </p:blipFill>
        <p:spPr>
          <a:xfrm>
            <a:off x="9610200" y="3234960"/>
            <a:ext cx="2400840" cy="1686240"/>
          </a:xfrm>
          <a:prstGeom prst="rect">
            <a:avLst/>
          </a:prstGeom>
          <a:ln w="0">
            <a:noFill/>
          </a:ln>
        </p:spPr>
      </p:pic>
      <p:cxnSp>
        <p:nvCxnSpPr>
          <p:cNvPr id="108" name="Straight Arrow Connector 12"/>
          <p:cNvCxnSpPr/>
          <p:nvPr/>
        </p:nvCxnSpPr>
        <p:spPr>
          <a:xfrm>
            <a:off x="9084960" y="3234600"/>
            <a:ext cx="2269080" cy="540720"/>
          </a:xfrm>
          <a:prstGeom prst="straightConnector1">
            <a:avLst/>
          </a:prstGeom>
          <a:ln>
            <a:solidFill>
              <a:srgbClr val="4472c4"/>
            </a:solidFill>
            <a:tailEnd len="med" type="triangle" w="med"/>
          </a:ln>
        </p:spPr>
      </p:cxnSp>
      <p:cxnSp>
        <p:nvCxnSpPr>
          <p:cNvPr id="109" name="Straight Arrow Connector 13"/>
          <p:cNvCxnSpPr/>
          <p:nvPr/>
        </p:nvCxnSpPr>
        <p:spPr>
          <a:xfrm flipV="1">
            <a:off x="9943560" y="4564440"/>
            <a:ext cx="404640" cy="1113120"/>
          </a:xfrm>
          <a:prstGeom prst="straightConnector1">
            <a:avLst/>
          </a:prstGeom>
          <a:ln>
            <a:solidFill>
              <a:srgbClr val="4472c4"/>
            </a:solidFill>
            <a:tailEnd len="med" type="triangle" w="med"/>
          </a:ln>
        </p:spPr>
      </p:cxnSp>
      <p:sp>
        <p:nvSpPr>
          <p:cNvPr id="110" name="TextBox 17"/>
          <p:cNvSpPr/>
          <p:nvPr/>
        </p:nvSpPr>
        <p:spPr>
          <a:xfrm>
            <a:off x="10347840" y="4854600"/>
            <a:ext cx="2016000" cy="912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IN" sz="1800" spc="-1" strike="noStrike">
                <a:solidFill>
                  <a:srgbClr val="000000"/>
                </a:solidFill>
                <a:latin typeface="Calibri"/>
              </a:rPr>
              <a:t>Reason: the fit is not capturing the dielectric loss</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838080" y="365040"/>
            <a:ext cx="10515240" cy="1325160"/>
          </a:xfrm>
          <a:prstGeom prst="rect">
            <a:avLst/>
          </a:prstGeom>
          <a:noFill/>
          <a:ln w="0">
            <a:noFill/>
          </a:ln>
        </p:spPr>
        <p:txBody>
          <a:bodyPr anchor="ctr">
            <a:noAutofit/>
          </a:bodyPr>
          <a:p>
            <a:pPr indent="0">
              <a:lnSpc>
                <a:spcPct val="90000"/>
              </a:lnSpc>
              <a:buNone/>
            </a:pPr>
            <a:r>
              <a:rPr b="0" lang="en-US" sz="4400" spc="-1" strike="noStrike">
                <a:solidFill>
                  <a:srgbClr val="000000"/>
                </a:solidFill>
                <a:latin typeface="Calibri Light"/>
              </a:rPr>
              <a:t>FSK SNR of the signal improves or not?</a:t>
            </a:r>
            <a:endParaRPr b="0" lang="en-US" sz="4400" spc="-1" strike="noStrike">
              <a:solidFill>
                <a:srgbClr val="000000"/>
              </a:solidFill>
              <a:latin typeface="Calibri"/>
            </a:endParaRPr>
          </a:p>
        </p:txBody>
      </p:sp>
      <p:pic>
        <p:nvPicPr>
          <p:cNvPr id="112" name="Content Placeholder 4" descr=""/>
          <p:cNvPicPr/>
          <p:nvPr/>
        </p:nvPicPr>
        <p:blipFill>
          <a:blip r:embed="rId1"/>
          <a:stretch/>
        </p:blipFill>
        <p:spPr>
          <a:xfrm>
            <a:off x="838080" y="1506960"/>
            <a:ext cx="8254440" cy="491364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27</TotalTime>
  <Application>LibreOffice/7.4.7.2$Linux_X86_64 LibreOffice_project/40$Build-2</Application>
  <AppVersion>15.0000</AppVersion>
  <Words>125</Words>
  <Paragraphs>15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2025-06-04T06:39:12Z</dcterms:created>
  <dc:creator>Manikantan R S</dc:creator>
  <dc:description/>
  <dc:language>en-IN</dc:language>
  <cp:lastModifiedBy/>
  <dcterms:modified xsi:type="dcterms:W3CDTF">2025-06-27T12:02:46Z</dcterms:modified>
  <cp:revision>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