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7" r:id="rId19"/>
    <p:sldId id="276" r:id="rId20"/>
    <p:sldId id="278" r:id="rId21"/>
    <p:sldId id="279" r:id="rId22"/>
    <p:sldId id="283" r:id="rId23"/>
    <p:sldId id="280" r:id="rId24"/>
    <p:sldId id="284" r:id="rId25"/>
    <p:sldId id="281" r:id="rId26"/>
    <p:sldId id="274" r:id="rId27"/>
    <p:sldId id="285" r:id="rId28"/>
    <p:sldId id="282" r:id="rId29"/>
    <p:sldId id="286" r:id="rId30"/>
    <p:sldId id="275" r:id="rId31"/>
    <p:sldId id="288" r:id="rId32"/>
    <p:sldId id="289" r:id="rId33"/>
    <p:sldId id="287" r:id="rId34"/>
    <p:sldId id="291" r:id="rId35"/>
    <p:sldId id="290" r:id="rId36"/>
    <p:sldId id="292" r:id="rId37"/>
    <p:sldId id="293" r:id="rId38"/>
    <p:sldId id="294" r:id="rId39"/>
    <p:sldId id="295" r:id="rId40"/>
    <p:sldId id="296" r:id="rId41"/>
    <p:sldId id="299" r:id="rId42"/>
    <p:sldId id="300" r:id="rId43"/>
    <p:sldId id="298" r:id="rId44"/>
    <p:sldId id="297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1818-7FBE-8675-88CE-DC8604FDE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EE655-7A80-71FE-A295-902A3A9FE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0B1F7-D498-953C-2339-2FE2BDD4F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DC3A-907D-46EC-BBD8-E92281283871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8A144-5269-4DC9-9C11-E70931C4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46BA7-EBEB-D36B-0E2C-4C532451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6399-5BED-493F-98A0-B0BAF6B9C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90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5690-2ECC-1A54-7C3F-A074DE53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93348-5BCF-0326-F7D9-82C7D0C16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CCDF6-22BF-146D-CF90-22F0365C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DC3A-907D-46EC-BBD8-E92281283871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0018F-9562-362C-137F-9309245C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4BFFC-DF23-B218-2579-E9BD1DAB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6399-5BED-493F-98A0-B0BAF6B9C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99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EA6F9-0C65-1E63-44B0-0FEA03809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E573B-3E59-E018-CCFF-5CE22DFE6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49C12-AAB9-9123-A2E2-4EA277DF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DC3A-907D-46EC-BBD8-E92281283871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397A3-E313-E3A8-D8BD-BFD9E848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37CBA-20ED-E741-CB6B-986985F5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6399-5BED-493F-98A0-B0BAF6B9C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68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EC52-3B26-FE9F-D8AC-1DA8DDF7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E0FC1-A809-C8D5-C5E8-C35FF3BB8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046-8120-3A4F-50C0-D1CDAAFB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DC3A-907D-46EC-BBD8-E92281283871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79F5D-4412-E806-BF45-C0CF7267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B20FF-3CDA-4C6E-0539-9676A002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6399-5BED-493F-98A0-B0BAF6B9C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5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9AD8-10B8-C2D3-9751-9899CE93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EEBB0-66E9-7455-2D79-619EB0D3C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E9E35-7094-63A7-B5BD-61948AFD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DC3A-907D-46EC-BBD8-E92281283871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8363-D747-7207-8E7B-8CBF2F30B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FE292-DE39-BE71-9BCA-F6C35B9D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6399-5BED-493F-98A0-B0BAF6B9C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69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26B9-D579-BD7C-74BF-1071E634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4A5-955E-3A96-6C0A-2B08BFF96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11DE5-EA0E-2BE8-BEBC-58484DAE4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0A98E-94B7-C45C-26C0-885415BB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DC3A-907D-46EC-BBD8-E92281283871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02030-B514-B69F-39BF-A51F9699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583F3-A076-8978-D8D5-C2F08DB6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6399-5BED-493F-98A0-B0BAF6B9C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50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7B7D-E2C5-1E6B-9CE9-C9C68D4B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E7E8A-B002-E971-377D-681CCAD06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DDE0C-4394-BCDE-F6D0-BDC6EB0B1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112EA-094E-5276-DBA2-FF68EFDF1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B6357-ADD3-6808-AE6B-230ADA21D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DE7EC4-B581-B1C5-80FD-5E9140C1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DC3A-907D-46EC-BBD8-E92281283871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A7CF-7C90-BAB8-70E0-143400AA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10C4E-7FF3-D86C-845A-1E2109A6D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6399-5BED-493F-98A0-B0BAF6B9C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40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67E5-83F0-C769-3445-E620AB96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AC3E40-E41F-9D3D-81CA-04283F6B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DC3A-907D-46EC-BBD8-E92281283871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5B0EE-7A72-4DAE-B18B-E9CD4C26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16894-D03C-AAF0-2720-E0626E28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6399-5BED-493F-98A0-B0BAF6B9C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1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753FC0-D636-5A2B-160E-1D9993CF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DC3A-907D-46EC-BBD8-E92281283871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4CDCF-7089-1D53-0F1C-E16928CA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6239F-9673-8A1F-F20B-E561D57F1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6399-5BED-493F-98A0-B0BAF6B9C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42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4F59-3CDC-EDA4-FEEE-8DD2EF2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27A3-0447-FC2E-98A8-B33EE21E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72E0A-0E74-5ACA-E402-CA5B9AB10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0F0F8-3CD4-1215-0BEE-0B6DD4CC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DC3A-907D-46EC-BBD8-E92281283871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4D671-C2E5-F0FA-ECAE-187ECBE7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DB4F4-46CC-F50F-FF7F-28C2467A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6399-5BED-493F-98A0-B0BAF6B9C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1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EBE8-3343-AA88-7D45-6F6A0715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AC689-5E4C-34CA-4CF9-0BD4F3B4C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1B86D-79B6-F481-23F4-AA30017F0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A146-D516-01FB-3921-0C67D3340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DC3A-907D-46EC-BBD8-E92281283871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4C9E4-6DE9-8B97-42E1-F3BFCC6F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18626-EF7A-26A8-D9FA-5CEF8419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16399-5BED-493F-98A0-B0BAF6B9C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594FF-0DBD-E10C-2E7B-D39F4BDB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2B112-F714-F65D-FB21-8DFE54077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8E534-B806-8F36-207B-727C0FF91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DC3A-907D-46EC-BBD8-E92281283871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4B986-03C6-27A9-1027-7C23DBA1E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A95F1-5045-163E-3B9E-5C8CB6669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16399-5BED-493F-98A0-B0BAF6B9C3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22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gi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CFD5-AC9E-ADED-A928-359E89511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Parametric Dataset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EC12D-2F59-FDC3-AE2A-3BEDC963E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Ising</a:t>
            </a:r>
            <a:r>
              <a:rPr lang="en-US" dirty="0"/>
              <a:t> Model of a Ferromagnet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992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kT</a:t>
            </a:r>
            <a:r>
              <a:rPr lang="en-US" sz="2800" b="1" dirty="0"/>
              <a:t> = 0.026eV, J = 0.05 eV, </a:t>
            </a:r>
            <a:r>
              <a:rPr lang="en-US" sz="2800" dirty="0" err="1"/>
              <a:t>Hc</a:t>
            </a:r>
            <a:r>
              <a:rPr lang="en-US" sz="2800" dirty="0"/>
              <a:t> = 1e3 m/(A eV) , Mc = 1e5 (A/m), R = 0.01 ohm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9565D1-73DA-3002-C088-A31993E1B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41" y="2064722"/>
            <a:ext cx="5333559" cy="39986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2F35B7-FB41-839F-E522-9178E267B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64723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3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kT</a:t>
            </a:r>
            <a:r>
              <a:rPr lang="en-US" sz="2800" dirty="0"/>
              <a:t> = 0.026eV, </a:t>
            </a:r>
            <a:r>
              <a:rPr lang="en-US" sz="2800" b="1" dirty="0"/>
              <a:t>J = 0.03 eV</a:t>
            </a:r>
            <a:r>
              <a:rPr lang="en-US" sz="2800" dirty="0"/>
              <a:t>, </a:t>
            </a:r>
            <a:r>
              <a:rPr lang="en-US" sz="2800" dirty="0" err="1"/>
              <a:t>Hc</a:t>
            </a:r>
            <a:r>
              <a:rPr lang="en-US" sz="2800" dirty="0"/>
              <a:t> = 1e3 A/(m eV) , Mc = 1e5 (A/m), R = 0.01 ohm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184B52-512B-FC65-896E-1160B95FB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4" y="2100582"/>
            <a:ext cx="5333559" cy="39986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20702-A3DC-BBCB-B14B-D04DB5C6D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41" y="2100583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5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kT</a:t>
            </a:r>
            <a:r>
              <a:rPr lang="en-US" sz="2800" dirty="0"/>
              <a:t> = 0.026eV, </a:t>
            </a:r>
            <a:r>
              <a:rPr lang="en-US" sz="2800" b="1" dirty="0"/>
              <a:t>J = 0.1 eV</a:t>
            </a:r>
            <a:r>
              <a:rPr lang="en-US" sz="2800" dirty="0"/>
              <a:t>, </a:t>
            </a:r>
            <a:r>
              <a:rPr lang="en-US" sz="2800" dirty="0" err="1"/>
              <a:t>Hc</a:t>
            </a:r>
            <a:r>
              <a:rPr lang="en-US" sz="2800" dirty="0"/>
              <a:t> = 1e3 m/(A eV) , Mc = 1e5 (A/m), R = 0.01 ohm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A08F15-1F5C-C2CB-9B9A-9D04A4A26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41" y="2145406"/>
            <a:ext cx="5333559" cy="39986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D2072D-951B-6489-738C-0975F6A20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573" y="2030312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82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kT</a:t>
            </a:r>
            <a:r>
              <a:rPr lang="en-US" sz="2800" dirty="0"/>
              <a:t> = 0.026eV, </a:t>
            </a:r>
            <a:r>
              <a:rPr lang="en-US" sz="2800" b="1" dirty="0"/>
              <a:t>J = 0.01 eV</a:t>
            </a:r>
            <a:r>
              <a:rPr lang="en-US" sz="2800" dirty="0"/>
              <a:t>, </a:t>
            </a:r>
            <a:r>
              <a:rPr lang="en-US" sz="2800" dirty="0" err="1"/>
              <a:t>Hc</a:t>
            </a:r>
            <a:r>
              <a:rPr lang="en-US" sz="2800" dirty="0"/>
              <a:t> = 1e3 m/(A eV) , Mc = 1e5 (A/m), R = 0.01 ohm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E9F8A-43CE-4AFC-8B70-87318114C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41" y="1858535"/>
            <a:ext cx="5333559" cy="39986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8BA28B-CB87-8CDD-04A9-A7AB23B86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350" y="1942252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77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CFD5-AC9E-ADED-A928-359E89511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I0 = 1, N = 20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EC12D-2F59-FDC3-AE2A-3BEDC963E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409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kT</a:t>
            </a:r>
            <a:r>
              <a:rPr lang="en-US" sz="2800" dirty="0"/>
              <a:t> = 0.026eV, J = 0.05 eV, </a:t>
            </a:r>
            <a:r>
              <a:rPr lang="en-US" sz="2800" dirty="0" err="1"/>
              <a:t>Hc</a:t>
            </a:r>
            <a:r>
              <a:rPr lang="en-US" sz="2800" dirty="0"/>
              <a:t> = 1e3 m/(A eV) , Mc = 1e5 (A/m), R = 0.01 ohm</a:t>
            </a:r>
            <a:endParaRPr lang="en-IN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7908E-211B-693F-6E81-CB6DABE2F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converge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43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kT</a:t>
            </a:r>
            <a:r>
              <a:rPr lang="en-US" sz="2800" dirty="0"/>
              <a:t> = 0.026eV, J = 0.05 eV, </a:t>
            </a:r>
            <a:r>
              <a:rPr lang="en-US" sz="2800" dirty="0" err="1"/>
              <a:t>Hc</a:t>
            </a:r>
            <a:r>
              <a:rPr lang="en-US" sz="2800" dirty="0"/>
              <a:t> = 1e3 m/(A eV) , Mc = 1e5 (A/m), </a:t>
            </a:r>
            <a:r>
              <a:rPr lang="en-US" sz="2800" b="1" dirty="0"/>
              <a:t>R = 0.1 ohm</a:t>
            </a:r>
            <a:endParaRPr lang="en-IN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57E83E-6EE2-3DA8-F038-F927E190B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9" y="2084100"/>
            <a:ext cx="5333559" cy="39986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18A00D-0273-C4B4-B0C1-9287E4206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755" y="2084101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22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kT</a:t>
            </a:r>
            <a:r>
              <a:rPr lang="en-US" sz="2800" dirty="0"/>
              <a:t> = 0.026eV, </a:t>
            </a:r>
            <a:r>
              <a:rPr lang="en-US" sz="2800" b="1" dirty="0"/>
              <a:t>J = 0.03 eV</a:t>
            </a:r>
            <a:r>
              <a:rPr lang="en-US" sz="2800" dirty="0"/>
              <a:t>, </a:t>
            </a:r>
            <a:r>
              <a:rPr lang="en-US" sz="2800" dirty="0" err="1"/>
              <a:t>Hc</a:t>
            </a:r>
            <a:r>
              <a:rPr lang="en-US" sz="2800" dirty="0"/>
              <a:t> = 1e3 m/(A eV) , Mc = 1e5 (A/m), R = 0.1 ohm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19BC6A-14A7-F6CE-AC98-E0AE70E47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1" y="1984042"/>
            <a:ext cx="5333559" cy="39986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8A5C4-9037-F6A4-4341-E4F74FB5E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09" y="2066171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5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kT</a:t>
            </a:r>
            <a:r>
              <a:rPr lang="en-US" sz="2800" dirty="0"/>
              <a:t> = 0.026eV, </a:t>
            </a:r>
            <a:r>
              <a:rPr lang="en-US" sz="2800" b="1" dirty="0"/>
              <a:t>J = 0.1 eV</a:t>
            </a:r>
            <a:r>
              <a:rPr lang="en-US" sz="2800" dirty="0"/>
              <a:t>, </a:t>
            </a:r>
            <a:r>
              <a:rPr lang="en-US" sz="2800" dirty="0" err="1"/>
              <a:t>Hc</a:t>
            </a:r>
            <a:r>
              <a:rPr lang="en-US" sz="2800" dirty="0"/>
              <a:t> = 1e3 m/(A eV) , Mc = 1e5 (A/m), R = 0.1 ohm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A9A85-4AD4-0BF8-EB12-7D0FCA550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8" y="1903359"/>
            <a:ext cx="5333559" cy="39986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E89B4A-E09B-DF19-E557-A5F0F57F2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655" y="1903359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2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kT</a:t>
            </a:r>
            <a:r>
              <a:rPr lang="en-US" sz="2800" dirty="0"/>
              <a:t> = 0.026eV, </a:t>
            </a:r>
            <a:r>
              <a:rPr lang="en-US" sz="2800" b="1" dirty="0"/>
              <a:t>J = 0.01 eV</a:t>
            </a:r>
            <a:r>
              <a:rPr lang="en-US" sz="2800" dirty="0"/>
              <a:t>, </a:t>
            </a:r>
            <a:r>
              <a:rPr lang="en-US" sz="2800" dirty="0" err="1"/>
              <a:t>Hc</a:t>
            </a:r>
            <a:r>
              <a:rPr lang="en-US" sz="2800" dirty="0"/>
              <a:t> = 1e3 m/(A eV) , Mc = 1e5 (A/m), R = 0.1 ohm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54384C-758F-07B8-EE4B-53A17B5D6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55" y="2046795"/>
            <a:ext cx="5333559" cy="39986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A03E0-6D80-75CB-2135-E77B2687F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14" y="2128924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7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CFD5-AC9E-ADED-A928-359E89511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I0 = 3, N = 10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EC12D-2F59-FDC3-AE2A-3BEDC963E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017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CFD5-AC9E-ADED-A928-359E89511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I0 = 1, N = 40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EC12D-2F59-FDC3-AE2A-3BEDC963E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814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kT</a:t>
            </a:r>
            <a:r>
              <a:rPr lang="en-US" sz="2800" dirty="0"/>
              <a:t> = 0.026eV, J = 0.05 eV, </a:t>
            </a:r>
            <a:r>
              <a:rPr lang="en-US" sz="2800" dirty="0" err="1"/>
              <a:t>Hc</a:t>
            </a:r>
            <a:r>
              <a:rPr lang="en-US" sz="2800" dirty="0"/>
              <a:t> = 1e3 m/(A eV) , Mc = 1e5 (A/m), R = 0.1 ohm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A412B4-977C-DBE6-C75A-6B58DD72E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7" y="1939218"/>
            <a:ext cx="5333559" cy="39986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23D18-0B67-D7C0-DAFF-A6CA6207F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826" y="2075136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96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kT</a:t>
            </a:r>
            <a:r>
              <a:rPr lang="en-US" sz="2800" dirty="0"/>
              <a:t> = 0.026eV, J = 0.05 eV, </a:t>
            </a:r>
            <a:r>
              <a:rPr lang="en-US" sz="2800" b="1" dirty="0" err="1"/>
              <a:t>Hc</a:t>
            </a:r>
            <a:r>
              <a:rPr lang="en-US" sz="2800" b="1" dirty="0"/>
              <a:t> = 1e4 m/(A eV)</a:t>
            </a:r>
            <a:r>
              <a:rPr lang="en-US" sz="2800" dirty="0"/>
              <a:t> , Mc = 1e5 (A/m), R = 0.1 ohm</a:t>
            </a:r>
            <a:endParaRPr lang="en-IN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F941B85-FB20-0E17-C280-3B6918305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20" y="1931700"/>
            <a:ext cx="5333559" cy="399864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629F81-90A9-DEEC-A2F1-E081D2E6A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241" y="1931701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2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kT</a:t>
            </a:r>
            <a:r>
              <a:rPr lang="en-US" sz="2800" dirty="0"/>
              <a:t> = 0.026eV, J = 0.03 eV, </a:t>
            </a:r>
            <a:r>
              <a:rPr lang="en-US" sz="2800" dirty="0" err="1"/>
              <a:t>Hc</a:t>
            </a:r>
            <a:r>
              <a:rPr lang="en-US" sz="2800" dirty="0"/>
              <a:t> = 1e3 m/(A eV) , Mc = 1e5 (A/m), R = 0.1 ohm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3C6F59-09E3-F53F-1A7C-F326A35FA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9" y="2046795"/>
            <a:ext cx="5333559" cy="39986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49A52D-7E90-C7B4-B30B-CCE5EDD65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6794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77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kT</a:t>
            </a:r>
            <a:r>
              <a:rPr lang="en-US" sz="2800" dirty="0"/>
              <a:t> = 0.026eV, J = 0.03 eV, </a:t>
            </a:r>
            <a:r>
              <a:rPr lang="en-US" sz="2800" b="1" dirty="0" err="1"/>
              <a:t>Hc</a:t>
            </a:r>
            <a:r>
              <a:rPr lang="en-US" sz="2800" b="1" dirty="0"/>
              <a:t> = 1e4 m/(A eV) </a:t>
            </a:r>
            <a:r>
              <a:rPr lang="en-US" sz="2800" dirty="0"/>
              <a:t>, Mc = 1e5 (A/m), R = 0.1 ohm</a:t>
            </a:r>
            <a:endParaRPr lang="en-IN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1FB6CB-A1AD-12ED-1A4B-CA8658978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91" y="1930254"/>
            <a:ext cx="5333559" cy="399864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F259F2-BE65-3A58-388C-A2BC66F26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520" y="1842053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25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kT</a:t>
            </a:r>
            <a:r>
              <a:rPr lang="en-US" sz="2800" dirty="0"/>
              <a:t> = 0.026eV, J = 0.1 eV, </a:t>
            </a:r>
            <a:r>
              <a:rPr lang="en-US" sz="2800" dirty="0" err="1"/>
              <a:t>Hc</a:t>
            </a:r>
            <a:r>
              <a:rPr lang="en-US" sz="2800" dirty="0"/>
              <a:t> = 1e3 m/(A eV) , Mc = 1e5 (A/m), R = 0.1 ohm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719EA3-3386-9BA5-2B3A-065BF4A79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29" y="1903358"/>
            <a:ext cx="5333559" cy="39986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45844-036E-967D-3CBC-769184AC0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84" y="1903358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83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CFD5-AC9E-ADED-A928-359E89511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I0 = 0.5, N = 20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EC12D-2F59-FDC3-AE2A-3BEDC963ED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949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kT</a:t>
            </a:r>
            <a:r>
              <a:rPr lang="en-US" sz="2800" dirty="0"/>
              <a:t> = 0.026eV, J = 0.1 eV, </a:t>
            </a:r>
            <a:r>
              <a:rPr lang="en-US" sz="2800" b="1" dirty="0" err="1"/>
              <a:t>Hc</a:t>
            </a:r>
            <a:r>
              <a:rPr lang="en-US" sz="2800" b="1" dirty="0"/>
              <a:t> = 1e4 m/(A eV) </a:t>
            </a:r>
            <a:r>
              <a:rPr lang="en-US" sz="2800" dirty="0"/>
              <a:t>, Mc = 1e5 (A/m), R = 0.1 ohm</a:t>
            </a:r>
            <a:endParaRPr lang="en-IN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A33632-A3F0-8AC2-8017-2682A174F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41" y="1948183"/>
            <a:ext cx="5333559" cy="399864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8C63D4-953A-B9CA-D220-DBF525C18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385" y="1948183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81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kT</a:t>
            </a:r>
            <a:r>
              <a:rPr lang="en-US" sz="2800" dirty="0"/>
              <a:t> = 0.026eV, J = 0.01 eV, </a:t>
            </a:r>
            <a:r>
              <a:rPr lang="en-US" sz="2800" dirty="0" err="1"/>
              <a:t>Hc</a:t>
            </a:r>
            <a:r>
              <a:rPr lang="en-US" sz="2800" dirty="0"/>
              <a:t> = 1e3 m/(A eV) , Mc = 1e5 (A/m), R = 0.1 ohm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F233D9-7E23-A6AA-B8E7-2BDAD3B2B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9" y="1993006"/>
            <a:ext cx="5333559" cy="39986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383669-A398-7E43-33AC-C127BAD7D9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34" y="2075136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98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kT</a:t>
            </a:r>
            <a:r>
              <a:rPr lang="en-US" sz="2800" dirty="0"/>
              <a:t> = 0.026eV, J = 0.01 eV, </a:t>
            </a:r>
            <a:r>
              <a:rPr lang="en-US" sz="2800" b="1" dirty="0" err="1"/>
              <a:t>Hc</a:t>
            </a:r>
            <a:r>
              <a:rPr lang="en-US" sz="2800" b="1" dirty="0"/>
              <a:t> = 1e4 m/(A eV)</a:t>
            </a:r>
            <a:r>
              <a:rPr lang="en-US" sz="2800" dirty="0"/>
              <a:t> , Mc = 1e5 (A/m), R = 0.1 ohm</a:t>
            </a:r>
            <a:endParaRPr lang="en-IN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18562EF-9D5C-EE70-2B2B-B2546462F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41" y="1957148"/>
            <a:ext cx="5333559" cy="399864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F78621-BEC5-AE34-707F-7C1C10106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891" y="1957148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7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kT</a:t>
            </a:r>
            <a:r>
              <a:rPr lang="en-US" sz="2800" dirty="0"/>
              <a:t> = 0.2eV, J = 0.5 eV, </a:t>
            </a:r>
            <a:r>
              <a:rPr lang="en-US" sz="2800" dirty="0" err="1"/>
              <a:t>Hc</a:t>
            </a:r>
            <a:r>
              <a:rPr lang="en-US" sz="2800" dirty="0"/>
              <a:t> = 1e3 m/(A eV) , Mc = 1e5 (A/m), R = 0.01 ohm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70DA94-A88D-E090-7B30-97C0B5CF5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32" y="1840607"/>
            <a:ext cx="5333559" cy="399864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481222-51AB-93B0-572E-243173BAF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09" y="1840606"/>
            <a:ext cx="5333559" cy="3998645"/>
          </a:xfrm>
        </p:spPr>
      </p:pic>
    </p:spTree>
    <p:extLst>
      <p:ext uri="{BB962C8B-B14F-4D97-AF65-F5344CB8AC3E}">
        <p14:creationId xmlns:p14="http://schemas.microsoft.com/office/powerpoint/2010/main" val="2375295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kT</a:t>
            </a:r>
            <a:r>
              <a:rPr lang="en-US" sz="2800" dirty="0"/>
              <a:t> = 0.026eV, J = 0.05 eV, </a:t>
            </a:r>
            <a:r>
              <a:rPr lang="en-US" sz="2800" dirty="0" err="1"/>
              <a:t>Hc</a:t>
            </a:r>
            <a:r>
              <a:rPr lang="en-US" sz="2800" dirty="0"/>
              <a:t> = 1e3 m/(A eV) , Mc = 1e5 (A/m), </a:t>
            </a:r>
            <a:r>
              <a:rPr lang="en-US" sz="2800" b="1" dirty="0"/>
              <a:t>R = 0.1 ohm</a:t>
            </a:r>
            <a:endParaRPr lang="en-IN" sz="2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7908E-211B-693F-6E81-CB6DABE2F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9576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CFD5-AC9E-ADED-A928-359E89511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7433"/>
            <a:ext cx="9144000" cy="2387600"/>
          </a:xfrm>
        </p:spPr>
        <p:txBody>
          <a:bodyPr/>
          <a:lstStyle/>
          <a:p>
            <a:r>
              <a:rPr lang="en-US" dirty="0"/>
              <a:t>Iteration taken for each time step convergence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743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A618-4BFA-70E1-267E-B218DA6D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default Parameters (only the change will mention in the slides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00DB8-9FE3-C44C-8956-0ED1887B1D5A}"/>
              </a:ext>
            </a:extLst>
          </p:cNvPr>
          <p:cNvSpPr txBox="1"/>
          <p:nvPr/>
        </p:nvSpPr>
        <p:spPr>
          <a:xfrm>
            <a:off x="802727" y="4007371"/>
            <a:ext cx="28015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%core properties</a:t>
            </a: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NuT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Lc = 0.01;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1e-6;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1e-2;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%scaling</a:t>
            </a: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1e3;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 = 1e5;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9E3F17-220F-14A7-3BCF-6066E675F83F}"/>
              </a:ext>
            </a:extLst>
          </p:cNvPr>
          <p:cNvSpPr txBox="1"/>
          <p:nvPr/>
        </p:nvSpPr>
        <p:spPr>
          <a:xfrm>
            <a:off x="802727" y="1750991"/>
            <a:ext cx="30894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=25;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Ny=25;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Nz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=70;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= 0.2; </a:t>
            </a:r>
            <a:r>
              <a:rPr lang="en-IN" sz="18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IN" sz="1800" b="0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tempreture</a:t>
            </a:r>
            <a:r>
              <a:rPr lang="en-IN" sz="18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why??</a:t>
            </a: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 = 0.5;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mu_0 = 4*pi*1e-7;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9645BF-BFD7-CA51-E2B0-C32213D789C1}"/>
              </a:ext>
            </a:extLst>
          </p:cNvPr>
          <p:cNvSpPr txBox="1"/>
          <p:nvPr/>
        </p:nvSpPr>
        <p:spPr>
          <a:xfrm>
            <a:off x="4196443" y="1585591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N" sz="1800" dirty="0">
              <a:solidFill>
                <a:srgbClr val="0080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sz="1800" dirty="0">
                <a:solidFill>
                  <a:srgbClr val="0080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%time definition and switching speed need to be defined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= 0.5e-4;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 = 0.2e-6;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floor(Time/dt);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sw_speed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1e7; </a:t>
            </a:r>
            <a:r>
              <a:rPr lang="en-IN" sz="1800" dirty="0">
                <a:solidFill>
                  <a:srgbClr val="0080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%number of switches in one second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mc_steps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sw_speed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*dt ;</a:t>
            </a:r>
          </a:p>
          <a:p>
            <a:endParaRPr lang="en-IN" sz="1800" dirty="0">
              <a:solidFill>
                <a:srgbClr val="0080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80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%Signal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 = 3;</a:t>
            </a:r>
          </a:p>
          <a:p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= [Io*ones(1,n),-Io*ones(1,n),Io*ones(1,n)];</a:t>
            </a:r>
          </a:p>
          <a:p>
            <a:endParaRPr lang="en-IN" sz="1800" b="0" i="0" dirty="0">
              <a:solidFill>
                <a:srgbClr val="008013"/>
              </a:solidFill>
              <a:effectLst/>
              <a:latin typeface="Menlo"/>
            </a:endParaRPr>
          </a:p>
          <a:p>
            <a:r>
              <a:rPr lang="en-IN" sz="1800" b="0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%convergence condition</a:t>
            </a: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 = 1e-9;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9A7014-B308-9D09-8094-08E7E9134763}"/>
              </a:ext>
            </a:extLst>
          </p:cNvPr>
          <p:cNvSpPr txBox="1"/>
          <p:nvPr/>
        </p:nvSpPr>
        <p:spPr>
          <a:xfrm>
            <a:off x="8371258" y="5569545"/>
            <a:ext cx="3483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working version of the code is uploaded in GIT, for backup if I mess-up again</a:t>
            </a:r>
            <a:endParaRPr lang="en-IN" sz="18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828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543DFD-B516-3C99-A960-CFABD5702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2967135"/>
            <a:ext cx="6948016" cy="36903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174CEE-3140-15BD-DE26-BE65671EC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799" y="2998570"/>
            <a:ext cx="6948016" cy="36588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6924252-95E3-62E4-03F6-54D26D969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446" y="901597"/>
            <a:ext cx="3578729" cy="1855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8B0BDE-EFFD-6ABC-ADB8-FA2A6430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taken for each time step convergence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F82BC-114E-E25F-3363-5FB0C0ADB0B4}"/>
              </a:ext>
            </a:extLst>
          </p:cNvPr>
          <p:cNvSpPr txBox="1"/>
          <p:nvPr/>
        </p:nvSpPr>
        <p:spPr>
          <a:xfrm>
            <a:off x="9089085" y="1644750"/>
            <a:ext cx="24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the simulation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3CECA-9D18-2723-6587-79B465B803D1}"/>
              </a:ext>
            </a:extLst>
          </p:cNvPr>
          <p:cNvSpPr txBox="1"/>
          <p:nvPr/>
        </p:nvSpPr>
        <p:spPr>
          <a:xfrm>
            <a:off x="5738706" y="3429000"/>
            <a:ext cx="1853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more time to converge when the input switch's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10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6924252-95E3-62E4-03F6-54D26D969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107" y="762869"/>
            <a:ext cx="3578729" cy="1855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8B0BDE-EFFD-6ABC-ADB8-FA2A6430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taken for each time step convergence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BF82BC-114E-E25F-3363-5FB0C0ADB0B4}"/>
              </a:ext>
            </a:extLst>
          </p:cNvPr>
          <p:cNvSpPr txBox="1"/>
          <p:nvPr/>
        </p:nvSpPr>
        <p:spPr>
          <a:xfrm>
            <a:off x="9089085" y="1644750"/>
            <a:ext cx="24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the simulation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30166-1EA4-D834-F7C3-3F4E8B7E3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47" y="2757234"/>
            <a:ext cx="10661153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7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0BDE-EFFD-6ABC-ADB8-FA2A6430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taken for each time step convergence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857744-8049-D89A-6F54-B79A3F72C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1698" y="934293"/>
            <a:ext cx="3326268" cy="17902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CAB07-F5AA-B65F-A418-56D6F1F82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48" y="2815162"/>
            <a:ext cx="6793674" cy="3677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DB3430-38F0-FBB6-71F0-46AC795A1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783" y="2827325"/>
            <a:ext cx="6969340" cy="3665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BF82BC-114E-E25F-3363-5FB0C0ADB0B4}"/>
              </a:ext>
            </a:extLst>
          </p:cNvPr>
          <p:cNvSpPr txBox="1"/>
          <p:nvPr/>
        </p:nvSpPr>
        <p:spPr>
          <a:xfrm>
            <a:off x="9089085" y="1644750"/>
            <a:ext cx="241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 of the simulation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24BFDC-E803-D30A-BB07-243340B26FA0}"/>
              </a:ext>
            </a:extLst>
          </p:cNvPr>
          <p:cNvSpPr txBox="1"/>
          <p:nvPr/>
        </p:nvSpPr>
        <p:spPr>
          <a:xfrm>
            <a:off x="576164" y="2074340"/>
            <a:ext cx="3669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Parameters changed, err = 1e-7;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05647E-2A8E-32F9-2118-DCBAC1404B36}"/>
              </a:ext>
            </a:extLst>
          </p:cNvPr>
          <p:cNvSpPr txBox="1"/>
          <p:nvPr/>
        </p:nvSpPr>
        <p:spPr>
          <a:xfrm>
            <a:off x="1722463" y="3172409"/>
            <a:ext cx="18533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the first convergence is taking more iteration 6.5*10^4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83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13F7-E0CB-B7FF-8EC6-CD0D52B1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Tried giving guess value for the previous simulation 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F704-1BE1-918E-3EE7-A47E928A3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still the convergence speed is not improving</a:t>
            </a:r>
          </a:p>
          <a:p>
            <a:r>
              <a:rPr lang="en-US" dirty="0"/>
              <a:t>In fact it is bit slower than guessing with I*0.1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373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5D53-7D3F-8E7C-2D9A-504069067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spin ratio after each step is plotted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E40E9-A38D-89DD-D3A6-21FB6C8F3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536" y="1403640"/>
            <a:ext cx="9776927" cy="5199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DF11DA-FE90-4B77-AA9A-C6B1986AC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96" y="3318434"/>
            <a:ext cx="1768093" cy="1325564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653A4ADB-33AB-FB83-83A9-E0402E665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638" y="1970946"/>
            <a:ext cx="2694977" cy="269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942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3B0A-54CE-4D27-F1A4-76C897FE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 flip animation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9C181-580A-26D8-1367-766A7BD7B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2341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4D8F-8602-A075-B47D-E2CDC351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in simulation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CC0A-2883-5E29-1DE2-18E0E684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the dt to 1e-7 from 2e-7 what kept the divergence was the dt in </a:t>
            </a:r>
            <a:r>
              <a:rPr lang="en-US" dirty="0" err="1"/>
              <a:t>dphi</a:t>
            </a:r>
            <a:r>
              <a:rPr lang="en-US" dirty="0"/>
              <a:t>/dt so I replace the dt with dt1 which is 1e-7. now the system is converging.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70DD90-5590-94EE-98E2-C9F0D9BC6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049" y="3540827"/>
            <a:ext cx="7791061" cy="188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73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kT</a:t>
            </a:r>
            <a:r>
              <a:rPr lang="en-US" sz="2800" dirty="0"/>
              <a:t> = 0.2eV, </a:t>
            </a:r>
            <a:r>
              <a:rPr lang="en-US" sz="2800" b="1" dirty="0"/>
              <a:t>J = 0.3 eV</a:t>
            </a:r>
            <a:r>
              <a:rPr lang="en-US" sz="2800" dirty="0"/>
              <a:t>, </a:t>
            </a:r>
            <a:r>
              <a:rPr lang="en-US" sz="2800" dirty="0" err="1"/>
              <a:t>Hc</a:t>
            </a:r>
            <a:r>
              <a:rPr lang="en-US" sz="2800" dirty="0"/>
              <a:t> = 1e3 m/(A eV) , Mc = 1e5 (A/m), R = 0.01 ohm</a:t>
            </a:r>
            <a:endParaRPr lang="en-IN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9745B5-75E3-BAAC-037E-26A197685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4" y="1894395"/>
            <a:ext cx="5333559" cy="399864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D6F25A-718E-FCDF-7203-2BC245E78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28" y="1894395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50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4D8F-8602-A075-B47D-E2CDC351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in simulation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CC0A-2883-5E29-1DE2-18E0E684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the dt to 1e-7 from 2e-7 what kept the divergence was the dt in </a:t>
            </a:r>
            <a:r>
              <a:rPr lang="en-US" dirty="0" err="1"/>
              <a:t>dphi</a:t>
            </a:r>
            <a:r>
              <a:rPr lang="en-US" dirty="0"/>
              <a:t>/dt so I replace the dt with dt1 which is 1e-7. now the system is converging.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A1C101-0B27-2B27-3188-5462681B7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66" y="3284375"/>
            <a:ext cx="3899755" cy="3303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DEB4BB-08F4-29E5-63D6-8788AD278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535" y="3265747"/>
            <a:ext cx="4176784" cy="33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43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4D8F-8602-A075-B47D-E2CDC351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in simulation2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CC0A-2883-5E29-1DE2-18E0E684A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the dt to 1e-7 from 0.5e-7, and T to 0.5e-4,</a:t>
            </a:r>
          </a:p>
          <a:p>
            <a:r>
              <a:rPr lang="en-US" dirty="0"/>
              <a:t> </a:t>
            </a:r>
            <a:r>
              <a:rPr lang="en-US" dirty="0" err="1"/>
              <a:t>sw_speed</a:t>
            </a:r>
            <a:r>
              <a:rPr lang="en-US" dirty="0"/>
              <a:t> = 10e-7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0135A-AB4D-E9BD-3C56-02DE55A35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34" y="3429000"/>
            <a:ext cx="10725332" cy="259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030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4D8F-8602-A075-B47D-E2CDC351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1325563"/>
          </a:xfrm>
        </p:spPr>
        <p:txBody>
          <a:bodyPr/>
          <a:lstStyle/>
          <a:p>
            <a:r>
              <a:rPr lang="en-US" dirty="0"/>
              <a:t>Improvement in simulation3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CC0A-2883-5E29-1DE2-18E0E684A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1" cy="4486275"/>
          </a:xfrm>
        </p:spPr>
        <p:txBody>
          <a:bodyPr/>
          <a:lstStyle/>
          <a:p>
            <a:r>
              <a:rPr lang="en-US" dirty="0"/>
              <a:t>Changed the dt 1e-8, and T to 0.5e-5,</a:t>
            </a:r>
          </a:p>
          <a:p>
            <a:r>
              <a:rPr lang="en-US" dirty="0"/>
              <a:t> </a:t>
            </a:r>
            <a:r>
              <a:rPr lang="en-US" dirty="0" err="1"/>
              <a:t>sw_speed</a:t>
            </a:r>
            <a:r>
              <a:rPr lang="en-US" dirty="0"/>
              <a:t> = 50e-7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D2B00-BE9E-EB69-62E9-DA30D0CD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09" y="3284375"/>
            <a:ext cx="10398391" cy="251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36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28D-C255-BA2C-F7F2-C39CE8E9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2B8D-C57E-5783-190D-B2E12713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323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6278-655D-3D3D-C3EF-67798722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to improve the first convergence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3B203-B651-5E6F-241E-003D0302D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missed one thing while trying out guess value improving (page no 36) that the phi value should also given as the guess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674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kT</a:t>
            </a:r>
            <a:r>
              <a:rPr lang="en-US" sz="2800" dirty="0"/>
              <a:t> = 0.2eV, J = </a:t>
            </a:r>
            <a:r>
              <a:rPr lang="en-US" sz="2800" b="1" dirty="0"/>
              <a:t>1 eV</a:t>
            </a:r>
            <a:r>
              <a:rPr lang="en-US" sz="2800" dirty="0"/>
              <a:t>, </a:t>
            </a:r>
            <a:r>
              <a:rPr lang="en-US" sz="2800" dirty="0" err="1"/>
              <a:t>Hc</a:t>
            </a:r>
            <a:r>
              <a:rPr lang="en-US" sz="2800" dirty="0"/>
              <a:t> = 1e3 m/(A eV) , Mc = 1e5 (A/m), R = 0.01 ohm</a:t>
            </a: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0CB96E-6F69-B011-051A-FEE6B4B5B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86" y="2001970"/>
            <a:ext cx="5333559" cy="399864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A0C9C-BF5A-6151-B27A-48D672FF24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855" y="2001971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95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kT</a:t>
            </a:r>
            <a:r>
              <a:rPr lang="en-US" sz="2800" dirty="0"/>
              <a:t> = 0.2eV, </a:t>
            </a:r>
            <a:r>
              <a:rPr lang="en-US" sz="2800" b="1" dirty="0"/>
              <a:t>J = 0.1 eV</a:t>
            </a:r>
            <a:r>
              <a:rPr lang="en-US" sz="2800" dirty="0"/>
              <a:t>, </a:t>
            </a:r>
            <a:r>
              <a:rPr lang="en-US" sz="2800" dirty="0" err="1"/>
              <a:t>Hc</a:t>
            </a:r>
            <a:r>
              <a:rPr lang="en-US" sz="2800" dirty="0"/>
              <a:t> = 1e3 m/(A eV) , Mc = 1e5 (A/m), R = 0.01 ohm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61395B-7363-CF00-D6D2-829054543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7" y="2012382"/>
            <a:ext cx="5333559" cy="39986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1CD7C5-F551-2C3D-3F86-3266BD7B7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2383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5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kT</a:t>
            </a:r>
            <a:r>
              <a:rPr lang="en-US" sz="2800" dirty="0"/>
              <a:t> = 0.2eV, J = 0.01 eV, </a:t>
            </a:r>
            <a:r>
              <a:rPr lang="en-US" sz="2800" dirty="0" err="1"/>
              <a:t>Hc</a:t>
            </a:r>
            <a:r>
              <a:rPr lang="en-US" sz="2800" dirty="0"/>
              <a:t> = 1e3 m/(A eV) , Mc = 1e5 (A/m), R = 0.01 ohm</a:t>
            </a:r>
            <a:endParaRPr lang="en-IN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7908E-211B-693F-6E81-CB6DABE2F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converge.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006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kT</a:t>
            </a:r>
            <a:r>
              <a:rPr lang="en-US" sz="2800" b="1" dirty="0"/>
              <a:t> = 0.02eV</a:t>
            </a:r>
            <a:r>
              <a:rPr lang="en-US" sz="2800" dirty="0"/>
              <a:t>, J = 0.5 eV, </a:t>
            </a:r>
            <a:r>
              <a:rPr lang="en-US" sz="2800" dirty="0" err="1"/>
              <a:t>Hc</a:t>
            </a:r>
            <a:r>
              <a:rPr lang="en-US" sz="2800" dirty="0"/>
              <a:t> = 1e3 m/(A eV) , Mc = 1e5 (A/m), R = 0.01 ohm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D4CB52-589E-3462-811E-3A156D9D9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41" y="2082654"/>
            <a:ext cx="5333559" cy="39986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59F8F6-784B-59BB-55DE-011771384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891" y="2082654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21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D1906-7F8A-EFB3-8C99-7998C1F2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kT</a:t>
            </a:r>
            <a:r>
              <a:rPr lang="en-US" sz="2800" dirty="0"/>
              <a:t> = </a:t>
            </a:r>
            <a:r>
              <a:rPr lang="en-US" sz="2800" b="1" dirty="0"/>
              <a:t>0.5eV</a:t>
            </a:r>
            <a:r>
              <a:rPr lang="en-US" sz="2800" dirty="0"/>
              <a:t>, J = 0.5 eV, </a:t>
            </a:r>
            <a:r>
              <a:rPr lang="en-US" sz="2800" dirty="0" err="1"/>
              <a:t>Hc</a:t>
            </a:r>
            <a:r>
              <a:rPr lang="en-US" sz="2800" dirty="0"/>
              <a:t> = 1e3 m/(A eV) , Mc = 1e5 (A/m), R = 0.01 ohm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FFCC7C-9E7B-160B-CA71-B3A0182C9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04" y="1948181"/>
            <a:ext cx="5333559" cy="39986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779449-D035-653A-CCFD-0EA18D57D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279" y="1948181"/>
            <a:ext cx="5333559" cy="39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8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1233</Words>
  <Application>Microsoft Office PowerPoint</Application>
  <PresentationFormat>Widescreen</PresentationFormat>
  <Paragraphs>93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Menlo</vt:lpstr>
      <vt:lpstr>Times New Roman</vt:lpstr>
      <vt:lpstr>Office Theme</vt:lpstr>
      <vt:lpstr>Parametric Dataset</vt:lpstr>
      <vt:lpstr>I0 = 3, N = 10</vt:lpstr>
      <vt:lpstr>kT = 0.2eV, J = 0.5 eV, Hc = 1e3 m/(A eV) , Mc = 1e5 (A/m), R = 0.01 ohm</vt:lpstr>
      <vt:lpstr>kT = 0.2eV, J = 0.3 eV, Hc = 1e3 m/(A eV) , Mc = 1e5 (A/m), R = 0.01 ohm</vt:lpstr>
      <vt:lpstr>kT = 0.2eV, J = 1 eV, Hc = 1e3 m/(A eV) , Mc = 1e5 (A/m), R = 0.01 ohm</vt:lpstr>
      <vt:lpstr>kT = 0.2eV, J = 0.1 eV, Hc = 1e3 m/(A eV) , Mc = 1e5 (A/m), R = 0.01 ohm</vt:lpstr>
      <vt:lpstr>kT = 0.2eV, J = 0.01 eV, Hc = 1e3 m/(A eV) , Mc = 1e5 (A/m), R = 0.01 ohm</vt:lpstr>
      <vt:lpstr>kT = 0.02eV, J = 0.5 eV, Hc = 1e3 m/(A eV) , Mc = 1e5 (A/m), R = 0.01 ohm</vt:lpstr>
      <vt:lpstr>kT = 0.5eV, J = 0.5 eV, Hc = 1e3 m/(A eV) , Mc = 1e5 (A/m), R = 0.01 ohm</vt:lpstr>
      <vt:lpstr>kT = 0.026eV, J = 0.05 eV, Hc = 1e3 m/(A eV) , Mc = 1e5 (A/m), R = 0.01 ohm</vt:lpstr>
      <vt:lpstr>kT = 0.026eV, J = 0.03 eV, Hc = 1e3 A/(m eV) , Mc = 1e5 (A/m), R = 0.01 ohm</vt:lpstr>
      <vt:lpstr>kT = 0.026eV, J = 0.1 eV, Hc = 1e3 m/(A eV) , Mc = 1e5 (A/m), R = 0.01 ohm</vt:lpstr>
      <vt:lpstr>kT = 0.026eV, J = 0.01 eV, Hc = 1e3 m/(A eV) , Mc = 1e5 (A/m), R = 0.01 ohm</vt:lpstr>
      <vt:lpstr>I0 = 1, N = 20</vt:lpstr>
      <vt:lpstr>kT = 0.026eV, J = 0.05 eV, Hc = 1e3 m/(A eV) , Mc = 1e5 (A/m), R = 0.01 ohm</vt:lpstr>
      <vt:lpstr>kT = 0.026eV, J = 0.05 eV, Hc = 1e3 m/(A eV) , Mc = 1e5 (A/m), R = 0.1 ohm</vt:lpstr>
      <vt:lpstr>kT = 0.026eV, J = 0.03 eV, Hc = 1e3 m/(A eV) , Mc = 1e5 (A/m), R = 0.1 ohm</vt:lpstr>
      <vt:lpstr>kT = 0.026eV, J = 0.1 eV, Hc = 1e3 m/(A eV) , Mc = 1e5 (A/m), R = 0.1 ohm</vt:lpstr>
      <vt:lpstr>kT = 0.026eV, J = 0.01 eV, Hc = 1e3 m/(A eV) , Mc = 1e5 (A/m), R = 0.1 ohm</vt:lpstr>
      <vt:lpstr>I0 = 1, N = 40</vt:lpstr>
      <vt:lpstr>kT = 0.026eV, J = 0.05 eV, Hc = 1e3 m/(A eV) , Mc = 1e5 (A/m), R = 0.1 ohm</vt:lpstr>
      <vt:lpstr>kT = 0.026eV, J = 0.05 eV, Hc = 1e4 m/(A eV) , Mc = 1e5 (A/m), R = 0.1 ohm</vt:lpstr>
      <vt:lpstr>kT = 0.026eV, J = 0.03 eV, Hc = 1e3 m/(A eV) , Mc = 1e5 (A/m), R = 0.1 ohm</vt:lpstr>
      <vt:lpstr>kT = 0.026eV, J = 0.03 eV, Hc = 1e4 m/(A eV) , Mc = 1e5 (A/m), R = 0.1 ohm</vt:lpstr>
      <vt:lpstr>kT = 0.026eV, J = 0.1 eV, Hc = 1e3 m/(A eV) , Mc = 1e5 (A/m), R = 0.1 ohm</vt:lpstr>
      <vt:lpstr>I0 = 0.5, N = 20</vt:lpstr>
      <vt:lpstr>kT = 0.026eV, J = 0.1 eV, Hc = 1e4 m/(A eV) , Mc = 1e5 (A/m), R = 0.1 ohm</vt:lpstr>
      <vt:lpstr>kT = 0.026eV, J = 0.01 eV, Hc = 1e3 m/(A eV) , Mc = 1e5 (A/m), R = 0.1 ohm</vt:lpstr>
      <vt:lpstr>kT = 0.026eV, J = 0.01 eV, Hc = 1e4 m/(A eV) , Mc = 1e5 (A/m), R = 0.1 ohm</vt:lpstr>
      <vt:lpstr>kT = 0.026eV, J = 0.05 eV, Hc = 1e3 m/(A eV) , Mc = 1e5 (A/m), R = 0.1 ohm</vt:lpstr>
      <vt:lpstr>Iteration taken for each time step convergence</vt:lpstr>
      <vt:lpstr>The default Parameters (only the change will mention in the slides</vt:lpstr>
      <vt:lpstr>Iteration taken for each time step convergence</vt:lpstr>
      <vt:lpstr>Iteration taken for each time step convergence</vt:lpstr>
      <vt:lpstr>Iteration taken for each time step convergence</vt:lpstr>
      <vt:lpstr>Tried giving guess value for the previous simulation result</vt:lpstr>
      <vt:lpstr>The spin ratio after each step is plotted</vt:lpstr>
      <vt:lpstr>Spin flip animation</vt:lpstr>
      <vt:lpstr>Improvement in simulation </vt:lpstr>
      <vt:lpstr>Improvement in simulation </vt:lpstr>
      <vt:lpstr>Improvement in simulation2 </vt:lpstr>
      <vt:lpstr>Improvement in simulation3 </vt:lpstr>
      <vt:lpstr>PowerPoint Presentation</vt:lpstr>
      <vt:lpstr>Now to improve the first convergence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Parametric Dataset</dc:title>
  <dc:creator>Kevin Jacob</dc:creator>
  <cp:lastModifiedBy>Manikantan R S</cp:lastModifiedBy>
  <cp:revision>3</cp:revision>
  <dcterms:created xsi:type="dcterms:W3CDTF">2023-10-04T10:41:23Z</dcterms:created>
  <dcterms:modified xsi:type="dcterms:W3CDTF">2023-10-12T07:39:04Z</dcterms:modified>
</cp:coreProperties>
</file>