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134910-C5EC-46E9-9D46-FB04856FF417}" v="27" dt="2024-04-25T07:43:42.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5" d="100"/>
          <a:sy n="25" d="100"/>
        </p:scale>
        <p:origin x="744" y="58"/>
      </p:cViewPr>
      <p:guideLst>
        <p:guide orient="horz" pos="6912"/>
        <p:guide pos="13824"/>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 mudadla" userId="3147c9d228cef30c" providerId="LiveId" clId="{F9134910-C5EC-46E9-9D46-FB04856FF417}"/>
    <pc:docChg chg="undo custSel modSld">
      <pc:chgData name="mani mudadla" userId="3147c9d228cef30c" providerId="LiveId" clId="{F9134910-C5EC-46E9-9D46-FB04856FF417}" dt="2024-04-25T07:43:42.347" v="700" actId="1076"/>
      <pc:docMkLst>
        <pc:docMk/>
      </pc:docMkLst>
      <pc:sldChg chg="modSp mod">
        <pc:chgData name="mani mudadla" userId="3147c9d228cef30c" providerId="LiveId" clId="{F9134910-C5EC-46E9-9D46-FB04856FF417}" dt="2024-04-25T07:43:42.347" v="700" actId="1076"/>
        <pc:sldMkLst>
          <pc:docMk/>
          <pc:sldMk cId="0" sldId="256"/>
        </pc:sldMkLst>
        <pc:spChg chg="mod">
          <ac:chgData name="mani mudadla" userId="3147c9d228cef30c" providerId="LiveId" clId="{F9134910-C5EC-46E9-9D46-FB04856FF417}" dt="2024-04-25T07:34:58.012" v="545" actId="20577"/>
          <ac:spMkLst>
            <pc:docMk/>
            <pc:sldMk cId="0" sldId="256"/>
            <ac:spMk id="3074" creationId="{987B4EF7-C18E-44AD-344E-BE53C04CB965}"/>
          </ac:spMkLst>
        </pc:spChg>
        <pc:spChg chg="mod">
          <ac:chgData name="mani mudadla" userId="3147c9d228cef30c" providerId="LiveId" clId="{F9134910-C5EC-46E9-9D46-FB04856FF417}" dt="2024-04-25T07:43:42.347" v="700" actId="1076"/>
          <ac:spMkLst>
            <pc:docMk/>
            <pc:sldMk cId="0" sldId="256"/>
            <ac:spMk id="3075" creationId="{3884AE8C-64AB-B19B-5021-6E74AE4D9B8D}"/>
          </ac:spMkLst>
        </pc:spChg>
        <pc:spChg chg="mod">
          <ac:chgData name="mani mudadla" userId="3147c9d228cef30c" providerId="LiveId" clId="{F9134910-C5EC-46E9-9D46-FB04856FF417}" dt="2024-04-25T07:27:53.092" v="203" actId="1076"/>
          <ac:spMkLst>
            <pc:docMk/>
            <pc:sldMk cId="0" sldId="256"/>
            <ac:spMk id="3085" creationId="{7C331B1E-D87B-7965-68B1-A32470BA37F2}"/>
          </ac:spMkLst>
        </pc:spChg>
        <pc:spChg chg="mod">
          <ac:chgData name="mani mudadla" userId="3147c9d228cef30c" providerId="LiveId" clId="{F9134910-C5EC-46E9-9D46-FB04856FF417}" dt="2024-04-25T07:31:16.646" v="387" actId="20577"/>
          <ac:spMkLst>
            <pc:docMk/>
            <pc:sldMk cId="0" sldId="256"/>
            <ac:spMk id="3086" creationId="{E9D47228-04DF-FA18-AE0A-B93B1BC27945}"/>
          </ac:spMkLst>
        </pc:spChg>
        <pc:spChg chg="mod">
          <ac:chgData name="mani mudadla" userId="3147c9d228cef30c" providerId="LiveId" clId="{F9134910-C5EC-46E9-9D46-FB04856FF417}" dt="2024-04-25T07:32:41.860" v="415" actId="14100"/>
          <ac:spMkLst>
            <pc:docMk/>
            <pc:sldMk cId="0" sldId="256"/>
            <ac:spMk id="3089" creationId="{5882D793-D4F5-5EB0-C9AF-24BBC9BBC52A}"/>
          </ac:spMkLst>
        </pc:spChg>
        <pc:spChg chg="mod">
          <ac:chgData name="mani mudadla" userId="3147c9d228cef30c" providerId="LiveId" clId="{F9134910-C5EC-46E9-9D46-FB04856FF417}" dt="2024-04-25T07:32:35.511" v="414" actId="14100"/>
          <ac:spMkLst>
            <pc:docMk/>
            <pc:sldMk cId="0" sldId="256"/>
            <ac:spMk id="3091" creationId="{88020784-9D31-1A60-7280-AD1C5F739B28}"/>
          </ac:spMkLst>
        </pc:spChg>
        <pc:spChg chg="mod">
          <ac:chgData name="mani mudadla" userId="3147c9d228cef30c" providerId="LiveId" clId="{F9134910-C5EC-46E9-9D46-FB04856FF417}" dt="2024-04-25T07:32:16.745" v="413" actId="20577"/>
          <ac:spMkLst>
            <pc:docMk/>
            <pc:sldMk cId="0" sldId="256"/>
            <ac:spMk id="3092" creationId="{A8FF6843-A9C8-B512-0EC3-758F345098E3}"/>
          </ac:spMkLst>
        </pc:spChg>
        <pc:picChg chg="mod">
          <ac:chgData name="mani mudadla" userId="3147c9d228cef30c" providerId="LiveId" clId="{F9134910-C5EC-46E9-9D46-FB04856FF417}" dt="2024-04-25T07:32:47.587" v="416" actId="14100"/>
          <ac:picMkLst>
            <pc:docMk/>
            <pc:sldMk cId="0" sldId="256"/>
            <ac:picMk id="3100" creationId="{61E77DD9-FFAB-B0E3-4FED-C40E87782B31}"/>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Instructions">
            <a:extLst>
              <a:ext uri="{FF2B5EF4-FFF2-40B4-BE49-F238E27FC236}">
                <a16:creationId xmlns:a16="http://schemas.microsoft.com/office/drawing/2014/main" id="{2214BCD0-B564-C5A3-2EF2-E75CFFB611E6}"/>
              </a:ext>
            </a:extLst>
          </p:cNvPr>
          <p:cNvSpPr/>
          <p:nvPr/>
        </p:nvSpPr>
        <p:spPr>
          <a:xfrm>
            <a:off x="-7497763" y="0"/>
            <a:ext cx="6948488"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a:lstStyle>
            <a:lvl1pPr defTabSz="3686175" eaLnBrk="0" hangingPunct="0">
              <a:defRPr sz="2400">
                <a:solidFill>
                  <a:schemeClr val="tx1"/>
                </a:solidFill>
                <a:latin typeface="Arial" panose="020B0604020202020204" pitchFamily="34" charset="0"/>
              </a:defRPr>
            </a:lvl1pPr>
            <a:lvl2pPr marL="742950" indent="-285750" defTabSz="3686175" eaLnBrk="0" hangingPunct="0">
              <a:defRPr sz="2400">
                <a:solidFill>
                  <a:schemeClr val="tx1"/>
                </a:solidFill>
                <a:latin typeface="Arial" panose="020B0604020202020204" pitchFamily="34" charset="0"/>
              </a:defRPr>
            </a:lvl2pPr>
            <a:lvl3pPr marL="1143000" indent="-228600" defTabSz="3686175" eaLnBrk="0" hangingPunct="0">
              <a:defRPr sz="2400">
                <a:solidFill>
                  <a:schemeClr val="tx1"/>
                </a:solidFill>
                <a:latin typeface="Arial" panose="020B0604020202020204" pitchFamily="34" charset="0"/>
              </a:defRPr>
            </a:lvl3pPr>
            <a:lvl4pPr marL="1600200" indent="-228600" defTabSz="3686175" eaLnBrk="0" hangingPunct="0">
              <a:defRPr sz="2400">
                <a:solidFill>
                  <a:schemeClr val="tx1"/>
                </a:solidFill>
                <a:latin typeface="Arial" panose="020B0604020202020204" pitchFamily="34" charset="0"/>
              </a:defRPr>
            </a:lvl4pPr>
            <a:lvl5pPr marL="2057400" indent="-228600" defTabSz="3686175" eaLnBrk="0" hangingPunct="0">
              <a:defRPr sz="2400">
                <a:solidFill>
                  <a:schemeClr val="tx1"/>
                </a:solidFill>
                <a:latin typeface="Arial" panose="020B0604020202020204" pitchFamily="34" charset="0"/>
              </a:defRPr>
            </a:lvl5pPr>
            <a:lvl6pPr marL="2514600" indent="-228600" defTabSz="36861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36861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36861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3686175"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Aft>
                <a:spcPts val="1550"/>
              </a:spcAft>
            </a:pPr>
            <a:r>
              <a:rPr lang="en-IN" altLang="en-US" sz="5400" noProof="1">
                <a:solidFill>
                  <a:srgbClr val="7F7F7F"/>
                </a:solidFill>
                <a:latin typeface="Calibri" panose="020F0502020204030204" pitchFamily="34" charset="0"/>
                <a:cs typeface="Calibri" panose="020F0502020204030204" pitchFamily="34" charset="0"/>
              </a:rPr>
              <a:t>Poster Print Size:</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This poster template is 24” high by 48” wide . It can be used to print any poster with a 1:2 aspect ratio including 30x60, 36x72, 42x84, and 48x96. </a:t>
            </a:r>
          </a:p>
          <a:p>
            <a:pPr eaLnBrk="1" hangingPunct="1">
              <a:spcAft>
                <a:spcPts val="1550"/>
              </a:spcAft>
            </a:pPr>
            <a:r>
              <a:rPr lang="en-IN" altLang="en-US" sz="5400" noProof="1">
                <a:solidFill>
                  <a:srgbClr val="7F7F7F"/>
                </a:solidFill>
                <a:latin typeface="Calibri" panose="020F0502020204030204" pitchFamily="34" charset="0"/>
                <a:cs typeface="Calibri" panose="020F0502020204030204" pitchFamily="34" charset="0"/>
              </a:rPr>
              <a:t>Placeholders:</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The various elements included in this poster are ones we often see in medical, research, and scientific posters. Feel free to edit, move,  add, and delete items, or change the layout to suit your needs. Always check with your conference organizer for specific requirements.</a:t>
            </a:r>
          </a:p>
          <a:p>
            <a:pPr eaLnBrk="1" hangingPunct="1">
              <a:spcAft>
                <a:spcPts val="1550"/>
              </a:spcAft>
            </a:pPr>
            <a:r>
              <a:rPr lang="en-IN" altLang="en-US" sz="5400" noProof="1">
                <a:solidFill>
                  <a:srgbClr val="7F7F7F"/>
                </a:solidFill>
                <a:latin typeface="Calibri" panose="020F0502020204030204" pitchFamily="34" charset="0"/>
                <a:cs typeface="Calibri" panose="020F0502020204030204" pitchFamily="34" charset="0"/>
              </a:rPr>
              <a:t>Image Quality:</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You can place digital photos or logo art in your poster file by selecting the </a:t>
            </a:r>
            <a:r>
              <a:rPr lang="en-IN" altLang="en-US" sz="3200" b="1" noProof="1">
                <a:solidFill>
                  <a:srgbClr val="7F7F7F"/>
                </a:solidFill>
                <a:latin typeface="Calibri" panose="020F0502020204030204" pitchFamily="34" charset="0"/>
                <a:cs typeface="Calibri" panose="020F0502020204030204" pitchFamily="34" charset="0"/>
              </a:rPr>
              <a:t>Insert, Picture</a:t>
            </a:r>
            <a:r>
              <a:rPr lang="en-IN" altLang="en-US" sz="3200" noProof="1">
                <a:solidFill>
                  <a:srgbClr val="7F7F7F"/>
                </a:solidFill>
                <a:latin typeface="Calibri" panose="020F0502020204030204" pitchFamily="34" charset="0"/>
                <a:cs typeface="Calibri" panose="020F0502020204030204" pitchFamily="34" charset="0"/>
              </a:rPr>
              <a:t> command, or by using standard copy &amp; paste. For best results, all graphic elements should be at least </a:t>
            </a:r>
            <a:r>
              <a:rPr lang="en-IN" altLang="en-US" sz="3200" b="1" noProof="1">
                <a:solidFill>
                  <a:srgbClr val="7F7F7F"/>
                </a:solidFill>
                <a:latin typeface="Calibri" panose="020F0502020204030204" pitchFamily="34" charset="0"/>
                <a:cs typeface="Calibri" panose="020F0502020204030204" pitchFamily="34" charset="0"/>
              </a:rPr>
              <a:t>150-200 pixels per inch in their final printed size</a:t>
            </a:r>
            <a:r>
              <a:rPr lang="en-IN" altLang="en-US" sz="3200" noProof="1">
                <a:solidFill>
                  <a:srgbClr val="7F7F7F"/>
                </a:solidFill>
                <a:latin typeface="Calibri" panose="020F0502020204030204" pitchFamily="34" charset="0"/>
                <a:cs typeface="Calibri" panose="020F0502020204030204" pitchFamily="34" charset="0"/>
              </a:rPr>
              <a:t>. For instance, a 1600 x 1200 pixel photo will usually look fine up to 8“-10” wide on your printed poster.</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Please note that graphics from websites (such as the logo on your hospital's or university's home page) will only be 72dpi and not suitable for printing.</a:t>
            </a:r>
          </a:p>
          <a:p>
            <a:pPr algn="ctr" eaLnBrk="1" hangingPunct="1">
              <a:spcAft>
                <a:spcPts val="1550"/>
              </a:spcAft>
            </a:pPr>
            <a:br>
              <a:rPr lang="en-US" altLang="en-US" sz="2800">
                <a:solidFill>
                  <a:srgbClr val="7F7F7F"/>
                </a:solidFill>
                <a:latin typeface="Calibri" panose="020F0502020204030204" pitchFamily="34" charset="0"/>
                <a:cs typeface="Calibri" panose="020F0502020204030204" pitchFamily="34" charset="0"/>
              </a:rPr>
            </a:br>
            <a:r>
              <a:rPr lang="en-US" altLang="en-US" sz="2800" noProof="1">
                <a:solidFill>
                  <a:srgbClr val="7F7F7F"/>
                </a:solidFill>
                <a:latin typeface="Calibri" panose="020F0502020204030204" pitchFamily="34" charset="0"/>
                <a:cs typeface="Calibri" panose="020F0502020204030204" pitchFamily="34" charset="0"/>
              </a:rPr>
              <a:t>[This sidebar area does not print.]</a:t>
            </a:r>
          </a:p>
        </p:txBody>
      </p:sp>
      <p:grpSp>
        <p:nvGrpSpPr>
          <p:cNvPr id="3" name="Group 3">
            <a:extLst>
              <a:ext uri="{FF2B5EF4-FFF2-40B4-BE49-F238E27FC236}">
                <a16:creationId xmlns:a16="http://schemas.microsoft.com/office/drawing/2014/main" id="{5841C5DC-548B-D5CB-FF1D-1870A063A25C}"/>
              </a:ext>
            </a:extLst>
          </p:cNvPr>
          <p:cNvGrpSpPr>
            <a:grpSpLocks/>
          </p:cNvGrpSpPr>
          <p:nvPr userDrawn="1"/>
        </p:nvGrpSpPr>
        <p:grpSpPr bwMode="auto">
          <a:xfrm>
            <a:off x="44440475" y="0"/>
            <a:ext cx="6948488" cy="21945600"/>
            <a:chOff x="33832800" y="0"/>
            <a:chExt cx="12801600" cy="43891200"/>
          </a:xfrm>
        </p:grpSpPr>
        <p:sp>
          <p:nvSpPr>
            <p:cNvPr id="4" name="Instructions">
              <a:extLst>
                <a:ext uri="{FF2B5EF4-FFF2-40B4-BE49-F238E27FC236}">
                  <a16:creationId xmlns:a16="http://schemas.microsoft.com/office/drawing/2014/main" id="{0F323DE6-8FDE-A893-D539-CD13E3A9DFA1}"/>
                </a:ext>
              </a:extLst>
            </p:cNvPr>
            <p:cNvSpPr/>
            <p:nvPr/>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a:lstStyle>
              <a:lvl1pPr defTabSz="3686175" eaLnBrk="0" hangingPunct="0">
                <a:defRPr sz="2400">
                  <a:solidFill>
                    <a:schemeClr val="tx1"/>
                  </a:solidFill>
                  <a:latin typeface="Arial" panose="020B0604020202020204" pitchFamily="34" charset="0"/>
                </a:defRPr>
              </a:lvl1pPr>
              <a:lvl2pPr marL="742950" indent="-285750" defTabSz="3686175" eaLnBrk="0" hangingPunct="0">
                <a:defRPr sz="2400">
                  <a:solidFill>
                    <a:schemeClr val="tx1"/>
                  </a:solidFill>
                  <a:latin typeface="Arial" panose="020B0604020202020204" pitchFamily="34" charset="0"/>
                </a:defRPr>
              </a:lvl2pPr>
              <a:lvl3pPr marL="1143000" indent="-228600" defTabSz="3686175" eaLnBrk="0" hangingPunct="0">
                <a:defRPr sz="2400">
                  <a:solidFill>
                    <a:schemeClr val="tx1"/>
                  </a:solidFill>
                  <a:latin typeface="Arial" panose="020B0604020202020204" pitchFamily="34" charset="0"/>
                </a:defRPr>
              </a:lvl3pPr>
              <a:lvl4pPr marL="1600200" indent="-228600" defTabSz="3686175" eaLnBrk="0" hangingPunct="0">
                <a:defRPr sz="2400">
                  <a:solidFill>
                    <a:schemeClr val="tx1"/>
                  </a:solidFill>
                  <a:latin typeface="Arial" panose="020B0604020202020204" pitchFamily="34" charset="0"/>
                </a:defRPr>
              </a:lvl4pPr>
              <a:lvl5pPr marL="2057400" indent="-228600" defTabSz="3686175" eaLnBrk="0" hangingPunct="0">
                <a:defRPr sz="2400">
                  <a:solidFill>
                    <a:schemeClr val="tx1"/>
                  </a:solidFill>
                  <a:latin typeface="Arial" panose="020B0604020202020204" pitchFamily="34" charset="0"/>
                </a:defRPr>
              </a:lvl5pPr>
              <a:lvl6pPr marL="2514600" indent="-228600" defTabSz="36861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36861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36861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3686175"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Aft>
                  <a:spcPts val="1550"/>
                </a:spcAft>
              </a:pPr>
              <a:r>
                <a:rPr lang="en-IN" altLang="en-US" sz="5400" noProof="1">
                  <a:solidFill>
                    <a:srgbClr val="7F7F7F"/>
                  </a:solidFill>
                  <a:latin typeface="Calibri" panose="020F0502020204030204" pitchFamily="34" charset="0"/>
                  <a:cs typeface="Calibri" panose="020F0502020204030204" pitchFamily="34" charset="0"/>
                </a:rPr>
                <a:t>Change Color Theme:</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This template is designed to use the built-in color themes in the newer versions of PowerPoint.</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To change the color theme, select the </a:t>
              </a:r>
              <a:r>
                <a:rPr lang="en-IN" altLang="en-US" sz="3200" b="1" noProof="1">
                  <a:solidFill>
                    <a:srgbClr val="7F7F7F"/>
                  </a:solidFill>
                  <a:latin typeface="Calibri" panose="020F0502020204030204" pitchFamily="34" charset="0"/>
                  <a:cs typeface="Calibri" panose="020F0502020204030204" pitchFamily="34" charset="0"/>
                </a:rPr>
                <a:t>Design</a:t>
              </a:r>
              <a:r>
                <a:rPr lang="en-IN" altLang="en-US" sz="3200" noProof="1">
                  <a:solidFill>
                    <a:srgbClr val="7F7F7F"/>
                  </a:solidFill>
                  <a:latin typeface="Calibri" panose="020F0502020204030204" pitchFamily="34" charset="0"/>
                  <a:cs typeface="Calibri" panose="020F0502020204030204" pitchFamily="34" charset="0"/>
                </a:rPr>
                <a:t> tab, then select the </a:t>
              </a:r>
              <a:r>
                <a:rPr lang="en-IN" altLang="en-US" sz="3200" b="1" noProof="1">
                  <a:solidFill>
                    <a:srgbClr val="7F7F7F"/>
                  </a:solidFill>
                  <a:latin typeface="Calibri" panose="020F0502020204030204" pitchFamily="34" charset="0"/>
                  <a:cs typeface="Calibri" panose="020F0502020204030204" pitchFamily="34" charset="0"/>
                </a:rPr>
                <a:t>Colors</a:t>
              </a:r>
              <a:r>
                <a:rPr lang="en-IN" altLang="en-US" sz="3200" noProof="1">
                  <a:solidFill>
                    <a:srgbClr val="7F7F7F"/>
                  </a:solidFill>
                  <a:latin typeface="Calibri" panose="020F0502020204030204" pitchFamily="34" charset="0"/>
                  <a:cs typeface="Calibri" panose="020F0502020204030204" pitchFamily="34" charset="0"/>
                </a:rPr>
                <a:t> drop-down list.</a:t>
              </a: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The default color theme for this template is “Office”, so you can always return to that after trying some of the alternatives.</a:t>
              </a:r>
            </a:p>
            <a:p>
              <a:pPr eaLnBrk="1" hangingPunct="1">
                <a:spcAft>
                  <a:spcPts val="1550"/>
                </a:spcAft>
              </a:pPr>
              <a:r>
                <a:rPr lang="en-IN" altLang="en-US" sz="5400" noProof="1">
                  <a:solidFill>
                    <a:srgbClr val="7F7F7F"/>
                  </a:solidFill>
                  <a:latin typeface="Calibri" panose="020F0502020204030204" pitchFamily="34" charset="0"/>
                  <a:cs typeface="Calibri" panose="020F0502020204030204" pitchFamily="34" charset="0"/>
                </a:rPr>
                <a:t>Printing Your Poster:</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Once your poster file is ready, visit </a:t>
              </a:r>
              <a:r>
                <a:rPr lang="en-IN" altLang="en-US" sz="3200" b="1" noProof="1">
                  <a:solidFill>
                    <a:srgbClr val="7F7F7F"/>
                  </a:solidFill>
                  <a:latin typeface="Calibri" panose="020F0502020204030204" pitchFamily="34" charset="0"/>
                  <a:cs typeface="Calibri" panose="020F0502020204030204" pitchFamily="34" charset="0"/>
                </a:rPr>
                <a:t>www.genigraphics.com</a:t>
              </a:r>
              <a:r>
                <a:rPr lang="en-IN" altLang="en-US" sz="3200" noProof="1">
                  <a:solidFill>
                    <a:srgbClr val="7F7F7F"/>
                  </a:solidFill>
                  <a:latin typeface="Calibri" panose="020F0502020204030204"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Genigraphics® has been producing output from PowerPoint® longer than anyone in the industry; dating back to when we helped Microsoft® design the PowerPoint® software. </a:t>
              </a:r>
            </a:p>
            <a:p>
              <a:pPr eaLnBrk="1" hangingPunct="1"/>
              <a:endParaRPr lang="en-IN" altLang="en-US" sz="3200" noProof="1">
                <a:solidFill>
                  <a:srgbClr val="7F7F7F"/>
                </a:solidFill>
                <a:latin typeface="Calibri" panose="020F0502020204030204" pitchFamily="34" charset="0"/>
                <a:cs typeface="Calibri" panose="020F0502020204030204" pitchFamily="34" charset="0"/>
              </a:endParaRPr>
            </a:p>
            <a:p>
              <a:pPr algn="ctr" eaLnBrk="1" hangingPunct="1"/>
              <a:r>
                <a:rPr lang="en-IN" altLang="en-US" sz="3200" noProof="1">
                  <a:solidFill>
                    <a:srgbClr val="7F7F7F"/>
                  </a:solidFill>
                  <a:latin typeface="Calibri" panose="020F0502020204030204" pitchFamily="34" charset="0"/>
                  <a:cs typeface="Calibri" panose="020F0502020204030204" pitchFamily="34" charset="0"/>
                </a:rPr>
                <a:t>US and Canada:  1-800-790-4001</a:t>
              </a:r>
              <a:br>
                <a:rPr lang="en-US" altLang="en-US" sz="3200">
                  <a:solidFill>
                    <a:srgbClr val="7F7F7F"/>
                  </a:solidFill>
                  <a:latin typeface="Calibri" panose="020F0502020204030204" pitchFamily="34" charset="0"/>
                  <a:cs typeface="Calibri" panose="020F0502020204030204" pitchFamily="34" charset="0"/>
                </a:rPr>
              </a:br>
              <a:r>
                <a:rPr lang="en-US" altLang="en-US" sz="3200" noProof="1">
                  <a:solidFill>
                    <a:srgbClr val="7F7F7F"/>
                  </a:solidFill>
                  <a:latin typeface="Calibri" panose="020F0502020204030204" pitchFamily="34" charset="0"/>
                  <a:cs typeface="Calibri" panose="020F0502020204030204" pitchFamily="34" charset="0"/>
                </a:rPr>
                <a:t>Email: info@genigraphics.com</a:t>
              </a:r>
            </a:p>
            <a:p>
              <a:pPr algn="ctr" eaLnBrk="1" hangingPunct="1"/>
              <a:br>
                <a:rPr lang="en-US" altLang="en-US" sz="2800">
                  <a:solidFill>
                    <a:srgbClr val="7F7F7F"/>
                  </a:solidFill>
                  <a:latin typeface="Calibri" panose="020F0502020204030204" pitchFamily="34" charset="0"/>
                  <a:cs typeface="Calibri" panose="020F0502020204030204" pitchFamily="34" charset="0"/>
                </a:rPr>
              </a:br>
              <a:r>
                <a:rPr lang="en-US" altLang="en-US" sz="2800" noProof="1">
                  <a:solidFill>
                    <a:srgbClr val="7F7F7F"/>
                  </a:solidFill>
                  <a:latin typeface="Calibri" panose="020F0502020204030204" pitchFamily="34" charset="0"/>
                  <a:cs typeface="Calibri" panose="020F0502020204030204" pitchFamily="34" charset="0"/>
                </a:rPr>
                <a:t>[This sidebar area does not print.]</a:t>
              </a:r>
            </a:p>
          </p:txBody>
        </p:sp>
        <p:pic>
          <p:nvPicPr>
            <p:cNvPr id="5" name="Picture 5">
              <a:extLst>
                <a:ext uri="{FF2B5EF4-FFF2-40B4-BE49-F238E27FC236}">
                  <a16:creationId xmlns:a16="http://schemas.microsoft.com/office/drawing/2014/main" id="{941C387E-FF35-22EA-5700-A2285E178F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281342" y="9107874"/>
              <a:ext cx="11904515" cy="1024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490808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CDC457F9-C89A-BD8D-C013-6E01B0BDE750}"/>
              </a:ext>
            </a:extLst>
          </p:cNvPr>
          <p:cNvSpPr>
            <a:spLocks noChangeArrowheads="1"/>
          </p:cNvSpPr>
          <p:nvPr/>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755">
              <a:defRPr/>
            </a:pPr>
            <a:endParaRPr lang="en-US" sz="4800" dirty="0">
              <a:latin typeface="Calibri" panose="020F0502020204030204" pitchFamily="34" charset="0"/>
            </a:endParaRPr>
          </a:p>
        </p:txBody>
      </p:sp>
      <p:sp>
        <p:nvSpPr>
          <p:cNvPr id="1032" name="Rectangle 8">
            <a:extLst>
              <a:ext uri="{FF2B5EF4-FFF2-40B4-BE49-F238E27FC236}">
                <a16:creationId xmlns:a16="http://schemas.microsoft.com/office/drawing/2014/main" id="{3A9156D6-F865-4501-4B72-9DF5AFC06468}"/>
              </a:ext>
            </a:extLst>
          </p:cNvPr>
          <p:cNvSpPr>
            <a:spLocks noChangeArrowheads="1"/>
          </p:cNvSpPr>
          <p:nvPr/>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pPr>
              <a:defRPr/>
            </a:pPr>
            <a:endParaRPr lang="en-US" dirty="0">
              <a:latin typeface="Calibri" panose="020F0502020204030204" pitchFamily="34" charset="0"/>
            </a:endParaRPr>
          </a:p>
        </p:txBody>
      </p:sp>
      <p:sp>
        <p:nvSpPr>
          <p:cNvPr id="1028" name="Rectangle 9">
            <a:extLst>
              <a:ext uri="{FF2B5EF4-FFF2-40B4-BE49-F238E27FC236}">
                <a16:creationId xmlns:a16="http://schemas.microsoft.com/office/drawing/2014/main" id="{88F81A5C-F878-881A-81DD-EE6062413230}"/>
              </a:ext>
            </a:extLst>
          </p:cNvPr>
          <p:cNvSpPr>
            <a:spLocks noChangeArrowheads="1"/>
          </p:cNvSpPr>
          <p:nvPr userDrawn="1"/>
        </p:nvSpPr>
        <p:spPr bwMode="auto">
          <a:xfrm>
            <a:off x="7312025" y="3656013"/>
            <a:ext cx="36564888" cy="182816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7200" tIns="457200" rIns="457200" bIns="457200"/>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zh-CN">
              <a:latin typeface="Calibri" panose="020F0502020204030204" pitchFamily="34" charset="0"/>
              <a:ea typeface="SimSun" panose="02010600030101010101" pitchFamily="2" charset="-122"/>
            </a:endParaRPr>
          </a:p>
        </p:txBody>
      </p:sp>
      <p:sp>
        <p:nvSpPr>
          <p:cNvPr id="1029" name="Line 11">
            <a:extLst>
              <a:ext uri="{FF2B5EF4-FFF2-40B4-BE49-F238E27FC236}">
                <a16:creationId xmlns:a16="http://schemas.microsoft.com/office/drawing/2014/main" id="{20A4E79F-D007-0732-15A3-03B0F06E5901}"/>
              </a:ext>
            </a:extLst>
          </p:cNvPr>
          <p:cNvSpPr>
            <a:spLocks noChangeShapeType="1"/>
          </p:cNvSpPr>
          <p:nvPr userDrawn="1"/>
        </p:nvSpPr>
        <p:spPr bwMode="auto">
          <a:xfrm>
            <a:off x="7312025" y="0"/>
            <a:ext cx="0" cy="219392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30" name="Line 12">
            <a:extLst>
              <a:ext uri="{FF2B5EF4-FFF2-40B4-BE49-F238E27FC236}">
                <a16:creationId xmlns:a16="http://schemas.microsoft.com/office/drawing/2014/main" id="{ADF0D17C-20C0-E5F7-7E36-F3ECFD8FE227}"/>
              </a:ext>
            </a:extLst>
          </p:cNvPr>
          <p:cNvSpPr>
            <a:spLocks noChangeShapeType="1"/>
          </p:cNvSpPr>
          <p:nvPr userDrawn="1"/>
        </p:nvSpPr>
        <p:spPr bwMode="auto">
          <a:xfrm>
            <a:off x="0" y="3657600"/>
            <a:ext cx="4387691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 name="Picture 1">
            <a:extLst>
              <a:ext uri="{FF2B5EF4-FFF2-40B4-BE49-F238E27FC236}">
                <a16:creationId xmlns:a16="http://schemas.microsoft.com/office/drawing/2014/main" id="{14359582-E872-45D2-02EA-4A50BCE7C00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404800" y="21640800"/>
            <a:ext cx="52974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panose="020B0604020202020204" pitchFamily="34" charset="0"/>
        </a:defRPr>
      </a:lvl2pPr>
      <a:lvl3pPr algn="ctr" defTabSz="4389438" rtl="0" eaLnBrk="0" fontAlgn="base" hangingPunct="0">
        <a:spcBef>
          <a:spcPct val="0"/>
        </a:spcBef>
        <a:spcAft>
          <a:spcPct val="0"/>
        </a:spcAft>
        <a:defRPr sz="21100">
          <a:solidFill>
            <a:schemeClr val="tx2"/>
          </a:solidFill>
          <a:latin typeface="Arial" panose="020B0604020202020204" pitchFamily="34" charset="0"/>
        </a:defRPr>
      </a:lvl3pPr>
      <a:lvl4pPr algn="ctr" defTabSz="4389438" rtl="0" eaLnBrk="0" fontAlgn="base" hangingPunct="0">
        <a:spcBef>
          <a:spcPct val="0"/>
        </a:spcBef>
        <a:spcAft>
          <a:spcPct val="0"/>
        </a:spcAft>
        <a:defRPr sz="21100">
          <a:solidFill>
            <a:schemeClr val="tx2"/>
          </a:solidFill>
          <a:latin typeface="Arial" panose="020B0604020202020204" pitchFamily="34" charset="0"/>
        </a:defRPr>
      </a:lvl4pPr>
      <a:lvl5pPr algn="ctr" defTabSz="4389438" rtl="0" eaLnBrk="0" fontAlgn="base" hangingPunct="0">
        <a:spcBef>
          <a:spcPct val="0"/>
        </a:spcBef>
        <a:spcAft>
          <a:spcPct val="0"/>
        </a:spcAft>
        <a:defRPr sz="21100">
          <a:solidFill>
            <a:schemeClr val="tx2"/>
          </a:solidFill>
          <a:latin typeface="Arial" panose="020B0604020202020204" pitchFamily="34" charset="0"/>
        </a:defRPr>
      </a:lvl5pPr>
      <a:lvl6pPr marL="457200" algn="ctr" defTabSz="4389755" rtl="0" fontAlgn="base">
        <a:spcBef>
          <a:spcPct val="0"/>
        </a:spcBef>
        <a:spcAft>
          <a:spcPct val="0"/>
        </a:spcAft>
        <a:defRPr sz="21100">
          <a:solidFill>
            <a:schemeClr val="tx2"/>
          </a:solidFill>
          <a:latin typeface="Arial" panose="020B0604020202020204" pitchFamily="34" charset="0"/>
        </a:defRPr>
      </a:lvl6pPr>
      <a:lvl7pPr marL="914400" algn="ctr" defTabSz="4389755" rtl="0" fontAlgn="base">
        <a:spcBef>
          <a:spcPct val="0"/>
        </a:spcBef>
        <a:spcAft>
          <a:spcPct val="0"/>
        </a:spcAft>
        <a:defRPr sz="21100">
          <a:solidFill>
            <a:schemeClr val="tx2"/>
          </a:solidFill>
          <a:latin typeface="Arial" panose="020B0604020202020204" pitchFamily="34" charset="0"/>
        </a:defRPr>
      </a:lvl7pPr>
      <a:lvl8pPr marL="1371600" algn="ctr" defTabSz="4389755" rtl="0" fontAlgn="base">
        <a:spcBef>
          <a:spcPct val="0"/>
        </a:spcBef>
        <a:spcAft>
          <a:spcPct val="0"/>
        </a:spcAft>
        <a:defRPr sz="21100">
          <a:solidFill>
            <a:schemeClr val="tx2"/>
          </a:solidFill>
          <a:latin typeface="Arial" panose="020B0604020202020204" pitchFamily="34" charset="0"/>
        </a:defRPr>
      </a:lvl8pPr>
      <a:lvl9pPr marL="1828800" algn="ctr" defTabSz="4389755" rtl="0" fontAlgn="base">
        <a:spcBef>
          <a:spcPct val="0"/>
        </a:spcBef>
        <a:spcAft>
          <a:spcPct val="0"/>
        </a:spcAft>
        <a:defRPr sz="21100">
          <a:solidFill>
            <a:schemeClr val="tx2"/>
          </a:solidFill>
          <a:latin typeface="Arial" panose="020B0604020202020204" pitchFamily="34"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355" indent="-1097280" algn="l" defTabSz="4389755" rtl="0" fontAlgn="base">
        <a:spcBef>
          <a:spcPct val="20000"/>
        </a:spcBef>
        <a:spcAft>
          <a:spcPct val="0"/>
        </a:spcAft>
        <a:buChar char="»"/>
        <a:defRPr sz="9600">
          <a:solidFill>
            <a:schemeClr val="tx1"/>
          </a:solidFill>
          <a:latin typeface="+mn-lt"/>
        </a:defRPr>
      </a:lvl6pPr>
      <a:lvl7pPr marL="10790555" indent="-1097280" algn="l" defTabSz="4389755" rtl="0" fontAlgn="base">
        <a:spcBef>
          <a:spcPct val="20000"/>
        </a:spcBef>
        <a:spcAft>
          <a:spcPct val="0"/>
        </a:spcAft>
        <a:buChar char="»"/>
        <a:defRPr sz="9600">
          <a:solidFill>
            <a:schemeClr val="tx1"/>
          </a:solidFill>
          <a:latin typeface="+mn-lt"/>
        </a:defRPr>
      </a:lvl7pPr>
      <a:lvl8pPr marL="11247755" indent="-1097280" algn="l" defTabSz="4389755" rtl="0" fontAlgn="base">
        <a:spcBef>
          <a:spcPct val="20000"/>
        </a:spcBef>
        <a:spcAft>
          <a:spcPct val="0"/>
        </a:spcAft>
        <a:buChar char="»"/>
        <a:defRPr sz="9600">
          <a:solidFill>
            <a:schemeClr val="tx1"/>
          </a:solidFill>
          <a:latin typeface="+mn-lt"/>
        </a:defRPr>
      </a:lvl8pPr>
      <a:lvl9pPr marL="11704955" indent="-1097280" algn="l" defTabSz="4389755"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22">
            <a:extLst>
              <a:ext uri="{FF2B5EF4-FFF2-40B4-BE49-F238E27FC236}">
                <a16:creationId xmlns:a16="http://schemas.microsoft.com/office/drawing/2014/main" id="{987B4EF7-C18E-44AD-344E-BE53C04CB965}"/>
              </a:ext>
            </a:extLst>
          </p:cNvPr>
          <p:cNvSpPr txBox="1">
            <a:spLocks noChangeArrowheads="1"/>
          </p:cNvSpPr>
          <p:nvPr/>
        </p:nvSpPr>
        <p:spPr bwMode="auto">
          <a:xfrm>
            <a:off x="7326313" y="-152400"/>
            <a:ext cx="3656488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nchor="ctr" anchorCtr="1"/>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zh-CN" sz="6600" b="1" dirty="0">
                <a:solidFill>
                  <a:schemeClr val="bg1"/>
                </a:solidFill>
                <a:latin typeface="Verdana" panose="020B0604030504040204" pitchFamily="34" charset="0"/>
                <a:ea typeface="SimSun" panose="02010600030101010101" pitchFamily="2" charset="-122"/>
              </a:rPr>
              <a:t>SMART WATER QUALITY MONITORING USING IOT</a:t>
            </a:r>
          </a:p>
        </p:txBody>
      </p:sp>
      <p:sp>
        <p:nvSpPr>
          <p:cNvPr id="3075" name="Text Box 123">
            <a:extLst>
              <a:ext uri="{FF2B5EF4-FFF2-40B4-BE49-F238E27FC236}">
                <a16:creationId xmlns:a16="http://schemas.microsoft.com/office/drawing/2014/main" id="{3884AE8C-64AB-B19B-5021-6E74AE4D9B8D}"/>
              </a:ext>
            </a:extLst>
          </p:cNvPr>
          <p:cNvSpPr txBox="1">
            <a:spLocks noChangeArrowheads="1"/>
          </p:cNvSpPr>
          <p:nvPr/>
        </p:nvSpPr>
        <p:spPr bwMode="auto">
          <a:xfrm>
            <a:off x="9515101" y="1685926"/>
            <a:ext cx="32003160"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nchor="ctr" anchorCtr="1"/>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3200" b="1" dirty="0">
                <a:solidFill>
                  <a:schemeClr val="bg1"/>
                </a:solidFill>
                <a:latin typeface="Verdana" panose="020B0604030504040204" pitchFamily="34" charset="0"/>
                <a:ea typeface="SimSun" panose="02010600030101010101" pitchFamily="2" charset="-122"/>
              </a:rPr>
              <a:t>        Department of Information Technology</a:t>
            </a:r>
          </a:p>
          <a:p>
            <a:pPr eaLnBrk="1" hangingPunct="1"/>
            <a:r>
              <a:rPr lang="en-US" altLang="zh-CN" sz="3200" b="1" dirty="0">
                <a:solidFill>
                  <a:schemeClr val="bg1"/>
                </a:solidFill>
                <a:latin typeface="Verdana" panose="020B0604030504040204" pitchFamily="34" charset="0"/>
                <a:ea typeface="SimSun" panose="02010600030101010101" pitchFamily="2" charset="-122"/>
              </a:rPr>
              <a:t>                         School of Computing</a:t>
            </a:r>
          </a:p>
          <a:p>
            <a:pPr eaLnBrk="1" hangingPunct="1"/>
            <a:r>
              <a:rPr lang="en-US" altLang="zh-CN" sz="3200" b="1" dirty="0">
                <a:solidFill>
                  <a:schemeClr val="bg1"/>
                </a:solidFill>
                <a:latin typeface="Verdana" panose="020B0604030504040204" pitchFamily="34" charset="0"/>
                <a:ea typeface="SimSun" panose="02010600030101010101" pitchFamily="2" charset="-122"/>
              </a:rPr>
              <a:t>              10214IT602– MINOR PROJECT-II</a:t>
            </a:r>
          </a:p>
          <a:p>
            <a:pPr eaLnBrk="1" hangingPunct="1"/>
            <a:r>
              <a:rPr lang="en-US" altLang="zh-CN" sz="3200" b="1" dirty="0">
                <a:solidFill>
                  <a:schemeClr val="bg1"/>
                </a:solidFill>
                <a:latin typeface="Verdana" panose="020B0604030504040204" pitchFamily="34" charset="0"/>
                <a:ea typeface="SimSun" panose="02010600030101010101" pitchFamily="2" charset="-122"/>
              </a:rPr>
              <a:t>              WINTER SEMESTER 2023-2024</a:t>
            </a:r>
          </a:p>
          <a:p>
            <a:pPr eaLnBrk="1" hangingPunct="1"/>
            <a:endParaRPr lang="en-US" altLang="zh-CN" sz="3200" b="1" dirty="0">
              <a:solidFill>
                <a:schemeClr val="bg1"/>
              </a:solidFill>
              <a:latin typeface="Verdana" panose="020B0604030504040204" pitchFamily="34" charset="0"/>
              <a:ea typeface="SimSun" panose="02010600030101010101" pitchFamily="2" charset="-122"/>
            </a:endParaRPr>
          </a:p>
        </p:txBody>
      </p:sp>
      <p:sp>
        <p:nvSpPr>
          <p:cNvPr id="3076" name="Text Box 130">
            <a:extLst>
              <a:ext uri="{FF2B5EF4-FFF2-40B4-BE49-F238E27FC236}">
                <a16:creationId xmlns:a16="http://schemas.microsoft.com/office/drawing/2014/main" id="{A988C79F-D744-EB48-BC45-7486B64C7E96}"/>
              </a:ext>
            </a:extLst>
          </p:cNvPr>
          <p:cNvSpPr txBox="1">
            <a:spLocks noChangeArrowheads="1"/>
          </p:cNvSpPr>
          <p:nvPr/>
        </p:nvSpPr>
        <p:spPr bwMode="auto">
          <a:xfrm>
            <a:off x="8229600" y="3656013"/>
            <a:ext cx="10969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4000" b="1">
                <a:latin typeface="Calibri" panose="020F0502020204030204" pitchFamily="34" charset="0"/>
                <a:ea typeface="SimSun" panose="02010600030101010101" pitchFamily="2" charset="-122"/>
              </a:rPr>
              <a:t>INTRODUCTION</a:t>
            </a:r>
          </a:p>
        </p:txBody>
      </p:sp>
      <p:sp>
        <p:nvSpPr>
          <p:cNvPr id="3077" name="Text Box 131">
            <a:extLst>
              <a:ext uri="{FF2B5EF4-FFF2-40B4-BE49-F238E27FC236}">
                <a16:creationId xmlns:a16="http://schemas.microsoft.com/office/drawing/2014/main" id="{C8D52BBC-11C9-CF62-5CC9-D0B1435C6C41}"/>
              </a:ext>
            </a:extLst>
          </p:cNvPr>
          <p:cNvSpPr txBox="1">
            <a:spLocks noChangeArrowheads="1"/>
          </p:cNvSpPr>
          <p:nvPr/>
        </p:nvSpPr>
        <p:spPr bwMode="auto">
          <a:xfrm>
            <a:off x="8229600" y="14401800"/>
            <a:ext cx="10969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4000" b="1">
                <a:latin typeface="Calibri" panose="020F0502020204030204" pitchFamily="34" charset="0"/>
                <a:ea typeface="SimSun" panose="02010600030101010101" pitchFamily="2" charset="-122"/>
              </a:rPr>
              <a:t>METHODOLOGIES</a:t>
            </a:r>
          </a:p>
        </p:txBody>
      </p:sp>
      <p:sp>
        <p:nvSpPr>
          <p:cNvPr id="3078" name="Text Box 133">
            <a:extLst>
              <a:ext uri="{FF2B5EF4-FFF2-40B4-BE49-F238E27FC236}">
                <a16:creationId xmlns:a16="http://schemas.microsoft.com/office/drawing/2014/main" id="{BBA90D28-264D-C77E-7E9D-2FE09C2924E6}"/>
              </a:ext>
            </a:extLst>
          </p:cNvPr>
          <p:cNvSpPr txBox="1">
            <a:spLocks noChangeArrowheads="1"/>
          </p:cNvSpPr>
          <p:nvPr/>
        </p:nvSpPr>
        <p:spPr bwMode="auto">
          <a:xfrm>
            <a:off x="32004000" y="13873163"/>
            <a:ext cx="10969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4000" b="1">
                <a:latin typeface="Calibri" panose="020F0502020204030204" pitchFamily="34" charset="0"/>
                <a:ea typeface="SimSun" panose="02010600030101010101" pitchFamily="2" charset="-122"/>
              </a:rPr>
              <a:t>CONCLUSIONS</a:t>
            </a:r>
          </a:p>
        </p:txBody>
      </p:sp>
      <p:sp>
        <p:nvSpPr>
          <p:cNvPr id="3079" name="Text Box 134">
            <a:extLst>
              <a:ext uri="{FF2B5EF4-FFF2-40B4-BE49-F238E27FC236}">
                <a16:creationId xmlns:a16="http://schemas.microsoft.com/office/drawing/2014/main" id="{EC1223C2-0D5B-DBD2-0780-58EEA9BB4097}"/>
              </a:ext>
            </a:extLst>
          </p:cNvPr>
          <p:cNvSpPr txBox="1">
            <a:spLocks noChangeArrowheads="1"/>
          </p:cNvSpPr>
          <p:nvPr/>
        </p:nvSpPr>
        <p:spPr bwMode="auto">
          <a:xfrm>
            <a:off x="32004000" y="3656013"/>
            <a:ext cx="10969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4000" b="1">
                <a:latin typeface="Calibri" panose="020F0502020204030204" pitchFamily="34" charset="0"/>
                <a:ea typeface="SimSun" panose="02010600030101010101" pitchFamily="2" charset="-122"/>
              </a:rPr>
              <a:t>STANDARDS AND POLICIES</a:t>
            </a:r>
          </a:p>
        </p:txBody>
      </p:sp>
      <p:sp>
        <p:nvSpPr>
          <p:cNvPr id="3080" name="Text Box 135">
            <a:extLst>
              <a:ext uri="{FF2B5EF4-FFF2-40B4-BE49-F238E27FC236}">
                <a16:creationId xmlns:a16="http://schemas.microsoft.com/office/drawing/2014/main" id="{A630379F-6AB4-1C78-0BFA-51C210474616}"/>
              </a:ext>
            </a:extLst>
          </p:cNvPr>
          <p:cNvSpPr txBox="1">
            <a:spLocks noChangeArrowheads="1"/>
          </p:cNvSpPr>
          <p:nvPr/>
        </p:nvSpPr>
        <p:spPr bwMode="auto">
          <a:xfrm>
            <a:off x="20116800" y="3657600"/>
            <a:ext cx="10969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4000" b="1">
                <a:latin typeface="Calibri" panose="020F0502020204030204" pitchFamily="34" charset="0"/>
                <a:ea typeface="SimSun" panose="02010600030101010101" pitchFamily="2" charset="-122"/>
              </a:rPr>
              <a:t>RESULTS</a:t>
            </a:r>
          </a:p>
        </p:txBody>
      </p:sp>
      <p:sp>
        <p:nvSpPr>
          <p:cNvPr id="2184" name="Text Box 136">
            <a:extLst>
              <a:ext uri="{FF2B5EF4-FFF2-40B4-BE49-F238E27FC236}">
                <a16:creationId xmlns:a16="http://schemas.microsoft.com/office/drawing/2014/main" id="{6167B05E-5B69-7462-6F1B-97EA8FAE457B}"/>
              </a:ext>
            </a:extLst>
          </p:cNvPr>
          <p:cNvSpPr txBox="1">
            <a:spLocks noChangeArrowheads="1"/>
          </p:cNvSpPr>
          <p:nvPr/>
        </p:nvSpPr>
        <p:spPr bwMode="auto">
          <a:xfrm>
            <a:off x="32004000" y="17564100"/>
            <a:ext cx="10969625" cy="914400"/>
          </a:xfrm>
          <a:prstGeom prst="rect">
            <a:avLst/>
          </a:prstGeom>
          <a:noFill/>
          <a:ln>
            <a:noFill/>
          </a:ln>
          <a:effec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defRPr/>
            </a:pPr>
            <a:r>
              <a:rPr lang="en-US" sz="4000" b="1">
                <a:solidFill>
                  <a:schemeClr val="accent1">
                    <a:lumMod val="50000"/>
                  </a:schemeClr>
                </a:solidFill>
                <a:latin typeface="Calibri" panose="020F0502020204030204" pitchFamily="34" charset="0"/>
              </a:rPr>
              <a:t>ACKNOWLEDGEMENT</a:t>
            </a:r>
            <a:endParaRPr lang="en-US" sz="4000" b="1" dirty="0">
              <a:solidFill>
                <a:schemeClr val="accent1">
                  <a:lumMod val="50000"/>
                </a:schemeClr>
              </a:solidFill>
              <a:latin typeface="Calibri" panose="020F0502020204030204" pitchFamily="34" charset="0"/>
            </a:endParaRPr>
          </a:p>
        </p:txBody>
      </p:sp>
      <p:sp>
        <p:nvSpPr>
          <p:cNvPr id="2228" name="Text Box 180">
            <a:extLst>
              <a:ext uri="{FF2B5EF4-FFF2-40B4-BE49-F238E27FC236}">
                <a16:creationId xmlns:a16="http://schemas.microsoft.com/office/drawing/2014/main" id="{0CF0802B-2461-B1F9-3735-F7D1B56446A8}"/>
              </a:ext>
            </a:extLst>
          </p:cNvPr>
          <p:cNvSpPr txBox="1">
            <a:spLocks noChangeArrowheads="1"/>
          </p:cNvSpPr>
          <p:nvPr/>
        </p:nvSpPr>
        <p:spPr bwMode="auto">
          <a:xfrm>
            <a:off x="33653413" y="13495338"/>
            <a:ext cx="1814512" cy="398462"/>
          </a:xfrm>
          <a:prstGeom prst="rect">
            <a:avLst/>
          </a:prstGeom>
          <a:noFill/>
          <a:ln>
            <a:noFill/>
          </a:ln>
          <a:effectLst/>
        </p:spPr>
        <p:txBody>
          <a:bodyPr wrap="none">
            <a:spAutoFit/>
          </a:bodyPr>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defRPr/>
            </a:pPr>
            <a:r>
              <a:rPr lang="en-US" sz="2000" b="1" dirty="0">
                <a:solidFill>
                  <a:schemeClr val="accent1">
                    <a:lumMod val="50000"/>
                  </a:schemeClr>
                </a:solidFill>
                <a:latin typeface="Calibri" panose="020F0502020204030204" pitchFamily="34" charset="0"/>
              </a:rPr>
              <a:t>Figure 1.</a:t>
            </a:r>
            <a:r>
              <a:rPr lang="en-US" sz="2000" dirty="0">
                <a:solidFill>
                  <a:schemeClr val="accent1">
                    <a:lumMod val="50000"/>
                  </a:schemeClr>
                </a:solidFill>
                <a:latin typeface="Calibri" panose="020F0502020204030204" pitchFamily="34" charset="0"/>
              </a:rPr>
              <a:t> Input .</a:t>
            </a:r>
          </a:p>
        </p:txBody>
      </p:sp>
      <p:sp>
        <p:nvSpPr>
          <p:cNvPr id="2229" name="Text Box 181">
            <a:extLst>
              <a:ext uri="{FF2B5EF4-FFF2-40B4-BE49-F238E27FC236}">
                <a16:creationId xmlns:a16="http://schemas.microsoft.com/office/drawing/2014/main" id="{C9B32E3A-3A1E-46B3-1DC2-E767ABA13B29}"/>
              </a:ext>
            </a:extLst>
          </p:cNvPr>
          <p:cNvSpPr txBox="1">
            <a:spLocks noChangeArrowheads="1"/>
          </p:cNvSpPr>
          <p:nvPr/>
        </p:nvSpPr>
        <p:spPr bwMode="auto">
          <a:xfrm rot="10800000" flipV="1">
            <a:off x="38785800" y="13430250"/>
            <a:ext cx="3282950" cy="468313"/>
          </a:xfrm>
          <a:prstGeom prst="rect">
            <a:avLst/>
          </a:prstGeom>
          <a:noFill/>
          <a:ln>
            <a:noFill/>
          </a:ln>
          <a:effectLst/>
        </p:spPr>
        <p:txBody>
          <a:bodyPr wrap="none"/>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defRPr/>
            </a:pPr>
            <a:r>
              <a:rPr lang="en-US" sz="2000" b="1" dirty="0">
                <a:solidFill>
                  <a:schemeClr val="accent1">
                    <a:lumMod val="50000"/>
                  </a:schemeClr>
                </a:solidFill>
                <a:latin typeface="Calibri" panose="020F0502020204030204" pitchFamily="34" charset="0"/>
              </a:rPr>
              <a:t>Figure 2.</a:t>
            </a:r>
            <a:r>
              <a:rPr lang="en-US" sz="2000" dirty="0">
                <a:solidFill>
                  <a:schemeClr val="accent1">
                    <a:lumMod val="50000"/>
                  </a:schemeClr>
                </a:solidFill>
                <a:latin typeface="Calibri" panose="020F0502020204030204" pitchFamily="34" charset="0"/>
              </a:rPr>
              <a:t> Output</a:t>
            </a:r>
          </a:p>
        </p:txBody>
      </p:sp>
      <p:sp>
        <p:nvSpPr>
          <p:cNvPr id="3084" name="Text Box 182">
            <a:extLst>
              <a:ext uri="{FF2B5EF4-FFF2-40B4-BE49-F238E27FC236}">
                <a16:creationId xmlns:a16="http://schemas.microsoft.com/office/drawing/2014/main" id="{D81D9FE9-2953-12EA-32CF-E199C4DA1292}"/>
              </a:ext>
            </a:extLst>
          </p:cNvPr>
          <p:cNvSpPr txBox="1">
            <a:spLocks noChangeArrowheads="1"/>
          </p:cNvSpPr>
          <p:nvPr/>
        </p:nvSpPr>
        <p:spPr bwMode="auto">
          <a:xfrm>
            <a:off x="685800" y="3656013"/>
            <a:ext cx="5943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4000">
                <a:solidFill>
                  <a:schemeClr val="bg1"/>
                </a:solidFill>
                <a:latin typeface="Calibri" panose="020F0502020204030204" pitchFamily="34" charset="0"/>
                <a:ea typeface="SimSun" panose="02010600030101010101" pitchFamily="2" charset="-122"/>
              </a:rPr>
              <a:t>ABSTRACT</a:t>
            </a:r>
          </a:p>
        </p:txBody>
      </p:sp>
      <p:sp>
        <p:nvSpPr>
          <p:cNvPr id="3085" name="Text Box 183">
            <a:extLst>
              <a:ext uri="{FF2B5EF4-FFF2-40B4-BE49-F238E27FC236}">
                <a16:creationId xmlns:a16="http://schemas.microsoft.com/office/drawing/2014/main" id="{7C331B1E-D87B-7965-68B1-A32470BA37F2}"/>
              </a:ext>
            </a:extLst>
          </p:cNvPr>
          <p:cNvSpPr txBox="1">
            <a:spLocks noChangeArrowheads="1"/>
          </p:cNvSpPr>
          <p:nvPr/>
        </p:nvSpPr>
        <p:spPr bwMode="auto">
          <a:xfrm>
            <a:off x="342900" y="15587345"/>
            <a:ext cx="5943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4000" dirty="0">
                <a:solidFill>
                  <a:schemeClr val="bg1"/>
                </a:solidFill>
                <a:latin typeface="Calibri" panose="020F0502020204030204" pitchFamily="34" charset="0"/>
                <a:ea typeface="SimSun" panose="02010600030101010101" pitchFamily="2" charset="-122"/>
              </a:rPr>
              <a:t>TEAM MEMBER DETAILS</a:t>
            </a:r>
          </a:p>
        </p:txBody>
      </p:sp>
      <p:sp>
        <p:nvSpPr>
          <p:cNvPr id="3086" name="Text Box 193">
            <a:extLst>
              <a:ext uri="{FF2B5EF4-FFF2-40B4-BE49-F238E27FC236}">
                <a16:creationId xmlns:a16="http://schemas.microsoft.com/office/drawing/2014/main" id="{E9D47228-04DF-FA18-AE0A-B93B1BC27945}"/>
              </a:ext>
            </a:extLst>
          </p:cNvPr>
          <p:cNvSpPr txBox="1">
            <a:spLocks noChangeArrowheads="1"/>
          </p:cNvSpPr>
          <p:nvPr/>
        </p:nvSpPr>
        <p:spPr bwMode="auto">
          <a:xfrm>
            <a:off x="299403" y="16426160"/>
            <a:ext cx="6629400" cy="5386090"/>
          </a:xfrm>
          <a:prstGeom prst="rect">
            <a:avLst/>
          </a:prstGeom>
          <a:solidFill>
            <a:srgbClr val="37609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228600" tIns="228600" rIns="228600" bIns="22860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3200" dirty="0">
                <a:solidFill>
                  <a:schemeClr val="bg1"/>
                </a:solidFill>
                <a:latin typeface="Calibri" panose="020F0502020204030204" pitchFamily="34" charset="0"/>
                <a:ea typeface="SimSun" panose="02010600030101010101" pitchFamily="2" charset="-122"/>
              </a:rPr>
              <a:t>1.VTU 20666/MANIKANTA NAIDU.M</a:t>
            </a:r>
          </a:p>
          <a:p>
            <a:pPr eaLnBrk="1" hangingPunct="1"/>
            <a:r>
              <a:rPr lang="en-US" altLang="zh-CN" sz="3200" dirty="0">
                <a:solidFill>
                  <a:schemeClr val="bg1"/>
                </a:solidFill>
                <a:latin typeface="Calibri" panose="020F0502020204030204" pitchFamily="34" charset="0"/>
                <a:ea typeface="SimSun" panose="02010600030101010101" pitchFamily="2" charset="-122"/>
              </a:rPr>
              <a:t>2.VTU 21080/R.CHANDU DILEEP</a:t>
            </a:r>
          </a:p>
          <a:p>
            <a:pPr eaLnBrk="1" hangingPunct="1"/>
            <a:r>
              <a:rPr lang="en-US" altLang="zh-CN" sz="3200" dirty="0">
                <a:solidFill>
                  <a:schemeClr val="bg1"/>
                </a:solidFill>
                <a:latin typeface="Calibri" panose="020F0502020204030204" pitchFamily="34" charset="0"/>
                <a:ea typeface="SimSun" panose="02010600030101010101" pitchFamily="2" charset="-122"/>
              </a:rPr>
              <a:t>3.VTU 20604/K.SHARATH KUMAR</a:t>
            </a:r>
          </a:p>
          <a:p>
            <a:pPr eaLnBrk="1" hangingPunct="1"/>
            <a:r>
              <a:rPr lang="en-US" altLang="zh-CN" sz="3200" dirty="0">
                <a:solidFill>
                  <a:schemeClr val="bg1"/>
                </a:solidFill>
                <a:latin typeface="Calibri" panose="020F0502020204030204" pitchFamily="34" charset="0"/>
                <a:ea typeface="SimSun" panose="02010600030101010101" pitchFamily="2" charset="-122"/>
              </a:rPr>
              <a:t>1.7671019451</a:t>
            </a:r>
          </a:p>
          <a:p>
            <a:pPr eaLnBrk="1" hangingPunct="1"/>
            <a:r>
              <a:rPr lang="en-US" altLang="zh-CN" sz="3200" dirty="0">
                <a:solidFill>
                  <a:schemeClr val="bg1"/>
                </a:solidFill>
                <a:latin typeface="Calibri" panose="020F0502020204030204" pitchFamily="34" charset="0"/>
                <a:ea typeface="SimSun" panose="02010600030101010101" pitchFamily="2" charset="-122"/>
              </a:rPr>
              <a:t>2.9652249115</a:t>
            </a:r>
          </a:p>
          <a:p>
            <a:pPr eaLnBrk="1" hangingPunct="1"/>
            <a:r>
              <a:rPr lang="en-US" altLang="zh-CN" sz="3200" dirty="0">
                <a:solidFill>
                  <a:schemeClr val="bg1"/>
                </a:solidFill>
                <a:latin typeface="Calibri" panose="020F0502020204030204" pitchFamily="34" charset="0"/>
                <a:ea typeface="SimSun" panose="02010600030101010101" pitchFamily="2" charset="-122"/>
              </a:rPr>
              <a:t>3.9381515483</a:t>
            </a:r>
          </a:p>
          <a:p>
            <a:pPr eaLnBrk="1" hangingPunct="1"/>
            <a:r>
              <a:rPr lang="en-US" altLang="zh-CN" sz="3200" dirty="0">
                <a:solidFill>
                  <a:schemeClr val="bg1"/>
                </a:solidFill>
                <a:latin typeface="Calibri" panose="020F0502020204030204" pitchFamily="34" charset="0"/>
                <a:ea typeface="SimSun" panose="02010600030101010101" pitchFamily="2" charset="-122"/>
              </a:rPr>
              <a:t>1.vtu20666@veltech.edu.in</a:t>
            </a:r>
          </a:p>
          <a:p>
            <a:pPr eaLnBrk="1" hangingPunct="1"/>
            <a:r>
              <a:rPr lang="en-US" altLang="zh-CN" sz="3200" dirty="0">
                <a:solidFill>
                  <a:schemeClr val="bg1"/>
                </a:solidFill>
                <a:latin typeface="Calibri" panose="020F0502020204030204" pitchFamily="34" charset="0"/>
                <a:ea typeface="SimSun" panose="02010600030101010101" pitchFamily="2" charset="-122"/>
              </a:rPr>
              <a:t>2.vtu21080@veltech.edu.in</a:t>
            </a:r>
          </a:p>
          <a:p>
            <a:pPr eaLnBrk="1" hangingPunct="1"/>
            <a:r>
              <a:rPr lang="en-US" altLang="zh-CN" sz="3200" dirty="0">
                <a:solidFill>
                  <a:schemeClr val="bg1"/>
                </a:solidFill>
                <a:latin typeface="Calibri" panose="020F0502020204030204" pitchFamily="34" charset="0"/>
                <a:ea typeface="SimSun" panose="02010600030101010101" pitchFamily="2" charset="-122"/>
              </a:rPr>
              <a:t>3.vtu20604@veltech.edu.in</a:t>
            </a:r>
          </a:p>
          <a:p>
            <a:pPr eaLnBrk="1" hangingPunct="1"/>
            <a:endParaRPr lang="en-US" altLang="zh-CN" sz="3200" dirty="0">
              <a:solidFill>
                <a:schemeClr val="bg1"/>
              </a:solidFill>
              <a:latin typeface="Calibri" panose="020F0502020204030204" pitchFamily="34" charset="0"/>
              <a:ea typeface="SimSun" panose="02010600030101010101" pitchFamily="2" charset="-122"/>
            </a:endParaRPr>
          </a:p>
        </p:txBody>
      </p:sp>
      <p:sp>
        <p:nvSpPr>
          <p:cNvPr id="2242" name="Text Box 194">
            <a:extLst>
              <a:ext uri="{FF2B5EF4-FFF2-40B4-BE49-F238E27FC236}">
                <a16:creationId xmlns:a16="http://schemas.microsoft.com/office/drawing/2014/main" id="{6F999D57-BC0D-1A86-C2B8-E17BF7A5C939}"/>
              </a:ext>
            </a:extLst>
          </p:cNvPr>
          <p:cNvSpPr txBox="1">
            <a:spLocks noChangeArrowheads="1"/>
          </p:cNvSpPr>
          <p:nvPr/>
        </p:nvSpPr>
        <p:spPr bwMode="auto">
          <a:xfrm>
            <a:off x="685800" y="4570413"/>
            <a:ext cx="5943600" cy="8385175"/>
          </a:xfrm>
          <a:prstGeom prst="rect">
            <a:avLst/>
          </a:prstGeom>
          <a:solidFill>
            <a:schemeClr val="accent1">
              <a:lumMod val="75000"/>
            </a:schemeClr>
          </a:solidFill>
          <a:ln>
            <a:noFill/>
          </a:ln>
          <a:effec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a:lnSpc>
                <a:spcPct val="150000"/>
              </a:lnSpc>
              <a:defRPr/>
            </a:pPr>
            <a:r>
              <a:rPr lang="en-US" noProof="1">
                <a:latin typeface="Calibri" panose="020F0502020204030204" pitchFamily="34" charset="0"/>
                <a:cs typeface="Calibri" panose="020F0502020204030204" pitchFamily="34" charset="0"/>
                <a:sym typeface="+mn-ea"/>
              </a:rPr>
              <a:t>The aim of the water quality detection project employing an Arduino Uno and a turbidity sensor is to develop a cost-effective and a system for monitoring and assessing water quality. By measuring turbidity levels, this project seeks to detect suspended particles, sediments, or pollutants in water, contributing to environmental conservation efforts by identifying potential pollution sources or changes in water quality. To prevent water pollution nowadays it becomes very essential to monitor water pollution. IOT based system is one of the most automated and applicable tools for water pollution monitoring. </a:t>
            </a:r>
            <a:endParaRPr lang="en-US">
              <a:solidFill>
                <a:schemeClr val="bg1"/>
              </a:solidFill>
              <a:latin typeface="Calibri" panose="020F0502020204030204" pitchFamily="34" charset="0"/>
              <a:cs typeface="Calibri" panose="020F0502020204030204" pitchFamily="34" charset="0"/>
            </a:endParaRPr>
          </a:p>
        </p:txBody>
      </p:sp>
      <p:sp>
        <p:nvSpPr>
          <p:cNvPr id="3088" name="Text Box 195">
            <a:extLst>
              <a:ext uri="{FF2B5EF4-FFF2-40B4-BE49-F238E27FC236}">
                <a16:creationId xmlns:a16="http://schemas.microsoft.com/office/drawing/2014/main" id="{BC1B5127-1720-3BEA-6BC1-6089BCE6F668}"/>
              </a:ext>
            </a:extLst>
          </p:cNvPr>
          <p:cNvSpPr txBox="1">
            <a:spLocks noChangeArrowheads="1"/>
          </p:cNvSpPr>
          <p:nvPr/>
        </p:nvSpPr>
        <p:spPr bwMode="auto">
          <a:xfrm>
            <a:off x="20116800" y="4570413"/>
            <a:ext cx="10969625" cy="4797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lnSpc>
                <a:spcPct val="150000"/>
              </a:lnSpc>
            </a:pPr>
            <a:r>
              <a:rPr lang="en-US" altLang="zh-CN">
                <a:latin typeface="Calibri" panose="020F0502020204030204" pitchFamily="34" charset="0"/>
                <a:ea typeface="SimSun" panose="02010600030101010101" pitchFamily="2" charset="-122"/>
              </a:rPr>
              <a:t>The IoT-based system for water pollution monitoring involves the use of sensors to measure the physical and chemical parameters of water in real-time. The data collected by the sensors is transferred to a central server or cloud service, where it is analyzed to determine the level of water contamination. The system then makes recommendations for precautionary measures based on the analysis. Several studies have developed real-time automated IoT-based systems for water quality monitoring using various sensors, which can be used for monitoring and management of water quality in various applications.</a:t>
            </a:r>
          </a:p>
        </p:txBody>
      </p:sp>
      <p:sp>
        <p:nvSpPr>
          <p:cNvPr id="3089" name="Text Box 196">
            <a:extLst>
              <a:ext uri="{FF2B5EF4-FFF2-40B4-BE49-F238E27FC236}">
                <a16:creationId xmlns:a16="http://schemas.microsoft.com/office/drawing/2014/main" id="{5882D793-D4F5-5EB0-C9AF-24BBC9BBC52A}"/>
              </a:ext>
            </a:extLst>
          </p:cNvPr>
          <p:cNvSpPr txBox="1">
            <a:spLocks noChangeArrowheads="1"/>
          </p:cNvSpPr>
          <p:nvPr/>
        </p:nvSpPr>
        <p:spPr bwMode="auto">
          <a:xfrm>
            <a:off x="32004000" y="4570413"/>
            <a:ext cx="11544300" cy="3135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82880" tIns="182880" rIns="182880" bIns="18288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lnSpc>
                <a:spcPct val="150000"/>
              </a:lnSpc>
            </a:pPr>
            <a:r>
              <a:rPr lang="en-US" altLang="zh-CN">
                <a:latin typeface="Calibri" panose="020F0502020204030204" pitchFamily="34" charset="0"/>
                <a:ea typeface="SimSun" panose="02010600030101010101" pitchFamily="2" charset="-122"/>
              </a:rPr>
              <a:t>The Arduino Integrated Development Environment (IDE) is a software platform used to write, compile, and upload code to Arduino microcontrollers like the Arduino Uno. It provides an easy-to-use interface for programming and developing projects for various Arduino-compatible boards.</a:t>
            </a:r>
          </a:p>
          <a:p>
            <a:pPr algn="just" eaLnBrk="1" hangingPunct="1">
              <a:lnSpc>
                <a:spcPct val="150000"/>
              </a:lnSpc>
            </a:pPr>
            <a:r>
              <a:rPr lang="en-US" altLang="zh-CN">
                <a:latin typeface="Calibri" panose="020F0502020204030204" pitchFamily="34" charset="0"/>
                <a:ea typeface="SimSun" panose="02010600030101010101" pitchFamily="2" charset="-122"/>
              </a:rPr>
              <a:t>Standard Used: ISO 5667-11</a:t>
            </a:r>
          </a:p>
        </p:txBody>
      </p:sp>
      <p:sp>
        <p:nvSpPr>
          <p:cNvPr id="3090" name="Text Box 197">
            <a:extLst>
              <a:ext uri="{FF2B5EF4-FFF2-40B4-BE49-F238E27FC236}">
                <a16:creationId xmlns:a16="http://schemas.microsoft.com/office/drawing/2014/main" id="{7D47E0A6-66A3-943D-400F-3A9A1FCC3254}"/>
              </a:ext>
            </a:extLst>
          </p:cNvPr>
          <p:cNvSpPr txBox="1">
            <a:spLocks noChangeArrowheads="1"/>
          </p:cNvSpPr>
          <p:nvPr/>
        </p:nvSpPr>
        <p:spPr bwMode="auto">
          <a:xfrm>
            <a:off x="8229600" y="15338425"/>
            <a:ext cx="10969625" cy="4797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lnSpc>
                <a:spcPct val="150000"/>
              </a:lnSpc>
            </a:pPr>
            <a:r>
              <a:rPr lang="en-US" altLang="zh-CN">
                <a:latin typeface="Calibri" panose="020F0502020204030204" pitchFamily="34" charset="0"/>
                <a:ea typeface="SimSun" panose="02010600030101010101" pitchFamily="2" charset="-122"/>
              </a:rPr>
              <a:t>The IoT-based system for water pollution monitoring involves the use of sensors to measure the physical and chemical parameters of water in real-time. The data collected by the sensors is transferred to a central server or cloud service, where it is analyzed to determine the level of water contamination. The system then makes recommendations for precautionary measures based on the analysis. Several studies have developed real-time automated IoT-based systems for water quality monitoring using various sensors, which can be used for monitoring and management of water quality in various applications.</a:t>
            </a:r>
          </a:p>
        </p:txBody>
      </p:sp>
      <p:sp>
        <p:nvSpPr>
          <p:cNvPr id="3091" name="Text Box 198">
            <a:extLst>
              <a:ext uri="{FF2B5EF4-FFF2-40B4-BE49-F238E27FC236}">
                <a16:creationId xmlns:a16="http://schemas.microsoft.com/office/drawing/2014/main" id="{88020784-9D31-1A60-7280-AD1C5F739B28}"/>
              </a:ext>
            </a:extLst>
          </p:cNvPr>
          <p:cNvSpPr txBox="1">
            <a:spLocks noChangeArrowheads="1"/>
          </p:cNvSpPr>
          <p:nvPr/>
        </p:nvSpPr>
        <p:spPr bwMode="auto">
          <a:xfrm>
            <a:off x="32004000" y="14787563"/>
            <a:ext cx="11544300" cy="2027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82880" tIns="182880" rIns="182880" bIns="18288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a:lnSpc>
                <a:spcPct val="150000"/>
              </a:lnSpc>
            </a:pPr>
            <a:r>
              <a:rPr lang="en-US" altLang="zh-CN" dirty="0">
                <a:latin typeface="Calibri" panose="020F0502020204030204" pitchFamily="34" charset="0"/>
                <a:ea typeface="SimSun" panose="02010600030101010101" pitchFamily="2" charset="-122"/>
              </a:rPr>
              <a:t>The implementation of an IoT-based water quality detection system involving a turbidity sensor presents a promising and innovative approach to monitor and assess water quality in various environments.</a:t>
            </a:r>
          </a:p>
        </p:txBody>
      </p:sp>
      <p:sp>
        <p:nvSpPr>
          <p:cNvPr id="3092" name="Text Box 200">
            <a:extLst>
              <a:ext uri="{FF2B5EF4-FFF2-40B4-BE49-F238E27FC236}">
                <a16:creationId xmlns:a16="http://schemas.microsoft.com/office/drawing/2014/main" id="{A8FF6843-A9C8-B512-0EC3-758F345098E3}"/>
              </a:ext>
            </a:extLst>
          </p:cNvPr>
          <p:cNvSpPr txBox="1">
            <a:spLocks noChangeArrowheads="1"/>
          </p:cNvSpPr>
          <p:nvPr/>
        </p:nvSpPr>
        <p:spPr bwMode="auto">
          <a:xfrm>
            <a:off x="32004000" y="18478500"/>
            <a:ext cx="11587797" cy="23391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82880" tIns="182880" rIns="182880" bIns="182880">
            <a:spAutoFit/>
          </a:bodyPr>
          <a:lstStyle>
            <a:lvl1pPr marL="457200" indent="-4572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Aft>
                <a:spcPct val="50000"/>
              </a:spcAft>
              <a:buFontTx/>
              <a:buAutoNum type="arabicPeriod"/>
            </a:pPr>
            <a:r>
              <a:rPr lang="en-US" altLang="zh-CN" sz="3200" dirty="0">
                <a:latin typeface="Calibri" panose="020F0502020204030204" pitchFamily="34" charset="0"/>
                <a:ea typeface="SimSun" panose="02010600030101010101" pitchFamily="2" charset="-122"/>
              </a:rPr>
              <a:t>Supervisor Name : Mr. D RAMYA, M Tech., /Assistant Professor</a:t>
            </a:r>
          </a:p>
          <a:p>
            <a:pPr eaLnBrk="1" hangingPunct="1">
              <a:spcAft>
                <a:spcPct val="50000"/>
              </a:spcAft>
              <a:buFontTx/>
              <a:buAutoNum type="arabicPeriod"/>
            </a:pPr>
            <a:r>
              <a:rPr lang="en-US" altLang="zh-CN" sz="3200" dirty="0">
                <a:latin typeface="Calibri" panose="020F0502020204030204" pitchFamily="34" charset="0"/>
                <a:ea typeface="SimSun" panose="02010600030101010101" pitchFamily="2" charset="-122"/>
              </a:rPr>
              <a:t>Contact No : 9843801898</a:t>
            </a:r>
          </a:p>
          <a:p>
            <a:pPr eaLnBrk="1" hangingPunct="1">
              <a:spcAft>
                <a:spcPct val="50000"/>
              </a:spcAft>
              <a:buFontTx/>
              <a:buAutoNum type="arabicPeriod"/>
            </a:pPr>
            <a:r>
              <a:rPr lang="en-US" altLang="zh-CN" sz="3200" dirty="0">
                <a:latin typeface="Calibri" panose="020F0502020204030204" pitchFamily="34" charset="0"/>
                <a:ea typeface="SimSun" panose="02010600030101010101" pitchFamily="2" charset="-122"/>
              </a:rPr>
              <a:t>Mail ID : raminfo84@gmail.com</a:t>
            </a:r>
          </a:p>
        </p:txBody>
      </p:sp>
      <p:sp>
        <p:nvSpPr>
          <p:cNvPr id="66" name="Text Box 240">
            <a:extLst>
              <a:ext uri="{FF2B5EF4-FFF2-40B4-BE49-F238E27FC236}">
                <a16:creationId xmlns:a16="http://schemas.microsoft.com/office/drawing/2014/main" id="{35B81908-481E-60C2-705F-1BCF0B2383BB}"/>
              </a:ext>
            </a:extLst>
          </p:cNvPr>
          <p:cNvSpPr txBox="1">
            <a:spLocks noChangeArrowheads="1"/>
          </p:cNvSpPr>
          <p:nvPr/>
        </p:nvSpPr>
        <p:spPr bwMode="auto">
          <a:xfrm>
            <a:off x="19964400" y="14249400"/>
            <a:ext cx="4551363" cy="390525"/>
          </a:xfrm>
          <a:prstGeom prst="rect">
            <a:avLst/>
          </a:prstGeom>
          <a:noFill/>
          <a:ln>
            <a:noFill/>
          </a:ln>
          <a:effec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defRPr/>
            </a:pPr>
            <a:r>
              <a:rPr lang="en-US" sz="2000" b="1" noProof="1">
                <a:latin typeface="Times New Roman" panose="02020603050405020304" pitchFamily="18" charset="0"/>
                <a:cs typeface="Times New Roman" panose="02020603050405020304" pitchFamily="18" charset="0"/>
                <a:sym typeface="+mn-ea"/>
              </a:rPr>
              <a:t>Circuit Diagram</a:t>
            </a:r>
            <a:r>
              <a:rPr lang="en-US" sz="2000" b="1" dirty="0">
                <a:solidFill>
                  <a:schemeClr val="accent1">
                    <a:lumMod val="50000"/>
                  </a:schemeClr>
                </a:solidFill>
                <a:latin typeface="Calibri" panose="020F0502020204030204" pitchFamily="34" charset="0"/>
              </a:rPr>
              <a:t>:</a:t>
            </a:r>
            <a:r>
              <a:rPr lang="en-US" sz="2000" dirty="0">
                <a:solidFill>
                  <a:schemeClr val="accent1">
                    <a:lumMod val="50000"/>
                  </a:schemeClr>
                </a:solidFill>
                <a:latin typeface="Calibri" panose="020F0502020204030204" pitchFamily="34" charset="0"/>
              </a:rPr>
              <a:t>Smart Water Monitoring</a:t>
            </a:r>
          </a:p>
        </p:txBody>
      </p:sp>
      <p:pic>
        <p:nvPicPr>
          <p:cNvPr id="3094" name="image1.jpeg">
            <a:extLst>
              <a:ext uri="{FF2B5EF4-FFF2-40B4-BE49-F238E27FC236}">
                <a16:creationId xmlns:a16="http://schemas.microsoft.com/office/drawing/2014/main" id="{A9C72E98-C279-C5E0-E540-BA0F59F34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793750"/>
            <a:ext cx="3886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2">
            <a:extLst>
              <a:ext uri="{FF2B5EF4-FFF2-40B4-BE49-F238E27FC236}">
                <a16:creationId xmlns:a16="http://schemas.microsoft.com/office/drawing/2014/main" id="{0A6BD1A9-9A0E-58E0-DD2D-C24E6E63D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4738" y="133350"/>
            <a:ext cx="205898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6" name="Picture 6">
            <a:extLst>
              <a:ext uri="{FF2B5EF4-FFF2-40B4-BE49-F238E27FC236}">
                <a16:creationId xmlns:a16="http://schemas.microsoft.com/office/drawing/2014/main" id="{08305093-30A5-B958-8123-FAAF4D8F62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013" y="1828800"/>
            <a:ext cx="205898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7" name="Text Box 197">
            <a:extLst>
              <a:ext uri="{FF2B5EF4-FFF2-40B4-BE49-F238E27FC236}">
                <a16:creationId xmlns:a16="http://schemas.microsoft.com/office/drawing/2014/main" id="{22195B36-7EE1-65B8-0ACF-5C867382BDF1}"/>
              </a:ext>
            </a:extLst>
          </p:cNvPr>
          <p:cNvSpPr txBox="1">
            <a:spLocks noChangeArrowheads="1"/>
          </p:cNvSpPr>
          <p:nvPr/>
        </p:nvSpPr>
        <p:spPr bwMode="auto">
          <a:xfrm>
            <a:off x="8345488" y="15392400"/>
            <a:ext cx="10969625" cy="4797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lnSpc>
                <a:spcPct val="150000"/>
              </a:lnSpc>
            </a:pPr>
            <a:r>
              <a:rPr lang="en-US" altLang="zh-CN">
                <a:latin typeface="Calibri" panose="020F0502020204030204" pitchFamily="34" charset="0"/>
                <a:ea typeface="SimSun" panose="02010600030101010101" pitchFamily="2" charset="-122"/>
              </a:rPr>
              <a:t>The IoT-based system for water pollution monitoring involves the use of sensors to measure the physical and chemical parameters of water in real-time. The data collected by the sensors is transferred to a central server or cloud service, where it is analyzed to determine the level of water contamination. The system then makes recommendations for precautionary measures based on the analysis. Several studies have developed real-time automated IoT-based systems for water quality monitoring using various sensors, which can be used for monitoring and management of water quality in various applications.</a:t>
            </a:r>
          </a:p>
        </p:txBody>
      </p:sp>
      <p:sp>
        <p:nvSpPr>
          <p:cNvPr id="3098" name="Text Box 4">
            <a:extLst>
              <a:ext uri="{FF2B5EF4-FFF2-40B4-BE49-F238E27FC236}">
                <a16:creationId xmlns:a16="http://schemas.microsoft.com/office/drawing/2014/main" id="{C6C43A6F-6C4E-BCCD-C7AA-E85F220F3AAC}"/>
              </a:ext>
            </a:extLst>
          </p:cNvPr>
          <p:cNvSpPr txBox="1">
            <a:spLocks noChangeArrowheads="1"/>
          </p:cNvSpPr>
          <p:nvPr/>
        </p:nvSpPr>
        <p:spPr bwMode="auto">
          <a:xfrm>
            <a:off x="8345488" y="5619750"/>
            <a:ext cx="10958512" cy="6902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a:lnSpc>
                <a:spcPct val="150000"/>
              </a:lnSpc>
            </a:pPr>
            <a:r>
              <a:rPr lang="en-US" altLang="zh-CN">
                <a:latin typeface="Calibri" panose="020F0502020204030204" pitchFamily="34" charset="0"/>
                <a:ea typeface="SimSun" panose="02010600030101010101" pitchFamily="2" charset="-122"/>
              </a:rPr>
              <a:t>The high use of chemicals in manufacturing, construction and other industries, fertilizers in farms and also directly leaving the polluted water from industries into nearby water bodies have made a huge contribution to the global water quality reduction, which has become an important problem. Even due to containment water various water born are increasing day by day, due to which many human beings are losing their lives. Traditionally, detection of water quality was manually performed where water samples were obtained and sent for examination to the laboratories which is time taking process, cost and human resources. Such techniques do not provide data in real-time. The proposed water quality monitoring system is consisting of a micro controller (Arduino UNO) and basic Turbidity Sensor. The system can detect the water quality using the turbidity sensor.</a:t>
            </a:r>
          </a:p>
        </p:txBody>
      </p:sp>
      <p:pic>
        <p:nvPicPr>
          <p:cNvPr id="3099" name="Content Placeholder 2">
            <a:extLst>
              <a:ext uri="{FF2B5EF4-FFF2-40B4-BE49-F238E27FC236}">
                <a16:creationId xmlns:a16="http://schemas.microsoft.com/office/drawing/2014/main" id="{3DEA1801-4040-FE91-B8EA-A93CEB86FC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0825" y="8818563"/>
            <a:ext cx="5595938"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0" name="Picture 2">
            <a:extLst>
              <a:ext uri="{FF2B5EF4-FFF2-40B4-BE49-F238E27FC236}">
                <a16:creationId xmlns:a16="http://schemas.microsoft.com/office/drawing/2014/main" id="{61E77DD9-FFAB-B0E3-4FED-C40E87782B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52400" y="8885238"/>
            <a:ext cx="4953000" cy="43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1" name="Picture 2" descr="C:\Users\Admin\Desktop\arc.png">
            <a:extLst>
              <a:ext uri="{FF2B5EF4-FFF2-40B4-BE49-F238E27FC236}">
                <a16:creationId xmlns:a16="http://schemas.microsoft.com/office/drawing/2014/main" id="{3972EC57-0ECE-04DE-6B58-551C26DF9A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40600" y="9753600"/>
            <a:ext cx="110490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240">
            <a:extLst>
              <a:ext uri="{FF2B5EF4-FFF2-40B4-BE49-F238E27FC236}">
                <a16:creationId xmlns:a16="http://schemas.microsoft.com/office/drawing/2014/main" id="{3ED3E0FF-832B-3EF7-9389-33552E7BD933}"/>
              </a:ext>
            </a:extLst>
          </p:cNvPr>
          <p:cNvSpPr txBox="1">
            <a:spLocks noChangeArrowheads="1"/>
          </p:cNvSpPr>
          <p:nvPr/>
        </p:nvSpPr>
        <p:spPr bwMode="auto">
          <a:xfrm>
            <a:off x="19888200" y="20424775"/>
            <a:ext cx="5002213" cy="390525"/>
          </a:xfrm>
          <a:prstGeom prst="rect">
            <a:avLst/>
          </a:prstGeom>
          <a:noFill/>
          <a:ln>
            <a:noFill/>
          </a:ln>
          <a:effec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defRPr/>
            </a:pPr>
            <a:r>
              <a:rPr lang="en-US" sz="2000" b="1" dirty="0">
                <a:solidFill>
                  <a:schemeClr val="accent1">
                    <a:lumMod val="50000"/>
                  </a:schemeClr>
                </a:solidFill>
                <a:latin typeface="Calibri" panose="020F0502020204030204" pitchFamily="34" charset="0"/>
              </a:rPr>
              <a:t>Architecture Diagram:</a:t>
            </a:r>
            <a:r>
              <a:rPr lang="en-US" sz="2000" dirty="0">
                <a:solidFill>
                  <a:schemeClr val="accent1">
                    <a:lumMod val="50000"/>
                  </a:schemeClr>
                </a:solidFill>
                <a:latin typeface="Calibri" panose="020F0502020204030204" pitchFamily="34" charset="0"/>
              </a:rPr>
              <a:t>Smart Water Monitoring</a:t>
            </a:r>
          </a:p>
        </p:txBody>
      </p:sp>
      <p:pic>
        <p:nvPicPr>
          <p:cNvPr id="3103" name="Picture 3" descr="Screenshot 2024-01-08 223422">
            <a:extLst>
              <a:ext uri="{FF2B5EF4-FFF2-40B4-BE49-F238E27FC236}">
                <a16:creationId xmlns:a16="http://schemas.microsoft.com/office/drawing/2014/main" id="{ABC41175-4558-AD93-10F2-1098AF7D69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88200" y="14765338"/>
            <a:ext cx="11256963"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751</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Verdana</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Chandana Cheekatla</dc:creator>
  <cp:lastModifiedBy>mani mudadla</cp:lastModifiedBy>
  <cp:revision>1</cp:revision>
  <dcterms:modified xsi:type="dcterms:W3CDTF">2024-04-25T07:43:42Z</dcterms:modified>
</cp:coreProperties>
</file>