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CB28-0668-A780-1917-DED7B8F96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B874-36D3-49D4-1E1D-C1C691C0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B676-0ABA-A72D-9260-D06D0194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5501-4C19-1E25-27DA-ED971E4A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655D-9074-9813-0675-B7C0B312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3471-5DB0-DF81-C6CD-EFE5BB20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C8E6-E448-5EF0-A22F-E28AEADC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6721-26CE-4203-2658-E09FA88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CFE0-7CAC-F151-0988-99DD8C12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8219-9740-0816-293A-CC3E1E65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31BFF-8D31-1074-36E0-417E3EB48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F72C-07B3-A17F-A587-902D4BA5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6688-1141-E65B-6481-3CA89C9F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DCBE-46FC-F168-C6BB-D1901482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4B46-C50B-EA37-9B7C-6D1FB1EB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B240-D56C-FFAF-0779-157DD2F7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EE2C-3A0A-2431-6C92-7FAFE5A7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0210-2DED-89E4-3C8B-1F3DE995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D8E5-7028-21F3-3C9A-2C75C176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28CE-006C-D2FD-4CAC-4B78B3E0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2963-21C7-251E-B7C7-9EBC146E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A51E4-BF34-EC23-E566-CA1AE2EA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EF92-C258-5BD4-ADA3-DBA29C86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910-8953-8AEC-CE40-F4BD5B60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2EE2-5E88-0600-CC2A-B45DBDC1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8B47-5E4D-67F1-0205-A425B3E9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54FA-F606-C784-76F5-2237593B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3254-267A-EABA-43BA-3B1D4687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E5B62-FDA5-1ECE-2D7B-6C96D88C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07AC-6E17-A0A1-E3C4-AA5E42D3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FAD7-680E-F273-1612-D19B4AAA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EA2-ABFF-6CB9-431B-26D7C1EF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B6DC-E060-28D0-790E-D866CD43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D719-A99A-F28D-A013-3D8E6F2D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13EB7-1413-A9AB-3E95-3CBD33D62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15B1-1110-DB1F-D07B-BE79F58C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57738-6E8B-DC5B-4E20-E1BEAC79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8AD61-0E86-2A10-5E36-3D9D83F5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B55C3-446F-A4AD-B628-F807181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9724-9C1C-A343-C035-62AAD66C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E5FD4-5C5F-F031-CFFA-FDF9312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F5AF-AAEC-F2A7-0E00-1CEDFFF2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CAD85-3946-6658-2B75-E5F98F56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898A8-45F2-B8CA-BE14-51D08A5E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C5DF5-B3EE-77E8-7F54-1A9E110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5895-9E2D-5FD5-FBCD-CBD93EA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F364-34A8-745A-9B4A-0BC6F8CC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85F6-CDD1-6083-221D-3C7E99F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2A1A-1D09-B014-EEC6-44D40119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F51D-5417-1365-CCCB-BC9AFD4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0EC7-5F87-F71B-9A41-DA9590C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0348-2855-0A94-1D4E-A0BC17C0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1125-C2AD-CAA5-4513-AF9EEAB5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FECA3-037D-3107-4B77-105158975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1762C-A7D9-1F59-3F36-9E789B4B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0F2E-ABAF-2688-DBB6-1FE56164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E77B-D158-B7F2-583C-32F7117A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70F4-0E05-82AC-941D-484F1DE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A3B82-775E-1120-C859-46344D21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773F-F69C-5B68-C8DE-56B736A2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3DAE-1AC2-0CC1-044B-7C3D504F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5337-6274-4332-9459-D4E496B7FDA1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DF4C-AE45-2915-6AF5-A1112B15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FD2E-F60F-7A16-1F51-047BC1F6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02B-8817-44C4-9B57-D7565265B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D6B-AEA3-48D6-D539-A455958E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Club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Study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C4AD108A-ADE1-721F-FCFD-C7017D5ACB12}"/>
              </a:ext>
            </a:extLst>
          </p:cNvPr>
          <p:cNvSpPr/>
          <p:nvPr/>
        </p:nvSpPr>
        <p:spPr>
          <a:xfrm>
            <a:off x="762429" y="931926"/>
            <a:ext cx="10370628" cy="17101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4C7A67BC-8261-E281-3D50-74572BE1B2FA}"/>
              </a:ext>
            </a:extLst>
          </p:cNvPr>
          <p:cNvSpPr txBox="1">
            <a:spLocks noGrp="1"/>
          </p:cNvSpPr>
          <p:nvPr/>
        </p:nvSpPr>
        <p:spPr>
          <a:xfrm>
            <a:off x="762428" y="481192"/>
            <a:ext cx="447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r>
              <a:rPr sz="2200" b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–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Lending</a:t>
            </a:r>
            <a:r>
              <a:rPr sz="2200" b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Club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Case</a:t>
            </a:r>
            <a:r>
              <a:rPr sz="2200" b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Study</a:t>
            </a:r>
            <a:endParaRPr sz="22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6ED42AC3-CB88-991C-3490-5DF16D6307DC}"/>
              </a:ext>
            </a:extLst>
          </p:cNvPr>
          <p:cNvSpPr txBox="1"/>
          <p:nvPr/>
        </p:nvSpPr>
        <p:spPr>
          <a:xfrm>
            <a:off x="762428" y="1472715"/>
            <a:ext cx="1015809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Lending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club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largest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peer-to-peer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marketplace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connecting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borrowers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lenders.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Borrowers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apply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through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online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platform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where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assigned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internal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score.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Lenders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decide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1)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whether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lend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2)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terms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interest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rate,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monthly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instalment,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tenure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etc.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Some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popular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products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credit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card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debt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consolidation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house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loans,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car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loans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etc.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Objective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which</a:t>
            </a:r>
            <a:r>
              <a:rPr sz="1800" spc="3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strong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indicators</a:t>
            </a:r>
            <a:r>
              <a:rPr sz="1800" spc="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and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potentially</a:t>
            </a:r>
            <a:r>
              <a:rPr sz="1800" spc="2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use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insights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approval</a:t>
            </a:r>
            <a:r>
              <a:rPr sz="1800" spc="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/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rejection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decision</a:t>
            </a:r>
            <a:r>
              <a:rPr sz="1800" spc="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making.</a:t>
            </a:r>
            <a:endParaRPr sz="18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93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283CEE-B31F-76DE-C338-5167A134C39E}"/>
              </a:ext>
            </a:extLst>
          </p:cNvPr>
          <p:cNvSpPr/>
          <p:nvPr/>
        </p:nvSpPr>
        <p:spPr>
          <a:xfrm>
            <a:off x="762429" y="931926"/>
            <a:ext cx="10370628" cy="17101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46CCA74-80A2-62E4-66F6-7E8576E2BFFF}"/>
              </a:ext>
            </a:extLst>
          </p:cNvPr>
          <p:cNvSpPr txBox="1">
            <a:spLocks noGrp="1"/>
          </p:cNvSpPr>
          <p:nvPr/>
        </p:nvSpPr>
        <p:spPr>
          <a:xfrm>
            <a:off x="762428" y="481192"/>
            <a:ext cx="55535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Overall default rate is 14%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B00C3-7AEE-5F39-9DA1-E3212A79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97" y="1202933"/>
            <a:ext cx="7229475" cy="523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DA6D-25CA-1C44-D202-A84155DB6039}"/>
              </a:ext>
            </a:extLst>
          </p:cNvPr>
          <p:cNvSpPr txBox="1"/>
          <p:nvPr/>
        </p:nvSpPr>
        <p:spPr>
          <a:xfrm>
            <a:off x="7117237" y="4788816"/>
            <a:ext cx="612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14.38%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59267-8AD4-9B13-7383-1785EA2C8628}"/>
              </a:ext>
            </a:extLst>
          </p:cNvPr>
          <p:cNvSpPr txBox="1"/>
          <p:nvPr/>
        </p:nvSpPr>
        <p:spPr>
          <a:xfrm>
            <a:off x="4064524" y="1359030"/>
            <a:ext cx="612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85.62%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667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E030-FA70-0EE9-A4D4-58BB9E0E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Important variables to determine higher default rates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5000-815B-A9A7-6698-7E7B8D2E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34662"/>
          </a:xfrm>
        </p:spPr>
        <p:txBody>
          <a:bodyPr>
            <a:normAutofit/>
          </a:bodyPr>
          <a:lstStyle/>
          <a:p>
            <a:r>
              <a:rPr lang="en-US" sz="2000" dirty="0"/>
              <a:t>Grade</a:t>
            </a:r>
          </a:p>
          <a:p>
            <a:r>
              <a:rPr lang="en-US" sz="2000" dirty="0"/>
              <a:t>Term</a:t>
            </a:r>
          </a:p>
          <a:p>
            <a:r>
              <a:rPr lang="en-US" sz="2000" dirty="0"/>
              <a:t>Annual Income</a:t>
            </a:r>
          </a:p>
          <a:p>
            <a:r>
              <a:rPr lang="en-US" sz="2000" dirty="0"/>
              <a:t>Loan Amount</a:t>
            </a:r>
          </a:p>
          <a:p>
            <a:r>
              <a:rPr lang="en-IN" sz="2000" dirty="0"/>
              <a:t>Interest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0FB7E-8031-D2D0-2E92-60DDEA1C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2" y="3576638"/>
            <a:ext cx="3881336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56F5C-2F5B-5484-8491-E60F0D58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66" y="3558025"/>
            <a:ext cx="3707089" cy="263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6DEB7-5FFF-8868-3067-163EC43F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2" y="3523457"/>
            <a:ext cx="3786717" cy="2672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8F205-5426-B9B1-35EC-47A810DA6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328" y="1127220"/>
            <a:ext cx="3505200" cy="24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Grade</a:t>
            </a:r>
            <a:endParaRPr lang="en-IN" sz="2400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04CB21-F132-8EE5-D483-94D8F5C5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145033"/>
            <a:ext cx="6172200" cy="45679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The shown graph offers a simple visual illustration that emphasizes the connection between loan default rates and the given grade. </a:t>
            </a:r>
          </a:p>
          <a:p>
            <a:r>
              <a:rPr lang="en-US" dirty="0"/>
              <a:t>There is a definite rising trend in the rate of loan default as the grade moves from A to G. </a:t>
            </a:r>
          </a:p>
          <a:p>
            <a:r>
              <a:rPr lang="en-US" dirty="0"/>
              <a:t>According to this, loans awarded higher letter grades (A being the lowest risk and G being the highest) tend to have a reduced likelihood of default, whilst loans given lower grades display a comparably larger risk of default. </a:t>
            </a:r>
          </a:p>
          <a:p>
            <a:r>
              <a:rPr lang="en-US" dirty="0"/>
              <a:t>This finding emphasizes how important the grade is in this dataset as a useful indication of the risk of loan payback.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52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Term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The observed pattern shows that a rising loan term is associated with a higher default rate. </a:t>
            </a:r>
          </a:p>
          <a:p>
            <a:r>
              <a:rPr lang="en-US" dirty="0"/>
              <a:t>This research suggests that compared to loans with shorter terms, loans with longer terms have a larger probability for default. </a:t>
            </a:r>
          </a:p>
          <a:p>
            <a:r>
              <a:rPr lang="en-US" dirty="0"/>
              <a:t>This highlights the importance of loan term as a major factor in loan default, supporting the notion that lengthening the repayment period would raise the likelihood of default in the sample.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F31B6E-2E9E-7564-3CBF-888A2D558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63343"/>
            <a:ext cx="6172200" cy="4521789"/>
          </a:xfrm>
        </p:spPr>
      </p:pic>
    </p:spTree>
    <p:extLst>
      <p:ext uri="{BB962C8B-B14F-4D97-AF65-F5344CB8AC3E}">
        <p14:creationId xmlns:p14="http://schemas.microsoft.com/office/powerpoint/2010/main" val="9833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Annual Income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It is clear from the conclusions drawn from the box plot that there is a direct correlation between a person's annual income and the chance of loan default. </a:t>
            </a:r>
          </a:p>
          <a:p>
            <a:r>
              <a:rPr lang="en-US" dirty="0"/>
              <a:t>The likelihood of loan default increases noticeably when an employee's annual income drops. </a:t>
            </a:r>
          </a:p>
          <a:p>
            <a:r>
              <a:rPr lang="en-US" dirty="0"/>
              <a:t>This finding emphasizes the crucial role that annual income plays in predicting the likelihood of loan default. </a:t>
            </a:r>
          </a:p>
          <a:p>
            <a:r>
              <a:rPr lang="en-US" dirty="0"/>
              <a:t>It means that people with lower income levels could have more difficulty repaying their loans, which would raise the likelihood that they would default.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53C33A-0989-42AB-6C7C-0024D00A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15324"/>
            <a:ext cx="6172200" cy="4417827"/>
          </a:xfrm>
        </p:spPr>
      </p:pic>
    </p:spTree>
    <p:extLst>
      <p:ext uri="{BB962C8B-B14F-4D97-AF65-F5344CB8AC3E}">
        <p14:creationId xmlns:p14="http://schemas.microsoft.com/office/powerpoint/2010/main" val="202969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Interest Rate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A notable pattern is revealed by the insights gained from the box plot presented: defaulted loans typically have higher mean interest rates than non-defaulted loans. </a:t>
            </a:r>
          </a:p>
          <a:p>
            <a:r>
              <a:rPr lang="en-US" dirty="0"/>
              <a:t>This finding points to a strong correlation between interest rates and the likelihood of loan default. Particularly, loans with high interest rates are more likely to default.</a:t>
            </a:r>
          </a:p>
          <a:p>
            <a:r>
              <a:rPr lang="en-US" dirty="0"/>
              <a:t> This pattern emphasizes how important interest rates are in predicting the likelihood of loan default. </a:t>
            </a:r>
          </a:p>
          <a:p>
            <a:r>
              <a:rPr lang="en-US" dirty="0"/>
              <a:t>It means that borrowers who are subject to higher interest rates would experience greater financial strain, which could raise the risk that they will default on their debts.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BD2F9-4E0E-83B3-0913-B91401C43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14940"/>
            <a:ext cx="6172200" cy="4618595"/>
          </a:xfrm>
        </p:spPr>
      </p:pic>
    </p:spTree>
    <p:extLst>
      <p:ext uri="{BB962C8B-B14F-4D97-AF65-F5344CB8AC3E}">
        <p14:creationId xmlns:p14="http://schemas.microsoft.com/office/powerpoint/2010/main" val="25848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A8A1-F429-4D4F-007F-8B9271D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207014"/>
            <a:ext cx="3932237" cy="160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Loan Amount</a:t>
            </a:r>
            <a:endParaRPr lang="en-IN" sz="24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9A34-84D4-F530-6309-B58589D5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6" y="1523206"/>
            <a:ext cx="3932237" cy="3811588"/>
          </a:xfrm>
        </p:spPr>
        <p:txBody>
          <a:bodyPr/>
          <a:lstStyle/>
          <a:p>
            <a:r>
              <a:rPr lang="en-US" dirty="0"/>
              <a:t>A noteworthy trend emerges from the facts shown in the bar plot, namely that there is a positive link between the size of the loan and the chance of default. </a:t>
            </a:r>
          </a:p>
          <a:p>
            <a:r>
              <a:rPr lang="en-US" dirty="0"/>
              <a:t>The likelihood of default also shows an increase as the loan amount rises. </a:t>
            </a:r>
          </a:p>
          <a:p>
            <a:r>
              <a:rPr lang="en-US" dirty="0"/>
              <a:t>This pattern emphasizes the importance of loan amount as a determinant of loan default risk. </a:t>
            </a:r>
          </a:p>
          <a:p>
            <a:r>
              <a:rPr lang="en-US" dirty="0"/>
              <a:t>The inference is that people who borrow more money might have trouble repaying it, which would increase their risk of default.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EFFB5-7EAB-33D5-E592-2F74370E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58414"/>
            <a:ext cx="6172200" cy="4331646"/>
          </a:xfrm>
        </p:spPr>
      </p:pic>
    </p:spTree>
    <p:extLst>
      <p:ext uri="{BB962C8B-B14F-4D97-AF65-F5344CB8AC3E}">
        <p14:creationId xmlns:p14="http://schemas.microsoft.com/office/powerpoint/2010/main" val="371426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Lending Club Case Study</vt:lpstr>
      <vt:lpstr>PowerPoint Presentation</vt:lpstr>
      <vt:lpstr>PowerPoint Presentation</vt:lpstr>
      <vt:lpstr>Important variables to determine higher default rates</vt:lpstr>
      <vt:lpstr>Grade</vt:lpstr>
      <vt:lpstr>Term</vt:lpstr>
      <vt:lpstr>Annual Income</vt:lpstr>
      <vt:lpstr>Interest Rate</vt:lpstr>
      <vt:lpstr>Loan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Musani, Manikanth</dc:creator>
  <cp:lastModifiedBy>Musani, Manikanth</cp:lastModifiedBy>
  <cp:revision>1</cp:revision>
  <dcterms:created xsi:type="dcterms:W3CDTF">2023-08-15T23:58:16Z</dcterms:created>
  <dcterms:modified xsi:type="dcterms:W3CDTF">2023-08-16T01:12:52Z</dcterms:modified>
</cp:coreProperties>
</file>