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6CB28-0668-A780-1917-DED7B8F96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0B874-36D3-49D4-1E1D-C1C691C0F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8B676-0ABA-A72D-9260-D06D0194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5337-6274-4332-9459-D4E496B7FDA1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B5501-4C19-1E25-27DA-ED971E4A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C655D-9074-9813-0675-B7C0B3127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F02B-8817-44C4-9B57-D7565265B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84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3471-5DB0-DF81-C6CD-EFE5BB20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FC8E6-E448-5EF0-A22F-E28AEADCE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66721-26CE-4203-2658-E09FA8871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5337-6274-4332-9459-D4E496B7FDA1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BCFE0-7CAC-F151-0988-99DD8C129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48219-9740-0816-293A-CC3E1E65F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F02B-8817-44C4-9B57-D7565265B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32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F31BFF-8D31-1074-36E0-417E3EB48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4F72C-07B3-A17F-A587-902D4BA5E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26688-1141-E65B-6481-3CA89C9F7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5337-6274-4332-9459-D4E496B7FDA1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BDCBE-46FC-F168-C6BB-D19014828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4B46-C50B-EA37-9B7C-6D1FB1EB0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F02B-8817-44C4-9B57-D7565265B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60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0B240-D56C-FFAF-0779-157DD2F7F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FEE2C-3A0A-2431-6C92-7FAFE5A75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80210-2DED-89E4-3C8B-1F3DE9959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5337-6274-4332-9459-D4E496B7FDA1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CD8E5-7028-21F3-3C9A-2C75C176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A28CE-006C-D2FD-4CAC-4B78B3E0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F02B-8817-44C4-9B57-D7565265B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59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92963-21C7-251E-B7C7-9EBC146E4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A51E4-BF34-EC23-E566-CA1AE2EAA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6EF92-C258-5BD4-ADA3-DBA29C86C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5337-6274-4332-9459-D4E496B7FDA1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56910-8953-8AEC-CE40-F4BD5B60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F2EE2-5E88-0600-CC2A-B45DBDC1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F02B-8817-44C4-9B57-D7565265B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12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98B47-5E4D-67F1-0205-A425B3E97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454FA-F606-C784-76F5-2237593BE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E3254-267A-EABA-43BA-3B1D46878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E5B62-FDA5-1ECE-2D7B-6C96D88C4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5337-6274-4332-9459-D4E496B7FDA1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407AC-6E17-A0A1-E3C4-AA5E42D36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BFAD7-680E-F273-1612-D19B4AAA4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F02B-8817-44C4-9B57-D7565265B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39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2EA2-ABFF-6CB9-431B-26D7C1EFD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5B6DC-E060-28D0-790E-D866CD433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3D719-A99A-F28D-A013-3D8E6F2D1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213EB7-1413-A9AB-3E95-3CBD33D621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4B15B1-1110-DB1F-D07B-BE79F58C0A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57738-6E8B-DC5B-4E20-E1BEAC790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5337-6274-4332-9459-D4E496B7FDA1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88AD61-0E86-2A10-5E36-3D9D83F5A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8B55C3-446F-A4AD-B628-F807181A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F02B-8817-44C4-9B57-D7565265B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29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99724-9C1C-A343-C035-62AAD66C4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CE5FD4-5C5F-F031-CFFA-FDF9312D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5337-6274-4332-9459-D4E496B7FDA1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2BF5AF-AAEC-F2A7-0E00-1CEDFFF2F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CAD85-3946-6658-2B75-E5F98F56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F02B-8817-44C4-9B57-D7565265B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89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C898A8-45F2-B8CA-BE14-51D08A5E3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5337-6274-4332-9459-D4E496B7FDA1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0C5DF5-B3EE-77E8-7F54-1A9E11009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15895-9E2D-5FD5-FBCD-CBD93EA0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F02B-8817-44C4-9B57-D7565265B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76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F364-34A8-745A-9B4A-0BC6F8CCA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F85F6-CDD1-6083-221D-3C7E99F07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62A1A-1D09-B014-EEC6-44D401198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BF51D-5417-1365-CCCB-BC9AFD4B0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5337-6274-4332-9459-D4E496B7FDA1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20EC7-5F87-F71B-9A41-DA9590C6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00348-2855-0A94-1D4E-A0BC17C0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F02B-8817-44C4-9B57-D7565265B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81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1125-C2AD-CAA5-4513-AF9EEAB5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FECA3-037D-3107-4B77-105158975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1762C-A7D9-1F59-3F36-9E789B4B4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20F2E-ABAF-2688-DBB6-1FE561648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5337-6274-4332-9459-D4E496B7FDA1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5E77B-D158-B7F2-583C-32F7117A6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A70F4-0E05-82AC-941D-484F1DEE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F02B-8817-44C4-9B57-D7565265B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87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2A3B82-775E-1120-C859-46344D21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7773F-F69C-5B68-C8DE-56B736A22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3DAE-1AC2-0CC1-044B-7C3D504F5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55337-6274-4332-9459-D4E496B7FDA1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ADF4C-AE45-2915-6AF5-A1112B15B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4FD2E-F60F-7A16-1F51-047BC1F69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0F02B-8817-44C4-9B57-D7565265B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68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7D6B-AEA3-48D6-D539-A455958E0C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Lending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Club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Case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Study</a:t>
            </a:r>
            <a:endParaRPr lang="en-IN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09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>
            <a:extLst>
              <a:ext uri="{FF2B5EF4-FFF2-40B4-BE49-F238E27FC236}">
                <a16:creationId xmlns:a16="http://schemas.microsoft.com/office/drawing/2014/main" id="{C4AD108A-ADE1-721F-FCFD-C7017D5ACB12}"/>
              </a:ext>
            </a:extLst>
          </p:cNvPr>
          <p:cNvSpPr/>
          <p:nvPr/>
        </p:nvSpPr>
        <p:spPr>
          <a:xfrm>
            <a:off x="762429" y="931926"/>
            <a:ext cx="10370628" cy="171010"/>
          </a:xfrm>
          <a:custGeom>
            <a:avLst/>
            <a:gdLst/>
            <a:ahLst/>
            <a:cxnLst/>
            <a:rect l="l" t="t" r="r" b="b"/>
            <a:pathLst>
              <a:path w="11522075">
                <a:moveTo>
                  <a:pt x="0" y="0"/>
                </a:moveTo>
                <a:lnTo>
                  <a:pt x="11522075" y="0"/>
                </a:lnTo>
              </a:path>
            </a:pathLst>
          </a:custGeom>
          <a:ln w="12192">
            <a:solidFill>
              <a:srgbClr val="404041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4C7A67BC-8261-E281-3D50-74572BE1B2FA}"/>
              </a:ext>
            </a:extLst>
          </p:cNvPr>
          <p:cNvSpPr txBox="1">
            <a:spLocks noGrp="1"/>
          </p:cNvSpPr>
          <p:nvPr/>
        </p:nvSpPr>
        <p:spPr>
          <a:xfrm>
            <a:off x="762428" y="481192"/>
            <a:ext cx="44735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400" b="0" i="0">
                <a:solidFill>
                  <a:srgbClr val="001F5F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Background</a:t>
            </a:r>
            <a:r>
              <a:rPr sz="2200" b="1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–</a:t>
            </a:r>
            <a:r>
              <a:rPr sz="2200" b="1" spc="-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Lending</a:t>
            </a:r>
            <a:r>
              <a:rPr sz="2200" b="1" spc="-1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Club</a:t>
            </a:r>
            <a:r>
              <a:rPr sz="2200" b="1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Case</a:t>
            </a:r>
            <a:r>
              <a:rPr sz="2200" b="1" spc="-1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Study</a:t>
            </a:r>
            <a:endParaRPr sz="2200" dirty="0">
              <a:solidFill>
                <a:schemeClr val="tx2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6ED42AC3-CB88-991C-3490-5DF16D6307DC}"/>
              </a:ext>
            </a:extLst>
          </p:cNvPr>
          <p:cNvSpPr txBox="1"/>
          <p:nvPr/>
        </p:nvSpPr>
        <p:spPr>
          <a:xfrm>
            <a:off x="762428" y="1472715"/>
            <a:ext cx="10158095" cy="38651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Background</a:t>
            </a:r>
            <a:endParaRPr sz="1800" dirty="0">
              <a:solidFill>
                <a:schemeClr val="tx2">
                  <a:lumMod val="75000"/>
                </a:schemeClr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 dirty="0">
              <a:solidFill>
                <a:schemeClr val="tx2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Lending</a:t>
            </a:r>
            <a:r>
              <a:rPr sz="1800" spc="3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club</a:t>
            </a:r>
            <a:r>
              <a:rPr sz="1800" spc="2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is</a:t>
            </a:r>
            <a:r>
              <a:rPr sz="1800" spc="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largest</a:t>
            </a:r>
            <a:r>
              <a:rPr sz="1800" spc="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peer-to-peer</a:t>
            </a:r>
            <a:r>
              <a:rPr sz="1800" spc="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marketplace</a:t>
            </a:r>
            <a:r>
              <a:rPr sz="1800" spc="1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connecting</a:t>
            </a:r>
            <a:r>
              <a:rPr sz="1800" spc="3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borrowers</a:t>
            </a:r>
            <a:r>
              <a:rPr sz="1800" spc="2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with</a:t>
            </a:r>
            <a:r>
              <a:rPr sz="1800" spc="2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lenders.</a:t>
            </a:r>
            <a:r>
              <a:rPr sz="1800" spc="2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Borrowers</a:t>
            </a:r>
            <a:r>
              <a:rPr sz="1800" spc="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apply</a:t>
            </a: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through</a:t>
            </a:r>
            <a:r>
              <a:rPr sz="1800" spc="1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an</a:t>
            </a:r>
            <a:r>
              <a:rPr sz="1800" spc="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online</a:t>
            </a:r>
            <a:r>
              <a:rPr sz="1800" spc="2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platform</a:t>
            </a:r>
            <a:r>
              <a:rPr sz="1800" spc="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where</a:t>
            </a:r>
            <a:r>
              <a:rPr sz="1800" spc="3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they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are</a:t>
            </a:r>
            <a:r>
              <a:rPr sz="1800" spc="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assigned</a:t>
            </a:r>
            <a:r>
              <a:rPr sz="1800" spc="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an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internal</a:t>
            </a:r>
            <a:r>
              <a:rPr sz="1800" spc="2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score.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Lenders</a:t>
            </a:r>
            <a:r>
              <a:rPr sz="1800" spc="2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decide</a:t>
            </a:r>
            <a:r>
              <a:rPr sz="1800" spc="1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endParaRPr lang="en-IN" sz="1800" spc="15">
              <a:solidFill>
                <a:schemeClr val="tx2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1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)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whether</a:t>
            </a:r>
            <a:r>
              <a:rPr sz="1800" spc="2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lend</a:t>
            </a:r>
            <a:r>
              <a:rPr sz="1800" spc="1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and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2)</a:t>
            </a:r>
            <a:r>
              <a:rPr sz="1800" spc="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terms</a:t>
            </a:r>
            <a:r>
              <a:rPr sz="1800" spc="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of 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loan</a:t>
            </a:r>
            <a:r>
              <a:rPr sz="1800" spc="2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such</a:t>
            </a:r>
            <a:r>
              <a:rPr sz="1800" spc="1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as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interest</a:t>
            </a:r>
            <a:r>
              <a:rPr sz="1800" spc="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rate,</a:t>
            </a:r>
            <a:r>
              <a:rPr sz="1800" spc="1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monthly</a:t>
            </a:r>
            <a:r>
              <a:rPr sz="1800" spc="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instalment,</a:t>
            </a:r>
            <a:r>
              <a:rPr sz="1800" spc="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tenure</a:t>
            </a:r>
            <a:r>
              <a:rPr sz="1800" spc="1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etc.</a:t>
            </a:r>
            <a:endParaRPr sz="1800" dirty="0">
              <a:solidFill>
                <a:schemeClr val="tx2">
                  <a:lumMod val="75000"/>
                </a:schemeClr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solidFill>
                <a:schemeClr val="tx2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Some</a:t>
            </a:r>
            <a:r>
              <a:rPr sz="1800" spc="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popular</a:t>
            </a:r>
            <a:r>
              <a:rPr sz="1800" spc="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products</a:t>
            </a:r>
            <a:r>
              <a:rPr sz="1800" spc="1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are</a:t>
            </a:r>
            <a:r>
              <a:rPr sz="1800" spc="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credit</a:t>
            </a:r>
            <a:r>
              <a:rPr sz="1800" spc="2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card</a:t>
            </a:r>
            <a:r>
              <a:rPr sz="1800" spc="1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loans,</a:t>
            </a:r>
            <a:r>
              <a:rPr sz="1800" spc="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debt</a:t>
            </a:r>
            <a:r>
              <a:rPr sz="1800" spc="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consolidation</a:t>
            </a:r>
            <a:r>
              <a:rPr sz="1800" spc="1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loans,</a:t>
            </a:r>
            <a:r>
              <a:rPr sz="1800" spc="1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house</a:t>
            </a:r>
            <a:r>
              <a:rPr sz="1800" spc="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loans,</a:t>
            </a:r>
            <a:r>
              <a:rPr sz="1800" spc="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car</a:t>
            </a:r>
            <a:r>
              <a:rPr sz="1800" spc="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loans</a:t>
            </a:r>
            <a:r>
              <a:rPr sz="1800" spc="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etc.</a:t>
            </a:r>
            <a:endParaRPr sz="1800" dirty="0">
              <a:solidFill>
                <a:schemeClr val="tx2">
                  <a:lumMod val="75000"/>
                </a:schemeClr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solidFill>
                <a:schemeClr val="tx2">
                  <a:lumMod val="75000"/>
                </a:schemeClr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 dirty="0">
              <a:solidFill>
                <a:schemeClr val="tx2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Business</a:t>
            </a:r>
            <a:r>
              <a:rPr sz="1800" b="1" spc="-3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Objective</a:t>
            </a:r>
            <a:endParaRPr sz="1800" dirty="0">
              <a:solidFill>
                <a:schemeClr val="tx2">
                  <a:lumMod val="75000"/>
                </a:schemeClr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 dirty="0">
              <a:solidFill>
                <a:schemeClr val="tx2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8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identify</a:t>
            </a:r>
            <a:r>
              <a:rPr sz="1800" spc="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variables</a:t>
            </a:r>
            <a:r>
              <a:rPr sz="1800" spc="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which</a:t>
            </a:r>
            <a:r>
              <a:rPr sz="1800" spc="3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are</a:t>
            </a:r>
            <a:r>
              <a:rPr sz="1800" spc="2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strong</a:t>
            </a:r>
            <a:r>
              <a:rPr sz="1800" spc="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indicators</a:t>
            </a:r>
            <a:r>
              <a:rPr sz="1800" spc="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default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and</a:t>
            </a:r>
            <a:r>
              <a:rPr sz="1800" spc="2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potentially</a:t>
            </a:r>
            <a:r>
              <a:rPr sz="1800" spc="2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use 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the</a:t>
            </a:r>
            <a:r>
              <a:rPr sz="1800" spc="2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insights</a:t>
            </a:r>
            <a:r>
              <a:rPr sz="1800" spc="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in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approval</a:t>
            </a:r>
            <a:r>
              <a:rPr sz="1800" spc="1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/</a:t>
            </a: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rejection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decision</a:t>
            </a:r>
            <a:r>
              <a:rPr sz="1800" spc="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making.</a:t>
            </a:r>
            <a:endParaRPr sz="1800" dirty="0">
              <a:solidFill>
                <a:schemeClr val="tx2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893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0C283CEE-B31F-76DE-C338-5167A134C39E}"/>
              </a:ext>
            </a:extLst>
          </p:cNvPr>
          <p:cNvSpPr/>
          <p:nvPr/>
        </p:nvSpPr>
        <p:spPr>
          <a:xfrm>
            <a:off x="762429" y="931926"/>
            <a:ext cx="10370628" cy="171010"/>
          </a:xfrm>
          <a:custGeom>
            <a:avLst/>
            <a:gdLst/>
            <a:ahLst/>
            <a:cxnLst/>
            <a:rect l="l" t="t" r="r" b="b"/>
            <a:pathLst>
              <a:path w="11522075">
                <a:moveTo>
                  <a:pt x="0" y="0"/>
                </a:moveTo>
                <a:lnTo>
                  <a:pt x="11522075" y="0"/>
                </a:lnTo>
              </a:path>
            </a:pathLst>
          </a:custGeom>
          <a:ln w="12192">
            <a:solidFill>
              <a:srgbClr val="404041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D46CCA74-80A2-62E4-66F6-7E8576E2BFFF}"/>
              </a:ext>
            </a:extLst>
          </p:cNvPr>
          <p:cNvSpPr txBox="1">
            <a:spLocks noGrp="1"/>
          </p:cNvSpPr>
          <p:nvPr/>
        </p:nvSpPr>
        <p:spPr>
          <a:xfrm>
            <a:off x="762428" y="481192"/>
            <a:ext cx="5553531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400" b="0" i="0">
                <a:solidFill>
                  <a:srgbClr val="001F5F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b="1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Overall default rate is 14%</a:t>
            </a:r>
            <a:endParaRPr lang="en-US" sz="2200" dirty="0">
              <a:solidFill>
                <a:schemeClr val="tx2">
                  <a:lumMod val="75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1B00C3-7AEE-5F39-9DA1-E3212A797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97" y="1202933"/>
            <a:ext cx="7229475" cy="5238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99DA6D-25CA-1C44-D202-A84155DB6039}"/>
              </a:ext>
            </a:extLst>
          </p:cNvPr>
          <p:cNvSpPr txBox="1"/>
          <p:nvPr/>
        </p:nvSpPr>
        <p:spPr>
          <a:xfrm>
            <a:off x="7117237" y="4788816"/>
            <a:ext cx="612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14.38%</a:t>
            </a:r>
            <a:endParaRPr lang="en-IN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D59267-8AD4-9B13-7383-1785EA2C8628}"/>
              </a:ext>
            </a:extLst>
          </p:cNvPr>
          <p:cNvSpPr txBox="1"/>
          <p:nvPr/>
        </p:nvSpPr>
        <p:spPr>
          <a:xfrm>
            <a:off x="4064524" y="1359030"/>
            <a:ext cx="612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85.62%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16676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5E030-FA70-0EE9-A4D4-58BB9E0E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Important variables to determine higher default rates</a:t>
            </a:r>
            <a:endParaRPr lang="en-IN" sz="24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55000-815B-A9A7-6698-7E7B8D2E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301"/>
            <a:ext cx="10515600" cy="4734662"/>
          </a:xfrm>
        </p:spPr>
        <p:txBody>
          <a:bodyPr>
            <a:normAutofit/>
          </a:bodyPr>
          <a:lstStyle/>
          <a:p>
            <a:r>
              <a:rPr lang="en-US" sz="2000" dirty="0"/>
              <a:t>Grade</a:t>
            </a:r>
          </a:p>
          <a:p>
            <a:r>
              <a:rPr lang="en-US" sz="2000" dirty="0"/>
              <a:t>Term</a:t>
            </a:r>
          </a:p>
          <a:p>
            <a:r>
              <a:rPr lang="en-US" sz="2000" dirty="0"/>
              <a:t>Annual Income</a:t>
            </a:r>
          </a:p>
          <a:p>
            <a:r>
              <a:rPr lang="en-US" sz="2000" dirty="0"/>
              <a:t>Loan Amount</a:t>
            </a:r>
          </a:p>
          <a:p>
            <a:r>
              <a:rPr lang="en-IN" sz="2000" dirty="0"/>
              <a:t>Interest Rate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70FB7E-8031-D2D0-2E92-60DDEA1C6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72" y="3576638"/>
            <a:ext cx="3881336" cy="2600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356F5C-2F5B-5484-8491-E60F0D582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866" y="3558025"/>
            <a:ext cx="3707089" cy="2637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26DEB7-5FFF-8868-3067-163EC43FB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2" y="3523457"/>
            <a:ext cx="3786717" cy="26721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68F205-5426-B9B1-35EC-47A810DA6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9328" y="1127220"/>
            <a:ext cx="3505200" cy="244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04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A8A1-F429-4D4F-007F-8B9271D60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-207014"/>
            <a:ext cx="3932237" cy="16002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Grade</a:t>
            </a:r>
            <a:endParaRPr lang="en-IN" sz="2400" b="1" dirty="0">
              <a:latin typeface="+mn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04CB21-F132-8EE5-D483-94D8F5C5C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0012" y="1145033"/>
            <a:ext cx="6172200" cy="456793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59A34-84D4-F530-6309-B58589D5E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6" y="1523206"/>
            <a:ext cx="3932237" cy="3811588"/>
          </a:xfrm>
        </p:spPr>
        <p:txBody>
          <a:bodyPr/>
          <a:lstStyle/>
          <a:p>
            <a:r>
              <a:rPr lang="en-US" dirty="0"/>
              <a:t>The shown graph offers a simple visual illustration that emphasizes the connection between loan default rates and the given grade. </a:t>
            </a:r>
          </a:p>
          <a:p>
            <a:r>
              <a:rPr lang="en-US" dirty="0"/>
              <a:t>There is a definite rising trend in the rate of loan default as the grade moves from A to G. </a:t>
            </a:r>
          </a:p>
          <a:p>
            <a:r>
              <a:rPr lang="en-US" dirty="0"/>
              <a:t>According to this, loans awarded higher letter grades (A being the lowest risk and G being the highest) tend to have a reduced likelihood of default, whilst loans given lower grades display a comparably larger risk of default. </a:t>
            </a:r>
          </a:p>
          <a:p>
            <a:r>
              <a:rPr lang="en-US" dirty="0"/>
              <a:t>This finding emphasizes how important the grade is in this dataset as a useful indication of the risk of loan payback.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9523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A8A1-F429-4D4F-007F-8B9271D60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-207014"/>
            <a:ext cx="3932237" cy="16002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Term</a:t>
            </a:r>
            <a:endParaRPr lang="en-IN" sz="2400" b="1" dirty="0">
              <a:latin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59A34-84D4-F530-6309-B58589D5E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6" y="1523206"/>
            <a:ext cx="3932237" cy="3811588"/>
          </a:xfrm>
        </p:spPr>
        <p:txBody>
          <a:bodyPr/>
          <a:lstStyle/>
          <a:p>
            <a:r>
              <a:rPr lang="en-US" dirty="0"/>
              <a:t>The observed pattern shows that a rising loan term is associated with a higher default rate. </a:t>
            </a:r>
          </a:p>
          <a:p>
            <a:r>
              <a:rPr lang="en-US" dirty="0"/>
              <a:t>This research suggests that compared to loans with shorter terms, loans with longer terms have a larger probability for default. </a:t>
            </a:r>
          </a:p>
          <a:p>
            <a:r>
              <a:rPr lang="en-US" dirty="0"/>
              <a:t>This highlights the importance of loan term as a major factor in loan default, supporting the notion that lengthening the repayment period would raise the likelihood of default in the sample.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9F31B6E-2E9E-7564-3CBF-888A2D558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163343"/>
            <a:ext cx="6172200" cy="4521789"/>
          </a:xfrm>
        </p:spPr>
      </p:pic>
    </p:spTree>
    <p:extLst>
      <p:ext uri="{BB962C8B-B14F-4D97-AF65-F5344CB8AC3E}">
        <p14:creationId xmlns:p14="http://schemas.microsoft.com/office/powerpoint/2010/main" val="983328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A8A1-F429-4D4F-007F-8B9271D60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-207014"/>
            <a:ext cx="3932237" cy="16002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Annual Income</a:t>
            </a:r>
            <a:endParaRPr lang="en-IN" sz="2400" b="1" dirty="0">
              <a:latin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59A34-84D4-F530-6309-B58589D5E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6" y="1523206"/>
            <a:ext cx="3932237" cy="3811588"/>
          </a:xfrm>
        </p:spPr>
        <p:txBody>
          <a:bodyPr/>
          <a:lstStyle/>
          <a:p>
            <a:r>
              <a:rPr lang="en-US" dirty="0"/>
              <a:t>It is clear from the conclusions drawn from the box plot that there is a direct correlation between a person's annual income and the chance of loan default. </a:t>
            </a:r>
          </a:p>
          <a:p>
            <a:r>
              <a:rPr lang="en-US" dirty="0"/>
              <a:t>The likelihood of loan default increases noticeably when an employee's annual income drops. </a:t>
            </a:r>
          </a:p>
          <a:p>
            <a:r>
              <a:rPr lang="en-US" dirty="0"/>
              <a:t>This finding emphasizes the crucial role that annual income plays in predicting the likelihood of loan default. </a:t>
            </a:r>
          </a:p>
          <a:p>
            <a:r>
              <a:rPr lang="en-US" dirty="0"/>
              <a:t>It means that people with lower income levels could have more difficulty repaying their loans, which would raise the likelihood that they would default.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53C33A-0989-42AB-6C7C-0024D00A7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215324"/>
            <a:ext cx="6172200" cy="4417827"/>
          </a:xfrm>
        </p:spPr>
      </p:pic>
    </p:spTree>
    <p:extLst>
      <p:ext uri="{BB962C8B-B14F-4D97-AF65-F5344CB8AC3E}">
        <p14:creationId xmlns:p14="http://schemas.microsoft.com/office/powerpoint/2010/main" val="2029698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A8A1-F429-4D4F-007F-8B9271D60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-207014"/>
            <a:ext cx="3932237" cy="16002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Interest Rate</a:t>
            </a:r>
            <a:endParaRPr lang="en-IN" sz="2400" b="1" dirty="0">
              <a:latin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59A34-84D4-F530-6309-B58589D5E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6" y="1523206"/>
            <a:ext cx="3932237" cy="3811588"/>
          </a:xfrm>
        </p:spPr>
        <p:txBody>
          <a:bodyPr/>
          <a:lstStyle/>
          <a:p>
            <a:r>
              <a:rPr lang="en-US" dirty="0"/>
              <a:t>A notable pattern is revealed by the insights gained from the box plot presented: defaulted loans typically have higher mean interest rates than non-defaulted loans. </a:t>
            </a:r>
          </a:p>
          <a:p>
            <a:r>
              <a:rPr lang="en-US" dirty="0"/>
              <a:t>This finding points to a strong correlation between interest rates and the likelihood of loan default. Particularly, loans with high interest rates are more likely to default.</a:t>
            </a:r>
          </a:p>
          <a:p>
            <a:r>
              <a:rPr lang="en-US" dirty="0"/>
              <a:t> This pattern emphasizes how important interest rates are in predicting the likelihood of loan default. </a:t>
            </a:r>
          </a:p>
          <a:p>
            <a:r>
              <a:rPr lang="en-US" dirty="0"/>
              <a:t>It means that borrowers who are subject to higher interest rates would experience greater financial strain, which could raise the risk that they will default on their debts.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3BD2F9-4E0E-83B3-0913-B91401C43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114940"/>
            <a:ext cx="6172200" cy="4618595"/>
          </a:xfrm>
        </p:spPr>
      </p:pic>
    </p:spTree>
    <p:extLst>
      <p:ext uri="{BB962C8B-B14F-4D97-AF65-F5344CB8AC3E}">
        <p14:creationId xmlns:p14="http://schemas.microsoft.com/office/powerpoint/2010/main" val="2584802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A8A1-F429-4D4F-007F-8B9271D60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-207014"/>
            <a:ext cx="3932237" cy="16002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Loan Amount</a:t>
            </a:r>
            <a:endParaRPr lang="en-IN" sz="2400" b="1" dirty="0">
              <a:latin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59A34-84D4-F530-6309-B58589D5E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6" y="1523206"/>
            <a:ext cx="3932237" cy="3811588"/>
          </a:xfrm>
        </p:spPr>
        <p:txBody>
          <a:bodyPr/>
          <a:lstStyle/>
          <a:p>
            <a:r>
              <a:rPr lang="en-US" dirty="0"/>
              <a:t>A noteworthy trend emerges from the facts shown in the bar plot, namely that there is a positive link between the size of the loan and the chance of default. </a:t>
            </a:r>
          </a:p>
          <a:p>
            <a:r>
              <a:rPr lang="en-US" dirty="0"/>
              <a:t>The likelihood of default also shows an increase as the loan amount rises. </a:t>
            </a:r>
          </a:p>
          <a:p>
            <a:r>
              <a:rPr lang="en-US" dirty="0"/>
              <a:t>This pattern emphasizes the importance of loan amount as a determinant of loan default risk. </a:t>
            </a:r>
          </a:p>
          <a:p>
            <a:r>
              <a:rPr lang="en-US" dirty="0"/>
              <a:t>The inference is that people who borrow more money might have trouble repaying it, which would increase their risk of default.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EEFFB5-7EAB-33D5-E592-2F74370E8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258414"/>
            <a:ext cx="6172200" cy="4331646"/>
          </a:xfrm>
        </p:spPr>
      </p:pic>
    </p:spTree>
    <p:extLst>
      <p:ext uri="{BB962C8B-B14F-4D97-AF65-F5344CB8AC3E}">
        <p14:creationId xmlns:p14="http://schemas.microsoft.com/office/powerpoint/2010/main" val="3714268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592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Lending Club Case Study</vt:lpstr>
      <vt:lpstr>PowerPoint Presentation</vt:lpstr>
      <vt:lpstr>PowerPoint Presentation</vt:lpstr>
      <vt:lpstr>Important variables to determine higher default rates</vt:lpstr>
      <vt:lpstr>Grade</vt:lpstr>
      <vt:lpstr>Term</vt:lpstr>
      <vt:lpstr>Annual Income</vt:lpstr>
      <vt:lpstr>Interest Rate</vt:lpstr>
      <vt:lpstr>Loan Amount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Musani, Manikanth</dc:creator>
  <cp:lastModifiedBy>Musani, Manikanth</cp:lastModifiedBy>
  <cp:revision>2</cp:revision>
  <dcterms:created xsi:type="dcterms:W3CDTF">2023-08-15T23:58:16Z</dcterms:created>
  <dcterms:modified xsi:type="dcterms:W3CDTF">2023-08-16T01:51:43Z</dcterms:modified>
</cp:coreProperties>
</file>