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6" r:id="rId8"/>
    <p:sldId id="265" r:id="rId9"/>
    <p:sldId id="259" r:id="rId10"/>
    <p:sldId id="260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48" y="4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A481D81-127A-4A74-A085-07F295B4725E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0" tIns="0" rIns="0" bIns="0" anchor="ctr"/>
          <a:lstStyle/>
          <a:p>
            <a:pPr algn="ctr"/>
            <a:r>
              <a:rPr lang="en-IN" sz="4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IN" sz="4400" b="1" u="sng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SIMULATION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ininet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python API to create custom topology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Number of nodes - N input parameter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Initially , k operational nodes</a:t>
            </a:r>
          </a:p>
          <a:p>
            <a:pPr algn="just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Dynamic Node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ABCAST </a:t>
            </a:r>
          </a:p>
        </p:txBody>
      </p:sp>
      <p:sp>
        <p:nvSpPr>
          <p:cNvPr id="49" name="CustomShape 2"/>
          <p:cNvSpPr/>
          <p:nvPr/>
        </p:nvSpPr>
        <p:spPr>
          <a:xfrm>
            <a:off x="3744000" y="316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</a:p>
        </p:txBody>
      </p:sp>
      <p:sp>
        <p:nvSpPr>
          <p:cNvPr id="50" name="CustomShape 3"/>
          <p:cNvSpPr/>
          <p:nvPr/>
        </p:nvSpPr>
        <p:spPr>
          <a:xfrm>
            <a:off x="2088000" y="2232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</a:p>
        </p:txBody>
      </p:sp>
      <p:sp>
        <p:nvSpPr>
          <p:cNvPr id="51" name="CustomShape 4"/>
          <p:cNvSpPr/>
          <p:nvPr/>
        </p:nvSpPr>
        <p:spPr>
          <a:xfrm>
            <a:off x="4536000" y="1944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</a:p>
        </p:txBody>
      </p:sp>
      <p:sp>
        <p:nvSpPr>
          <p:cNvPr id="52" name="CustomShape 5"/>
          <p:cNvSpPr/>
          <p:nvPr/>
        </p:nvSpPr>
        <p:spPr>
          <a:xfrm>
            <a:off x="6984000" y="280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</a:p>
        </p:txBody>
      </p:sp>
      <p:sp>
        <p:nvSpPr>
          <p:cNvPr id="53" name="CustomShape 6"/>
          <p:cNvSpPr/>
          <p:nvPr/>
        </p:nvSpPr>
        <p:spPr>
          <a:xfrm>
            <a:off x="5328000" y="3888000"/>
            <a:ext cx="504000" cy="50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</a:p>
        </p:txBody>
      </p:sp>
      <p:sp>
        <p:nvSpPr>
          <p:cNvPr id="54" name="Line 7"/>
          <p:cNvSpPr/>
          <p:nvPr/>
        </p:nvSpPr>
        <p:spPr>
          <a:xfrm flipH="1" flipV="1">
            <a:off x="2448000" y="2664000"/>
            <a:ext cx="1296000" cy="720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8"/>
          <p:cNvSpPr/>
          <p:nvPr/>
        </p:nvSpPr>
        <p:spPr>
          <a:xfrm flipV="1">
            <a:off x="4032000" y="2376000"/>
            <a:ext cx="576000" cy="792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4176000" y="3600000"/>
            <a:ext cx="1152000" cy="504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10"/>
          <p:cNvSpPr/>
          <p:nvPr/>
        </p:nvSpPr>
        <p:spPr>
          <a:xfrm flipV="1">
            <a:off x="4248000" y="3168000"/>
            <a:ext cx="2736000" cy="21600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1"/>
          <p:cNvSpPr/>
          <p:nvPr/>
        </p:nvSpPr>
        <p:spPr>
          <a:xfrm flipH="1">
            <a:off x="4176000" y="2448000"/>
            <a:ext cx="57600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2"/>
          <p:cNvSpPr/>
          <p:nvPr/>
        </p:nvSpPr>
        <p:spPr>
          <a:xfrm>
            <a:off x="2592000" y="2520000"/>
            <a:ext cx="122400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13"/>
          <p:cNvSpPr/>
          <p:nvPr/>
        </p:nvSpPr>
        <p:spPr>
          <a:xfrm flipH="1" flipV="1">
            <a:off x="4248000" y="3528000"/>
            <a:ext cx="1152000" cy="43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14"/>
          <p:cNvSpPr/>
          <p:nvPr/>
        </p:nvSpPr>
        <p:spPr>
          <a:xfrm flipH="1">
            <a:off x="4248000" y="2952000"/>
            <a:ext cx="273600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TextShape 15"/>
          <p:cNvSpPr txBox="1"/>
          <p:nvPr/>
        </p:nvSpPr>
        <p:spPr>
          <a:xfrm>
            <a:off x="3996000" y="246168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</a:p>
        </p:txBody>
      </p:sp>
      <p:sp>
        <p:nvSpPr>
          <p:cNvPr id="63" name="TextShape 16"/>
          <p:cNvSpPr txBox="1"/>
          <p:nvPr/>
        </p:nvSpPr>
        <p:spPr>
          <a:xfrm>
            <a:off x="2592000" y="3024000"/>
            <a:ext cx="61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</a:p>
        </p:txBody>
      </p:sp>
      <p:sp>
        <p:nvSpPr>
          <p:cNvPr id="64" name="TextShape 17"/>
          <p:cNvSpPr txBox="1"/>
          <p:nvPr/>
        </p:nvSpPr>
        <p:spPr>
          <a:xfrm>
            <a:off x="5832000" y="3325680"/>
            <a:ext cx="57646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</a:p>
        </p:txBody>
      </p:sp>
      <p:sp>
        <p:nvSpPr>
          <p:cNvPr id="65" name="TextShape 18"/>
          <p:cNvSpPr txBox="1"/>
          <p:nvPr/>
        </p:nvSpPr>
        <p:spPr>
          <a:xfrm>
            <a:off x="4320000" y="3901680"/>
            <a:ext cx="61216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</a:t>
            </a:r>
          </a:p>
        </p:txBody>
      </p:sp>
      <p:sp>
        <p:nvSpPr>
          <p:cNvPr id="66" name="TextShape 19"/>
          <p:cNvSpPr txBox="1"/>
          <p:nvPr/>
        </p:nvSpPr>
        <p:spPr>
          <a:xfrm>
            <a:off x="2952000" y="2389680"/>
            <a:ext cx="5761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r>
          </a:p>
        </p:txBody>
      </p:sp>
      <p:sp>
        <p:nvSpPr>
          <p:cNvPr id="67" name="TextShape 20"/>
          <p:cNvSpPr txBox="1"/>
          <p:nvPr/>
        </p:nvSpPr>
        <p:spPr>
          <a:xfrm>
            <a:off x="4608000" y="2592000"/>
            <a:ext cx="64833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</a:t>
            </a:r>
          </a:p>
        </p:txBody>
      </p:sp>
      <p:sp>
        <p:nvSpPr>
          <p:cNvPr id="68" name="TextShape 21"/>
          <p:cNvSpPr txBox="1"/>
          <p:nvPr/>
        </p:nvSpPr>
        <p:spPr>
          <a:xfrm>
            <a:off x="5688000" y="2677680"/>
            <a:ext cx="577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</a:p>
        </p:txBody>
      </p:sp>
      <p:sp>
        <p:nvSpPr>
          <p:cNvPr id="70" name="TextShape 23"/>
          <p:cNvSpPr txBox="1"/>
          <p:nvPr/>
        </p:nvSpPr>
        <p:spPr>
          <a:xfrm>
            <a:off x="4896000" y="3469680"/>
            <a:ext cx="6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r>
          </a:p>
        </p:txBody>
      </p:sp>
      <p:sp>
        <p:nvSpPr>
          <p:cNvPr id="71" name="TextShape 24"/>
          <p:cNvSpPr txBox="1"/>
          <p:nvPr/>
        </p:nvSpPr>
        <p:spPr>
          <a:xfrm>
            <a:off x="1224000" y="4679999"/>
            <a:ext cx="7632000" cy="198015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initial estimate is 23.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 will be assignment timestamp = max(23,17,31,25,21)=31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Transactions are then placed in transaction list in this global timestamp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STRUCTURE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node 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xterm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terminal running java implementation of the assignment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among nodes using sockets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  to handle different component functionalities</a:t>
            </a:r>
          </a:p>
          <a:p>
            <a:pPr marL="108000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HASH TABLE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39"/>
            <a:ext cx="4536000" cy="5611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Chord DHT algorithm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&amp; Elegant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Keys are distributed uniformly (consistent hashing)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SHA-1  for consistent hashing</a:t>
            </a:r>
          </a:p>
          <a:p>
            <a:pPr marL="108000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keys are added implicitly ,retrieved through user interface</a:t>
            </a: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5796720" y="2016000"/>
            <a:ext cx="3419280" cy="339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PHASE COMMIT PROTOCOL</a:t>
            </a:r>
            <a:endParaRPr lang="en-IN" sz="4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5483" y="1763613"/>
            <a:ext cx="9071640" cy="438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dirty="0"/>
              <a:t>Sender creates the transaction and sends it to the witness and the receiver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Two Phase Commit</a:t>
            </a:r>
            <a:r>
              <a:rPr lang="en-IN" sz="3200" dirty="0"/>
              <a:t> thread to communicate with the receiver and the witness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Two Phase Commit Handler</a:t>
            </a:r>
            <a:r>
              <a:rPr lang="en-IN" sz="3200" dirty="0"/>
              <a:t> to communicate with the sender</a:t>
            </a:r>
          </a:p>
          <a:p>
            <a:pPr marL="108000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645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TWO PHASE COMMIT PROTOCOL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C828AE8-9CAA-45D6-8BBE-FD5F4948C1A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83928" y="1979637"/>
            <a:ext cx="6552728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78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A2FE-C7D9-4E78-AB17-4743564E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+mj-lt"/>
              </a:rPr>
              <a:t>STRUCTURE OF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95CC-CB6A-4DB5-AA8A-72152F87BF4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Transaction Id</a:t>
            </a:r>
            <a:r>
              <a:rPr lang="en-IN" sz="2800" dirty="0">
                <a:latin typeface="+mn-lt"/>
              </a:rPr>
              <a:t> of type long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Node Id</a:t>
            </a:r>
            <a:r>
              <a:rPr lang="en-IN" sz="2800" dirty="0">
                <a:latin typeface="+mn-lt"/>
              </a:rPr>
              <a:t> of type </a:t>
            </a:r>
            <a:r>
              <a:rPr lang="en-IN" sz="2800" dirty="0" err="1">
                <a:latin typeface="+mn-lt"/>
              </a:rPr>
              <a:t>int</a:t>
            </a:r>
            <a:endParaRPr lang="en-IN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Receiver</a:t>
            </a:r>
            <a:r>
              <a:rPr lang="en-IN" sz="2800" dirty="0">
                <a:latin typeface="+mn-lt"/>
              </a:rPr>
              <a:t> of type string, we store the receiver account number in this object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Witness</a:t>
            </a:r>
            <a:r>
              <a:rPr lang="en-IN" sz="2800" dirty="0">
                <a:latin typeface="+mn-lt"/>
              </a:rPr>
              <a:t> of type string, we store the witness account number in this object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Sender</a:t>
            </a:r>
            <a:r>
              <a:rPr lang="en-IN" sz="2800" dirty="0">
                <a:latin typeface="+mn-lt"/>
              </a:rPr>
              <a:t>  of type string, we store the sender account number in this object</a:t>
            </a:r>
          </a:p>
          <a:p>
            <a:pPr lvl="0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461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0194-5DAA-456A-AF1F-C6155E1A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+mj-lt"/>
              </a:rPr>
              <a:t>STRUCTURE OF TRANSACTION</a:t>
            </a:r>
            <a:endParaRPr lang="en-IN" sz="44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9A66-E093-4F44-AB0C-AF7E4F4E2BC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In Counter </a:t>
            </a:r>
            <a:r>
              <a:rPr lang="en-IN" sz="2800" dirty="0">
                <a:latin typeface="+mn-lt"/>
              </a:rPr>
              <a:t>of type int. This variable stores the number of previous transactions referred to make this transaction. The previous transactions referred is also called </a:t>
            </a:r>
            <a:r>
              <a:rPr lang="en-IN" sz="2800" b="1" dirty="0">
                <a:latin typeface="+mn-lt"/>
              </a:rPr>
              <a:t>input transaction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+mn-lt"/>
              </a:rPr>
              <a:t>Input List</a:t>
            </a:r>
            <a:r>
              <a:rPr lang="en-IN" sz="2800" dirty="0">
                <a:latin typeface="+mn-lt"/>
              </a:rPr>
              <a:t> of type Input, here Input is a user defined class. As in bitcoin network, we represent an input transaction using the previous transaction id and along with that we append a </a:t>
            </a:r>
            <a:r>
              <a:rPr lang="en-IN" sz="2800" b="1" dirty="0">
                <a:latin typeface="+mn-lt"/>
              </a:rPr>
              <a:t>script Sig</a:t>
            </a:r>
            <a:endParaRPr lang="en-IN" sz="2800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3857-9718-49DD-A7FE-E2372CC3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+mj-lt"/>
              </a:rPr>
              <a:t>STRUCTURE OF TRANSACTION</a:t>
            </a:r>
            <a:endParaRPr lang="en-IN" sz="4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BF635-BD49-4B40-808D-D82CFC9ECA82}"/>
              </a:ext>
            </a:extLst>
          </p:cNvPr>
          <p:cNvSpPr/>
          <p:nvPr/>
        </p:nvSpPr>
        <p:spPr>
          <a:xfrm>
            <a:off x="1079872" y="1517681"/>
            <a:ext cx="64798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b="1" kern="150" dirty="0">
              <a:ea typeface="Noto Sans CJK SC Regular"/>
              <a:cs typeface="FreeSans"/>
            </a:endParaRPr>
          </a:p>
          <a:p>
            <a:pPr marL="45720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kern="150" dirty="0">
                <a:ea typeface="Noto Sans CJK SC Regular"/>
                <a:cs typeface="FreeSans"/>
              </a:rPr>
              <a:t>Out Counter </a:t>
            </a:r>
            <a:r>
              <a:rPr lang="en-IN" sz="2800" kern="150" dirty="0">
                <a:ea typeface="Noto Sans CJK SC Regular"/>
                <a:cs typeface="FreeSans"/>
              </a:rPr>
              <a:t>of type </a:t>
            </a:r>
            <a:r>
              <a:rPr lang="en-IN" sz="2800" kern="150" dirty="0" err="1">
                <a:ea typeface="Noto Sans CJK SC Regular"/>
                <a:cs typeface="FreeSans"/>
              </a:rPr>
              <a:t>int</a:t>
            </a:r>
            <a:endParaRPr lang="en-IN" sz="2800" kern="150" dirty="0">
              <a:ea typeface="Noto Sans CJK SC Regular"/>
              <a:cs typeface="FreeSans"/>
            </a:endParaRPr>
          </a:p>
          <a:p>
            <a:pPr marL="45720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kern="150" dirty="0">
              <a:ea typeface="Noto Sans CJK SC Regular"/>
              <a:cs typeface="FreeSans"/>
            </a:endParaRPr>
          </a:p>
          <a:p>
            <a:pPr marL="45720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kern="150" dirty="0">
                <a:ea typeface="Noto Sans CJK SC Regular"/>
                <a:cs typeface="FreeSans"/>
              </a:rPr>
              <a:t>Out List </a:t>
            </a:r>
            <a:r>
              <a:rPr lang="en-IN" sz="2800" kern="150" dirty="0">
                <a:ea typeface="Noto Sans CJK SC Regular"/>
                <a:cs typeface="FreeSans"/>
              </a:rPr>
              <a:t>of type Output, here Output is a user defined class used to represent an output of the transaction. </a:t>
            </a:r>
          </a:p>
          <a:p>
            <a:pPr marL="45720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kern="150" dirty="0">
                <a:ea typeface="Noto Sans CJK SC Regular"/>
                <a:cs typeface="FreeSans"/>
              </a:rPr>
              <a:t>Coin Base</a:t>
            </a:r>
            <a:r>
              <a:rPr lang="en-IN" sz="2800" kern="150" dirty="0">
                <a:ea typeface="Noto Sans CJK SC Regular"/>
                <a:cs typeface="FreeSans"/>
              </a:rPr>
              <a:t> of</a:t>
            </a:r>
            <a:r>
              <a:rPr lang="en-IN" sz="2800" b="1" kern="150" dirty="0">
                <a:ea typeface="Noto Sans CJK SC Regular"/>
                <a:cs typeface="FreeSans"/>
              </a:rPr>
              <a:t> </a:t>
            </a:r>
            <a:r>
              <a:rPr lang="en-IN" sz="2800" kern="150" dirty="0">
                <a:ea typeface="Noto Sans CJK SC Regular"/>
                <a:cs typeface="FreeSans"/>
              </a:rPr>
              <a:t>type Boolean</a:t>
            </a:r>
          </a:p>
          <a:p>
            <a:pPr lvl="0">
              <a:spcAft>
                <a:spcPts val="0"/>
              </a:spcAft>
            </a:pPr>
            <a:endParaRPr lang="en-IN" sz="2800" kern="150" dirty="0">
              <a:ea typeface="Noto Sans CJK SC Regular"/>
              <a:cs typeface="FreeSans"/>
            </a:endParaRPr>
          </a:p>
          <a:p>
            <a:pPr marL="457200" lvl="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kern="150" dirty="0">
                <a:ea typeface="Noto Sans CJK SC Regular"/>
                <a:cs typeface="FreeSans"/>
              </a:rPr>
              <a:t> </a:t>
            </a:r>
            <a:r>
              <a:rPr lang="en-IN" sz="2800" b="1" kern="150" dirty="0">
                <a:ea typeface="Noto Sans CJK SC Regular"/>
                <a:cs typeface="FreeSans"/>
              </a:rPr>
              <a:t>coin Base</a:t>
            </a:r>
            <a:r>
              <a:rPr lang="en-IN" sz="2800" kern="150" dirty="0">
                <a:ea typeface="Noto Sans CJK SC Regular"/>
                <a:cs typeface="FreeSans"/>
              </a:rPr>
              <a:t> is set to true only for the transactions which are added initially when the network is started.</a:t>
            </a:r>
            <a:endParaRPr lang="en-IN" sz="2800" kern="150" dirty="0">
              <a:effectLst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57297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 GLOBAL ORDER BROADCAST 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Broadcasting through communication on UDP sockets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ABCAST multicast protocol (RFC 992) implemented to achieve global ordering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sequence of exchanges among nodes that leads to a global consensus on timestamps given to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388</Words>
  <Application>Microsoft Office PowerPoint</Application>
  <PresentationFormat>Custom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FreeSans</vt:lpstr>
      <vt:lpstr>Noto Sans CJK SC Regular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TRANSACTION</vt:lpstr>
      <vt:lpstr>STRUCTURE OF TRANSACTION</vt:lpstr>
      <vt:lpstr>STRUCTURE OF TRANSACTION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pu.aswal@outlook.com</cp:lastModifiedBy>
  <cp:revision>13</cp:revision>
  <dcterms:created xsi:type="dcterms:W3CDTF">2017-09-02T16:51:43Z</dcterms:created>
  <dcterms:modified xsi:type="dcterms:W3CDTF">2017-09-04T07:12:46Z</dcterms:modified>
  <dc:language>en-IN</dc:language>
</cp:coreProperties>
</file>