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76732" autoAdjust="0"/>
  </p:normalViewPr>
  <p:slideViewPr>
    <p:cSldViewPr snapToGrid="0">
      <p:cViewPr varScale="1">
        <p:scale>
          <a:sx n="83" d="100"/>
          <a:sy n="83" d="100"/>
        </p:scale>
        <p:origin x="171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9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381000" y="685800"/>
            <a:ext cx="6096000" cy="3429000"/>
          </a:xfrm>
        </p:spPr>
      </p:sp>
      <p:sp>
        <p:nvSpPr>
          <p:cNvPr id="104867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8" name="Holder 3"/>
          <p:cNvSpPr>
            <a:spLocks noGrp="1"/>
          </p:cNvSpPr>
          <p:nvPr>
            <p:ph type="body" idx="1"/>
          </p:nvPr>
        </p:nvSpPr>
        <p:spPr/>
        <p:txBody>
          <a:bodyPr bIns="0" lIns="0" rIns="0" tIns="0"/>
          <a:lstStyle>
            <a:lvl1pPr>
              <a:defRPr b="0" i="0">
                <a:solidFill>
                  <a:schemeClr val="tx1"/>
                </a:solidFill>
              </a:defRPr>
            </a:lvl1pPr>
          </a:lstStyle>
          <a:p/>
        </p:txBody>
      </p:sp>
      <p:sp>
        <p:nvSpPr>
          <p:cNvPr id="104866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7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7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8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9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9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51"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2"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B</a:t>
            </a:r>
            <a:r>
              <a:rPr b="0" cap="none" dirty="0" sz="1100" i="0" lang="en-US" strike="noStrike" u="none">
                <a:solidFill>
                  <a:schemeClr val="tx1"/>
                </a:solidFill>
                <a:latin typeface="Arial"/>
                <a:ea typeface="Arial"/>
                <a:cs typeface="Arial"/>
                <a:sym typeface="Arial"/>
              </a:rPr>
              <a:t>O</a:t>
            </a:r>
            <a:r>
              <a:rPr b="0" cap="none" dirty="0" sz="1100" i="0" lang="en-US" strike="noStrike" u="none">
                <a:solidFill>
                  <a:schemeClr val="tx1"/>
                </a:solidFill>
                <a:latin typeface="Arial"/>
                <a:ea typeface="Arial"/>
                <a:cs typeface="Arial"/>
                <a:sym typeface="Arial"/>
              </a:rPr>
              <a:t>O</a:t>
            </a:r>
            <a:r>
              <a:rPr b="0" cap="none" dirty="0" sz="1100" i="0" lang="en-US" strike="noStrike" u="none">
                <a:solidFill>
                  <a:schemeClr val="tx1"/>
                </a:solidFill>
                <a:latin typeface="Arial"/>
                <a:ea typeface="Arial"/>
                <a:cs typeface="Arial"/>
                <a:sym typeface="Arial"/>
              </a:rPr>
              <a:t>M</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R</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au6203211040</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8</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BHARATHIYAR INSTITUTE OF ENGINE</a:t>
            </a:r>
            <a:r>
              <a:rPr dirty="0" sz="1100" lang="en-US">
                <a:solidFill>
                  <a:schemeClr val="tx1"/>
                </a:solidFill>
              </a:rPr>
              <a:t>ERING FOR WOMEN</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4" name="TextBox 5"/>
          <p:cNvSpPr txBox="1"/>
          <p:nvPr/>
        </p:nvSpPr>
        <p:spPr>
          <a:xfrm>
            <a:off x="782208" y="1324276"/>
            <a:ext cx="6161136" cy="3323987"/>
          </a:xfrm>
          <a:prstGeom prst="rect"/>
          <a:noFill/>
        </p:spPr>
        <p:txBody>
          <a:bodyPr wrap="square">
            <a:spAutoFit/>
          </a:bodyPr>
          <a:p>
            <a:r>
              <a:rPr dirty="0" lang="en-IN"/>
              <a:t>MODELLING : Database modelling.</a:t>
            </a:r>
          </a:p>
          <a:p>
            <a:endParaRPr dirty="0" lang="en-IN"/>
          </a:p>
          <a:p>
            <a:r>
              <a:rPr dirty="0" lang="en-IN"/>
              <a:t>EXPECTING RESULTS :</a:t>
            </a:r>
          </a:p>
          <a:p>
            <a:r>
              <a:rPr dirty="0" lang="en-IN"/>
              <a:t>         1)user authentication.</a:t>
            </a:r>
          </a:p>
          <a:p>
            <a:r>
              <a:rPr dirty="0" lang="en-IN"/>
              <a:t>         2)view available buses and routes.</a:t>
            </a:r>
          </a:p>
          <a:p>
            <a:r>
              <a:rPr dirty="0" lang="en-IN"/>
              <a:t>         3)search functionality.</a:t>
            </a:r>
          </a:p>
          <a:p>
            <a:r>
              <a:rPr dirty="0" lang="en-IN"/>
              <a:t>         4)make reservations.</a:t>
            </a:r>
          </a:p>
          <a:p>
            <a:r>
              <a:rPr dirty="0" lang="en-IN"/>
              <a:t>         5)view reservations.</a:t>
            </a:r>
          </a:p>
          <a:p>
            <a:r>
              <a:rPr dirty="0" lang="en-IN"/>
              <a:t>         6)cancel reservations.</a:t>
            </a:r>
          </a:p>
          <a:p>
            <a:r>
              <a:rPr dirty="0" lang="en-IN"/>
              <a:t>         7)admin panels.</a:t>
            </a:r>
          </a:p>
          <a:p>
            <a:r>
              <a:rPr dirty="0" lang="en-IN"/>
              <a:t>         8)validation and error handling.</a:t>
            </a:r>
          </a:p>
          <a:p>
            <a:r>
              <a:rPr dirty="0" lang="en-IN"/>
              <a:t>         9)payment integration.</a:t>
            </a:r>
          </a:p>
          <a:p>
            <a:r>
              <a:rPr dirty="0" lang="en-IN"/>
              <a:t>        10)email notifications.</a:t>
            </a:r>
          </a:p>
          <a:p>
            <a:r>
              <a:rPr dirty="0" lang="en-IN"/>
              <a:t>        11)responsive design.</a:t>
            </a:r>
          </a:p>
          <a:p>
            <a:r>
              <a:rPr dirty="0" lang="en-IN"/>
              <a:t>        12)security.</a:t>
            </a:r>
          </a:p>
        </p:txBody>
      </p:sp>
      <p:pic>
        <p:nvPicPr>
          <p:cNvPr id="2097160" name="Picture 3"/>
          <p:cNvPicPr>
            <a:picLocks noChangeAspect="1"/>
          </p:cNvPicPr>
          <p:nvPr/>
        </p:nvPicPr>
        <p:blipFill>
          <a:blip xmlns:r="http://schemas.openxmlformats.org/officeDocument/2006/relationships" r:embed="rId1"/>
          <a:stretch>
            <a:fillRect/>
          </a:stretch>
        </p:blipFill>
        <p:spPr>
          <a:xfrm>
            <a:off x="4655820" y="1737360"/>
            <a:ext cx="3121342" cy="21241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155850" y="613142"/>
            <a:ext cx="8832300" cy="451933"/>
          </a:xfrm>
        </p:spPr>
        <p:txBody>
          <a:bodyPr/>
          <a:p>
            <a:pPr algn="ctr"/>
            <a:r>
              <a:rPr lang="en-US"/>
              <a:t>Homepage</a:t>
            </a:r>
          </a:p>
        </p:txBody>
      </p:sp>
      <p:pic>
        <p:nvPicPr>
          <p:cNvPr id="2097161" name="Picture 6"/>
          <p:cNvPicPr>
            <a:picLocks noChangeAspect="1"/>
          </p:cNvPicPr>
          <p:nvPr/>
        </p:nvPicPr>
        <p:blipFill>
          <a:blip xmlns:r="http://schemas.openxmlformats.org/officeDocument/2006/relationships" r:embed="rId1"/>
          <a:stretch>
            <a:fillRect/>
          </a:stretch>
        </p:blipFill>
        <p:spPr>
          <a:xfrm>
            <a:off x="0" y="979055"/>
            <a:ext cx="9144000" cy="41644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628560" y="601132"/>
            <a:ext cx="7886430" cy="666517"/>
          </a:xfrm>
        </p:spPr>
        <p:txBody>
          <a:bodyPr/>
          <a:p>
            <a:pPr algn="ctr"/>
            <a:r>
              <a:rPr b="1" dirty="0" sz="2000" lang="en-US"/>
              <a:t>About-Us-Page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2613660" y="1106712"/>
            <a:ext cx="4137660" cy="328725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628560" y="635000"/>
            <a:ext cx="7886430" cy="632649"/>
          </a:xfrm>
        </p:spPr>
        <p:txBody>
          <a:bodyPr/>
          <a:p>
            <a:pPr algn="ctr"/>
            <a:r>
              <a:rPr b="1" dirty="0" sz="2400" lang="en-US"/>
              <a:t>Service-Page</a:t>
            </a:r>
          </a:p>
        </p:txBody>
      </p:sp>
      <p:pic>
        <p:nvPicPr>
          <p:cNvPr id="2097163" name="Picture 2"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2147457" y="1209041"/>
            <a:ext cx="5099163" cy="329945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5" name="Title 1"/>
          <p:cNvSpPr>
            <a:spLocks noGrp="1"/>
          </p:cNvSpPr>
          <p:nvPr>
            <p:ph type="title"/>
          </p:nvPr>
        </p:nvSpPr>
        <p:spPr>
          <a:xfrm>
            <a:off x="628560" y="643466"/>
            <a:ext cx="7886430" cy="624183"/>
          </a:xfrm>
        </p:spPr>
        <p:txBody>
          <a:bodyPr/>
          <a:p>
            <a:pPr algn="ctr"/>
            <a:r>
              <a:rPr b="1" dirty="0" sz="2000" lang="en-US"/>
              <a:t>Departments-Page</a:t>
            </a:r>
          </a:p>
        </p:txBody>
      </p:sp>
      <p:pic>
        <p:nvPicPr>
          <p:cNvPr id="2097164" name="Picture 3"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1101090" y="1267649"/>
            <a:ext cx="6701790" cy="340691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sz="1800" lang="en-US"/>
              <a:t>Blog - page</a:t>
            </a:r>
          </a:p>
        </p:txBody>
      </p:sp>
      <p:pic>
        <p:nvPicPr>
          <p:cNvPr id="2097165" name="Picture 3"/>
          <p:cNvPicPr>
            <a:picLocks noChangeAspect="1"/>
          </p:cNvPicPr>
          <p:nvPr/>
        </p:nvPicPr>
        <p:blipFill>
          <a:blip xmlns:r="http://schemas.openxmlformats.org/officeDocument/2006/relationships" r:embed="rId1"/>
          <a:stretch>
            <a:fillRect/>
          </a:stretch>
        </p:blipFill>
        <p:spPr>
          <a:xfrm>
            <a:off x="1801091" y="1173018"/>
            <a:ext cx="6171384" cy="32234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8" name="TextBox 3"/>
          <p:cNvSpPr txBox="1"/>
          <p:nvPr/>
        </p:nvSpPr>
        <p:spPr>
          <a:xfrm>
            <a:off x="1057656" y="1244717"/>
            <a:ext cx="4578096" cy="3323987"/>
          </a:xfrm>
          <a:prstGeom prst="rect"/>
          <a:noFill/>
        </p:spPr>
        <p:txBody>
          <a:bodyPr wrap="square">
            <a:spAutoFit/>
          </a:bodyPr>
          <a:p>
            <a:pPr algn="l">
              <a:buFont typeface="+mj-lt"/>
              <a:buAutoNum type="arabicPeriod"/>
            </a:pPr>
            <a:r>
              <a:rPr b="1" dirty="0" i="0" lang="en-US">
                <a:solidFill>
                  <a:srgbClr val="0D0D0D"/>
                </a:solidFill>
                <a:effectLst/>
                <a:highlight>
                  <a:srgbClr val="FFFFFF"/>
                </a:highlight>
                <a:latin typeface="Söhne"/>
              </a:rPr>
              <a:t>User Reviews and Ratings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Real-time Bus Tracking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Dynamic Pricing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Mobile App Development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Seat Selection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Multi-language Support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Social Media Integration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Search and Filtering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Push Notifications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Integration with Travel APIs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Analytics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Offline Booking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Accessibility Features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Virtual Reality (VR) Tours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Continuous Performance Optimization</a:t>
            </a:r>
            <a:r>
              <a:rPr b="0" dirty="0" i="0" lang="en-US">
                <a:solidFill>
                  <a:srgbClr val="0D0D0D"/>
                </a:solidFill>
                <a:effectLst/>
                <a:highlight>
                  <a:srgbClr val="FFFFFF"/>
                </a:highlight>
                <a:latin typeface="Söhne"/>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672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10"/>
          <p:cNvSpPr txBox="1"/>
          <p:nvPr/>
        </p:nvSpPr>
        <p:spPr>
          <a:xfrm>
            <a:off x="138652" y="986575"/>
            <a:ext cx="9005348" cy="830997"/>
          </a:xfrm>
          <a:prstGeom prst="rect"/>
          <a:noFill/>
        </p:spPr>
        <p:txBody>
          <a:bodyPr wrap="square">
            <a:spAutoFit/>
          </a:bodyPr>
          <a:p>
            <a:r>
              <a:rPr b="0" dirty="0" sz="1200" i="0" lang="en-US">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dirty="0" sz="1200" lang="en-IN"/>
          </a:p>
        </p:txBody>
      </p:sp>
      <p:sp>
        <p:nvSpPr>
          <p:cNvPr id="1048662" name="TextBox 12"/>
          <p:cNvSpPr txBox="1"/>
          <p:nvPr/>
        </p:nvSpPr>
        <p:spPr>
          <a:xfrm>
            <a:off x="131032" y="1817573"/>
            <a:ext cx="8872760" cy="830998"/>
          </a:xfrm>
          <a:prstGeom prst="rect"/>
          <a:noFill/>
        </p:spPr>
        <p:txBody>
          <a:bodyPr wrap="square">
            <a:spAutoFit/>
          </a:bodyPr>
          <a:p>
            <a:r>
              <a:rPr b="0" dirty="0" sz="1200" i="0" lang="en-US">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dirty="0" sz="1200" lang="en-IN"/>
          </a:p>
        </p:txBody>
      </p:sp>
      <p:sp>
        <p:nvSpPr>
          <p:cNvPr id="1048663" name="TextBox 16"/>
          <p:cNvSpPr txBox="1"/>
          <p:nvPr/>
        </p:nvSpPr>
        <p:spPr>
          <a:xfrm>
            <a:off x="138652" y="2645620"/>
            <a:ext cx="8926100" cy="646331"/>
          </a:xfrm>
          <a:prstGeom prst="rect"/>
          <a:noFill/>
        </p:spPr>
        <p:txBody>
          <a:bodyPr wrap="square">
            <a:spAutoFit/>
          </a:bodyPr>
          <a:p>
            <a:r>
              <a:rPr b="0" dirty="0" sz="1200" i="0" lang="en-US">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dirty="0" sz="1200" lang="en-IN"/>
          </a:p>
        </p:txBody>
      </p:sp>
      <p:sp>
        <p:nvSpPr>
          <p:cNvPr id="1048664" name="TextBox 18"/>
          <p:cNvSpPr txBox="1"/>
          <p:nvPr/>
        </p:nvSpPr>
        <p:spPr>
          <a:xfrm>
            <a:off x="182880" y="3314470"/>
            <a:ext cx="8881872" cy="830997"/>
          </a:xfrm>
          <a:prstGeom prst="rect"/>
          <a:noFill/>
        </p:spPr>
        <p:txBody>
          <a:bodyPr wrap="square">
            <a:spAutoFit/>
          </a:bodyPr>
          <a:p>
            <a:r>
              <a:rPr b="0" dirty="0" sz="1200" i="0" lang="en-US">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dirty="0" sz="120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8"/>
          <p:cNvSpPr txBox="1"/>
          <p:nvPr/>
        </p:nvSpPr>
        <p:spPr>
          <a:xfrm>
            <a:off x="207264" y="1200937"/>
            <a:ext cx="8680704" cy="3985234"/>
          </a:xfrm>
          <a:prstGeom prst="rect"/>
          <a:noFill/>
        </p:spPr>
        <p:txBody>
          <a:bodyPr wrap="square">
            <a:spAutoFit/>
          </a:bodyPr>
          <a:p>
            <a:r>
              <a:rPr dirty="0" sz="1100" lang="en-US"/>
              <a:t>                      This project aims to develop a comprehensive Bus Reservation System using Python programming language and Django web framework. The system is designed to streamline the process of booking bus tickets, managing routes, schedules, and passenger information.</a:t>
            </a:r>
          </a:p>
          <a:p>
            <a:endParaRPr dirty="0" sz="1100" lang="en-US"/>
          </a:p>
          <a:p>
            <a:r>
              <a:rPr dirty="0" sz="1100" lang="en-US"/>
              <a:t>                      The proposed system will offer various functionalities including user registration and authentication, searching for available buses based on departure and destination locations, selecting seats, making reservations, and processing payments securely.</a:t>
            </a:r>
          </a:p>
          <a:p>
            <a:endParaRPr dirty="0" sz="1100" lang="en-US"/>
          </a:p>
          <a:p>
            <a:r>
              <a:rPr dirty="0" sz="1100" lang="en-US"/>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dirty="0" sz="1100" lang="en-US"/>
          </a:p>
          <a:p>
            <a:r>
              <a:rPr dirty="0" sz="1100" lang="en-US"/>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dirty="0" sz="1100" lang="en-US"/>
          </a:p>
          <a:p>
            <a:r>
              <a:rPr dirty="0" sz="1100" lang="en-US"/>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dirty="0" sz="1100" lang="en-US"/>
          </a:p>
          <a:p>
            <a:endParaRPr dirty="0" sz="1100" lang="en-US"/>
          </a:p>
          <a:p>
            <a:endParaRPr dirty="0" sz="1100" lang="en-US"/>
          </a:p>
          <a:p>
            <a:endParaRPr dirty="0" sz="1100" lang="en-US"/>
          </a:p>
          <a:p>
            <a:endParaRPr dirty="0" sz="11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4"/>
          <p:cNvSpPr txBox="1"/>
          <p:nvPr/>
        </p:nvSpPr>
        <p:spPr>
          <a:xfrm>
            <a:off x="195072" y="1075826"/>
            <a:ext cx="8802624" cy="3837940"/>
          </a:xfrm>
          <a:prstGeom prst="rect"/>
          <a:noFill/>
        </p:spPr>
        <p:txBody>
          <a:bodyPr wrap="square">
            <a:spAutoFit/>
          </a:bodyPr>
          <a:p>
            <a:pPr algn="l"/>
            <a:r>
              <a:rPr b="0" dirty="0" sz="1100" i="0" lang="en-US">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b="0" dirty="0" sz="1200" i="0" lang="en-US">
                <a:solidFill>
                  <a:srgbClr val="0D0D0D"/>
                </a:solidFill>
                <a:effectLst/>
                <a:highlight>
                  <a:srgbClr val="FFFFFF"/>
                </a:highlight>
                <a:latin typeface="Söhne"/>
              </a:rPr>
              <a:t>and</a:t>
            </a:r>
            <a:r>
              <a:rPr b="0" dirty="0" sz="1100" i="0" lang="en-US">
                <a:solidFill>
                  <a:srgbClr val="0D0D0D"/>
                </a:solidFill>
                <a:effectLst/>
                <a:highlight>
                  <a:srgbClr val="FFFFFF"/>
                </a:highlight>
                <a:latin typeface="Söhne"/>
              </a:rPr>
              <a:t> bus companies include:</a:t>
            </a:r>
          </a:p>
          <a:p>
            <a:pPr algn="l">
              <a:buFont typeface="+mj-lt"/>
              <a:buAutoNum type="arabicPeriod"/>
            </a:pPr>
            <a:r>
              <a:rPr b="0" dirty="0" sz="1100" i="0" lang="en-US">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b="0" dirty="0" sz="1100" i="0" lang="en-US">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b="0" dirty="0" sz="1100" i="0" lang="en-US">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b="0" dirty="0" sz="1100" i="0" lang="en-US">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b="0" dirty="0" sz="1100" i="0" lang="en-US">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b="0" dirty="0" sz="1100" i="0" lang="en-US">
                <a:solidFill>
                  <a:srgbClr val="0D0D0D"/>
                </a:solidFill>
                <a:effectLst/>
                <a:highlight>
                  <a:srgbClr val="FFFFFF"/>
                </a:highlight>
                <a:latin typeface="Söhne"/>
              </a:rPr>
              <a:t>User-friendly Interface.</a:t>
            </a:r>
          </a:p>
          <a:p>
            <a:pPr algn="l">
              <a:buFont typeface="+mj-lt"/>
              <a:buAutoNum type="arabicPeriod"/>
            </a:pPr>
            <a:r>
              <a:rPr b="0" dirty="0" sz="1100" i="0" lang="en-US">
                <a:solidFill>
                  <a:srgbClr val="0D0D0D"/>
                </a:solidFill>
                <a:effectLst/>
                <a:highlight>
                  <a:srgbClr val="FFFFFF"/>
                </a:highlight>
                <a:latin typeface="Söhne"/>
              </a:rPr>
              <a:t>Real-time Updates.</a:t>
            </a:r>
          </a:p>
          <a:p>
            <a:pPr algn="l">
              <a:buFont typeface="+mj-lt"/>
              <a:buAutoNum type="arabicPeriod"/>
            </a:pPr>
            <a:r>
              <a:rPr b="0" dirty="0" sz="1100" i="0" lang="en-US">
                <a:solidFill>
                  <a:srgbClr val="0D0D0D"/>
                </a:solidFill>
                <a:effectLst/>
                <a:highlight>
                  <a:srgbClr val="FFFFFF"/>
                </a:highlight>
                <a:latin typeface="Söhne"/>
              </a:rPr>
              <a:t>Admin Dashboard.</a:t>
            </a:r>
          </a:p>
          <a:p>
            <a:pPr algn="l">
              <a:buFont typeface="+mj-lt"/>
              <a:buAutoNum type="arabicPeriod"/>
            </a:pPr>
            <a:r>
              <a:rPr b="0" dirty="0" sz="1100" i="0" lang="en-US">
                <a:solidFill>
                  <a:srgbClr val="0D0D0D"/>
                </a:solidFill>
                <a:effectLst/>
                <a:highlight>
                  <a:srgbClr val="FFFFFF"/>
                </a:highlight>
                <a:latin typeface="Söhne"/>
              </a:rPr>
              <a:t>Secure Transactions</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buFont typeface="+mj-lt"/>
              <a:buAutoNum type="arabicPeriod"/>
            </a:pPr>
            <a:r>
              <a:rPr b="0" dirty="0" sz="1100" i="0" lang="en-US">
                <a:solidFill>
                  <a:srgbClr val="0D0D0D"/>
                </a:solidFill>
                <a:effectLst/>
                <a:highlight>
                  <a:srgbClr val="FFFFFF"/>
                </a:highlight>
                <a:latin typeface="Söhne"/>
              </a:rPr>
              <a:t>Scalability and Customization</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endParaRPr b="0" dirty="0" sz="1100" i="0" lang="en-US">
              <a:solidFill>
                <a:srgbClr val="0D0D0D"/>
              </a:solidFill>
              <a:effectLst/>
              <a:highlight>
                <a:srgbClr val="FFFFFF"/>
              </a:highligh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6"/>
          <p:cNvSpPr txBox="1"/>
          <p:nvPr/>
        </p:nvSpPr>
        <p:spPr>
          <a:xfrm>
            <a:off x="138652" y="1086728"/>
            <a:ext cx="8970296" cy="3647439"/>
          </a:xfrm>
          <a:prstGeom prst="rect"/>
          <a:noFill/>
        </p:spPr>
        <p:txBody>
          <a:bodyPr wrap="square">
            <a:spAutoFit/>
          </a:bodyPr>
          <a:p>
            <a:pPr algn="l"/>
            <a:r>
              <a:rPr b="0" dirty="0" sz="1100" i="0" lang="en-US">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Key Objectives:</a:t>
            </a:r>
          </a:p>
          <a:p>
            <a:pPr algn="l">
              <a:buFont typeface="+mj-lt"/>
              <a:buAutoNum type="arabicPeriod"/>
            </a:pPr>
            <a:r>
              <a:rPr b="0" dirty="0" sz="1100" i="0" lang="en-US">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b="0" dirty="0" sz="1100" i="0" lang="en-US">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b="0" dirty="0" sz="1100" i="0" lang="en-US">
                <a:solidFill>
                  <a:srgbClr val="0D0D0D"/>
                </a:solidFill>
                <a:effectLst/>
                <a:highlight>
                  <a:srgbClr val="FFFFFF"/>
                </a:highlight>
                <a:latin typeface="Söhne"/>
              </a:rPr>
              <a:t>Create an administrative dashboard for bus company staff to manage routes, schedules, fares, and bookings.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Technologies Used:</a:t>
            </a:r>
          </a:p>
          <a:p>
            <a:pPr algn="l">
              <a:buFont typeface="+mj-lt"/>
              <a:buAutoNum type="arabicPeriod"/>
            </a:pPr>
            <a:r>
              <a:rPr b="0" dirty="0" sz="1100" i="0" lang="en-US">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b="0" dirty="0" sz="1100" i="0" lang="en-US">
                <a:solidFill>
                  <a:srgbClr val="0D0D0D"/>
                </a:solidFill>
                <a:effectLst/>
                <a:highlight>
                  <a:srgbClr val="FFFFFF"/>
                </a:highlight>
                <a:latin typeface="Söhne"/>
              </a:rPr>
              <a:t>Django: Employed as the web framework for rapid development.</a:t>
            </a:r>
          </a:p>
          <a:p>
            <a:pPr algn="l">
              <a:buFont typeface="+mj-lt"/>
              <a:buAutoNum type="arabicPeriod"/>
            </a:pPr>
            <a:r>
              <a:rPr b="0" dirty="0" sz="1100" i="0" lang="en-US">
                <a:solidFill>
                  <a:srgbClr val="0D0D0D"/>
                </a:solidFill>
                <a:effectLst/>
                <a:highlight>
                  <a:srgbClr val="FFFFFF"/>
                </a:highlight>
                <a:latin typeface="Söhne"/>
              </a:rPr>
              <a:t>Deployment: Deploy the application on a web server using platforms like Heroku, AWS, or </a:t>
            </a:r>
            <a:r>
              <a:rPr b="0" dirty="0" sz="1100" i="0" lang="en-US" err="1">
                <a:solidFill>
                  <a:srgbClr val="0D0D0D"/>
                </a:solidFill>
                <a:effectLst/>
                <a:highlight>
                  <a:srgbClr val="FFFFFF"/>
                </a:highlight>
                <a:latin typeface="Söhne"/>
              </a:rPr>
              <a:t>DigitalOcean</a:t>
            </a:r>
            <a:r>
              <a:rPr b="0" dirty="0" sz="1100" i="0" lang="en-US">
                <a:solidFill>
                  <a:srgbClr val="0D0D0D"/>
                </a:solidFill>
                <a:effectLst/>
                <a:highlight>
                  <a:srgbClr val="FFFFFF"/>
                </a:highlight>
                <a:latin typeface="Söhne"/>
              </a:rPr>
              <a:t>.</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Project Phases:</a:t>
            </a:r>
          </a:p>
          <a:p>
            <a:pPr algn="l">
              <a:buFont typeface="+mj-lt"/>
              <a:buAutoNum type="arabicPeriod"/>
            </a:pPr>
            <a:r>
              <a:rPr b="0" dirty="0" sz="1100" i="0" lang="en-US">
                <a:solidFill>
                  <a:srgbClr val="0D0D0D"/>
                </a:solidFill>
                <a:effectLst/>
                <a:highlight>
                  <a:srgbClr val="FFFFFF"/>
                </a:highlight>
                <a:latin typeface="Söhne"/>
              </a:rPr>
              <a:t>Requirements Gathering.</a:t>
            </a:r>
          </a:p>
          <a:p>
            <a:pPr algn="l">
              <a:buFont typeface="+mj-lt"/>
              <a:buAutoNum type="arabicPeriod"/>
            </a:pPr>
            <a:r>
              <a:rPr b="0" dirty="0" sz="1100" i="0" lang="en-US">
                <a:solidFill>
                  <a:srgbClr val="0D0D0D"/>
                </a:solidFill>
                <a:effectLst/>
                <a:highlight>
                  <a:srgbClr val="FFFFFF"/>
                </a:highlight>
                <a:latin typeface="Söhne"/>
              </a:rPr>
              <a:t>System Design.</a:t>
            </a:r>
          </a:p>
          <a:p>
            <a:pPr algn="l">
              <a:buFont typeface="+mj-lt"/>
              <a:buAutoNum type="arabicPeriod"/>
            </a:pPr>
            <a:r>
              <a:rPr b="0" dirty="0" sz="1100" i="0" lang="en-US">
                <a:solidFill>
                  <a:srgbClr val="0D0D0D"/>
                </a:solidFill>
                <a:effectLst/>
                <a:highlight>
                  <a:srgbClr val="FFFFFF"/>
                </a:highlight>
                <a:latin typeface="Söhne"/>
              </a:rPr>
              <a:t>Implementation.</a:t>
            </a:r>
          </a:p>
          <a:p>
            <a:pPr algn="l">
              <a:buFont typeface="+mj-lt"/>
              <a:buAutoNum type="arabicPeriod"/>
            </a:pPr>
            <a:r>
              <a:rPr b="0" dirty="0" sz="1100" i="0" lang="en-US">
                <a:solidFill>
                  <a:srgbClr val="0D0D0D"/>
                </a:solidFill>
                <a:effectLst/>
                <a:highlight>
                  <a:srgbClr val="FFFFFF"/>
                </a:highlight>
                <a:latin typeface="Söhne"/>
              </a:rPr>
              <a:t>Testing.</a:t>
            </a:r>
          </a:p>
          <a:p>
            <a:pPr algn="l">
              <a:buFont typeface="+mj-lt"/>
              <a:buAutoNum type="arabicPeriod"/>
            </a:pPr>
            <a:r>
              <a:rPr b="0" dirty="0" sz="1100" i="0" lang="en-US">
                <a:solidFill>
                  <a:srgbClr val="0D0D0D"/>
                </a:solidFill>
                <a:effectLst/>
                <a:highlight>
                  <a:srgbClr val="FFFFFF"/>
                </a:highlight>
                <a:latin typeface="Söhne"/>
              </a:rPr>
              <a:t>Deployment.</a:t>
            </a:r>
          </a:p>
          <a:p>
            <a:pPr algn="l">
              <a:buFont typeface="+mj-lt"/>
              <a:buAutoNum type="arabicPeriod"/>
            </a:pPr>
            <a:r>
              <a:rPr b="0" dirty="0" sz="1100" i="0" lang="en-US">
                <a:solidFill>
                  <a:srgbClr val="0D0D0D"/>
                </a:solidFill>
                <a:effectLst/>
                <a:highlight>
                  <a:srgbClr val="FFFFFF"/>
                </a:highlight>
                <a:latin typeface="Söhne"/>
              </a:rPr>
              <a:t>Maintenance and Support</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6"/>
          <p:cNvSpPr txBox="1"/>
          <p:nvPr/>
        </p:nvSpPr>
        <p:spPr>
          <a:xfrm>
            <a:off x="138652" y="1173680"/>
            <a:ext cx="9005348" cy="3749040"/>
          </a:xfrm>
          <a:prstGeom prst="rect"/>
          <a:noFill/>
        </p:spPr>
        <p:txBody>
          <a:bodyPr wrap="square">
            <a:spAutoFit/>
          </a:bodyPr>
          <a:p>
            <a:pPr algn="l"/>
            <a:r>
              <a:rPr b="0" dirty="0" i="0" lang="en-US">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Key Features:</a:t>
            </a:r>
          </a:p>
          <a:p>
            <a:pPr algn="l"/>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0" name="TextBox 5"/>
          <p:cNvSpPr txBox="1"/>
          <p:nvPr/>
        </p:nvSpPr>
        <p:spPr>
          <a:xfrm>
            <a:off x="138651" y="914430"/>
            <a:ext cx="8866804" cy="1384995"/>
          </a:xfrm>
          <a:prstGeom prst="rect"/>
          <a:noFill/>
        </p:spPr>
        <p:txBody>
          <a:bodyPr wrap="square">
            <a:spAutoFit/>
          </a:bodyPr>
          <a:p>
            <a:pPr algn="l"/>
            <a:r>
              <a:rPr b="0" dirty="0" i="0" lang="en-US">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1048631" name="TextBox 7"/>
          <p:cNvSpPr txBox="1"/>
          <p:nvPr/>
        </p:nvSpPr>
        <p:spPr>
          <a:xfrm>
            <a:off x="134364" y="2444322"/>
            <a:ext cx="8663604" cy="1631216"/>
          </a:xfrm>
          <a:prstGeom prst="rect"/>
          <a:noFill/>
        </p:spPr>
        <p:txBody>
          <a:bodyPr wrap="square">
            <a:spAutoFit/>
          </a:bodyPr>
          <a:p>
            <a:pPr algn="l"/>
            <a:r>
              <a:rPr dirty="0" lang="en-US">
                <a:solidFill>
                  <a:srgbClr val="0D0D0D"/>
                </a:solidFill>
                <a:highlight>
                  <a:srgbClr val="FFFFFF"/>
                </a:highlight>
                <a:latin typeface="Söhne"/>
              </a:rPr>
              <a:t>5.Seat selection</a:t>
            </a:r>
            <a:r>
              <a:rPr b="0" dirty="0" i="0" lang="en-US">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b="0" dirty="0" i="0" lang="en-US">
              <a:solidFill>
                <a:srgbClr val="0D0D0D"/>
              </a:solidFill>
              <a:effectLst/>
              <a:highlight>
                <a:srgbClr val="FFFFFF"/>
              </a:highlight>
              <a:latin typeface="Söhne"/>
            </a:endParaRPr>
          </a:p>
          <a:p>
            <a:pPr algn="l"/>
            <a:endParaRPr b="0" dirty="0" sz="160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4" name="TextBox 5"/>
          <p:cNvSpPr txBox="1"/>
          <p:nvPr/>
        </p:nvSpPr>
        <p:spPr>
          <a:xfrm>
            <a:off x="138651" y="752832"/>
            <a:ext cx="9005349" cy="1877437"/>
          </a:xfrm>
          <a:prstGeom prst="rect"/>
          <a:noFill/>
        </p:spPr>
        <p:txBody>
          <a:bodyPr wrap="square">
            <a:spAutoFit/>
          </a:bodyPr>
          <a:p>
            <a:pPr algn="l"/>
            <a:r>
              <a:rPr b="0" dirty="0" i="0" lang="en-US">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dirty="0" lang="en-US">
              <a:solidFill>
                <a:srgbClr val="0D0D0D"/>
              </a:solidFill>
              <a:highlight>
                <a:srgbClr val="FFFFFF"/>
              </a:highlight>
              <a:latin typeface="Söhne"/>
            </a:endParaRPr>
          </a:p>
          <a:p>
            <a:pPr algn="l">
              <a:buFont typeface="+mj-lt"/>
              <a:buAutoNum type="arabicPeriod"/>
            </a:pPr>
            <a:endParaRPr b="0" dirty="0" sz="180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6"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7"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8"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Kaviya S</cp:lastModifiedBy>
  <dcterms:created xsi:type="dcterms:W3CDTF">2024-04-08T08:37:11Z</dcterms:created>
  <dcterms:modified xsi:type="dcterms:W3CDTF">2024-04-08T08:37:11Z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9db6b0b75f5c4c58a3eed45e7b498b85</vt:lpwstr>
  </property>
</Properties>
</file>