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5.jpg" ContentType="image/jp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5" r:id="rId1"/>
    <p:sldMasterId id="2147483712" r:id="rId2"/>
  </p:sldMasterIdLst>
  <p:notesMasterIdLst>
    <p:notesMasterId r:id="rId18"/>
  </p:notesMasterIdLst>
  <p:sldIdLst>
    <p:sldId id="256" r:id="rId3"/>
    <p:sldId id="257" r:id="rId4"/>
    <p:sldId id="258" r:id="rId5"/>
    <p:sldId id="259" r:id="rId6"/>
    <p:sldId id="262" r:id="rId7"/>
    <p:sldId id="263" r:id="rId8"/>
    <p:sldId id="277" r:id="rId9"/>
    <p:sldId id="264" r:id="rId10"/>
    <p:sldId id="270" r:id="rId11"/>
    <p:sldId id="271" r:id="rId12"/>
    <p:sldId id="272" r:id="rId13"/>
    <p:sldId id="273" r:id="rId14"/>
    <p:sldId id="274" r:id="rId15"/>
    <p:sldId id="275" r:id="rId16"/>
    <p:sldId id="276" r:id="rId17"/>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p:cViewPr varScale="1">
        <p:scale>
          <a:sx n="43" d="100"/>
          <a:sy n="43" d="100"/>
        </p:scale>
        <p:origin x="94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notesMaster" Target="notesMasters/notesMaster1.xml" /><Relationship Id="rId3" Type="http://schemas.openxmlformats.org/officeDocument/2006/relationships/slide" Target="slides/slide1.xml" /><Relationship Id="rId21"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FA596D9B-84C4-45F2-ADB2-93E350B66D92}" type="datetimeFigureOut">
              <a:rPr lang="en-IN" smtClean="0"/>
              <a:t>31-12-2023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CBD81551-C5AB-4033-99C9-FD37E3440BF7}" type="slidenum">
              <a:rPr lang="en-IN" smtClean="0"/>
              <a:t>‹#›</a:t>
            </a:fld>
            <a:endParaRPr lang="en-IN"/>
          </a:p>
        </p:txBody>
      </p:sp>
    </p:spTree>
    <p:extLst>
      <p:ext uri="{BB962C8B-B14F-4D97-AF65-F5344CB8AC3E}">
        <p14:creationId xmlns:p14="http://schemas.microsoft.com/office/powerpoint/2010/main" val="19112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D81551-C5AB-4033-99C9-FD37E3440BF7}" type="slidenum">
              <a:rPr lang="en-IN" smtClean="0"/>
              <a:t>12</a:t>
            </a:fld>
            <a:endParaRPr lang="en-IN"/>
          </a:p>
        </p:txBody>
      </p:sp>
    </p:spTree>
    <p:extLst>
      <p:ext uri="{BB962C8B-B14F-4D97-AF65-F5344CB8AC3E}">
        <p14:creationId xmlns:p14="http://schemas.microsoft.com/office/powerpoint/2010/main" val="833663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3660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9751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588114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21193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7369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76330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29476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49813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81D55-D46A-1A11-F502-923B18F95D08}"/>
              </a:ext>
            </a:extLst>
          </p:cNvPr>
          <p:cNvSpPr>
            <a:spLocks noGrp="1"/>
          </p:cNvSpPr>
          <p:nvPr>
            <p:ph type="ctrTitle"/>
          </p:nvPr>
        </p:nvSpPr>
        <p:spPr>
          <a:xfrm>
            <a:off x="2286000" y="1684338"/>
            <a:ext cx="13716000" cy="35814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7FCDD0-1579-5668-D164-C9FD5BCECB3D}"/>
              </a:ext>
            </a:extLst>
          </p:cNvPr>
          <p:cNvSpPr>
            <a:spLocks noGrp="1"/>
          </p:cNvSpPr>
          <p:nvPr>
            <p:ph type="subTitle" idx="1"/>
          </p:nvPr>
        </p:nvSpPr>
        <p:spPr>
          <a:xfrm>
            <a:off x="2286000" y="5403850"/>
            <a:ext cx="13716000" cy="24828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FDA826-1739-07DA-79C6-9551D82BA5F3}"/>
              </a:ext>
            </a:extLst>
          </p:cNvPr>
          <p:cNvSpPr>
            <a:spLocks noGrp="1"/>
          </p:cNvSpPr>
          <p:nvPr>
            <p:ph type="dt" sz="half" idx="10"/>
          </p:nvPr>
        </p:nvSpPr>
        <p:spPr/>
        <p:txBody>
          <a:bodyPr/>
          <a:lstStyle/>
          <a:p>
            <a:fld id="{3807C18C-8265-4866-8F06-6EE416A2681B}" type="datetimeFigureOut">
              <a:rPr lang="en-IN" smtClean="0"/>
              <a:t>31-12-2023</a:t>
            </a:fld>
            <a:endParaRPr lang="en-IN"/>
          </a:p>
        </p:txBody>
      </p:sp>
      <p:sp>
        <p:nvSpPr>
          <p:cNvPr id="5" name="Footer Placeholder 4">
            <a:extLst>
              <a:ext uri="{FF2B5EF4-FFF2-40B4-BE49-F238E27FC236}">
                <a16:creationId xmlns:a16="http://schemas.microsoft.com/office/drawing/2014/main" id="{5B4C97F0-5174-CA40-353D-EEB66E9989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B99C3-D4B8-75F1-994E-E372D717DC58}"/>
              </a:ext>
            </a:extLst>
          </p:cNvPr>
          <p:cNvSpPr>
            <a:spLocks noGrp="1"/>
          </p:cNvSpPr>
          <p:nvPr>
            <p:ph type="sldNum" sz="quarter" idx="12"/>
          </p:nvPr>
        </p:nvSpPr>
        <p:spPr/>
        <p:txBody>
          <a:bodyPr/>
          <a:lstStyle/>
          <a:p>
            <a:fld id="{15620640-10E7-4639-B002-876B7815F739}" type="slidenum">
              <a:rPr lang="en-IN" smtClean="0"/>
              <a:t>‹#›</a:t>
            </a:fld>
            <a:endParaRPr lang="en-IN"/>
          </a:p>
        </p:txBody>
      </p:sp>
    </p:spTree>
    <p:extLst>
      <p:ext uri="{BB962C8B-B14F-4D97-AF65-F5344CB8AC3E}">
        <p14:creationId xmlns:p14="http://schemas.microsoft.com/office/powerpoint/2010/main" val="2408917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52C5-5759-F7FF-D014-A684F12834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B683F8-234C-C3FE-350D-2792E59686E7}"/>
              </a:ext>
            </a:extLst>
          </p:cNvPr>
          <p:cNvSpPr>
            <a:spLocks noGrp="1"/>
          </p:cNvSpPr>
          <p:nvPr>
            <p:ph type="dt" sz="half" idx="10"/>
          </p:nvPr>
        </p:nvSpPr>
        <p:spPr/>
        <p:txBody>
          <a:bodyPr/>
          <a:lstStyle/>
          <a:p>
            <a:fld id="{3807C18C-8265-4866-8F06-6EE416A2681B}" type="datetimeFigureOut">
              <a:rPr lang="en-IN" smtClean="0"/>
              <a:t>31-12-2023</a:t>
            </a:fld>
            <a:endParaRPr lang="en-IN"/>
          </a:p>
        </p:txBody>
      </p:sp>
      <p:sp>
        <p:nvSpPr>
          <p:cNvPr id="4" name="Footer Placeholder 3">
            <a:extLst>
              <a:ext uri="{FF2B5EF4-FFF2-40B4-BE49-F238E27FC236}">
                <a16:creationId xmlns:a16="http://schemas.microsoft.com/office/drawing/2014/main" id="{C16AF8FB-3EFD-E915-28C8-5047037C4D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0276DB-146A-94A6-F4C5-094BB7AD7CC0}"/>
              </a:ext>
            </a:extLst>
          </p:cNvPr>
          <p:cNvSpPr>
            <a:spLocks noGrp="1"/>
          </p:cNvSpPr>
          <p:nvPr>
            <p:ph type="sldNum" sz="quarter" idx="12"/>
          </p:nvPr>
        </p:nvSpPr>
        <p:spPr/>
        <p:txBody>
          <a:bodyPr/>
          <a:lstStyle/>
          <a:p>
            <a:fld id="{15620640-10E7-4639-B002-876B7815F739}" type="slidenum">
              <a:rPr lang="en-IN" smtClean="0"/>
              <a:t>‹#›</a:t>
            </a:fld>
            <a:endParaRPr lang="en-IN"/>
          </a:p>
        </p:txBody>
      </p:sp>
    </p:spTree>
    <p:extLst>
      <p:ext uri="{BB962C8B-B14F-4D97-AF65-F5344CB8AC3E}">
        <p14:creationId xmlns:p14="http://schemas.microsoft.com/office/powerpoint/2010/main" val="3280349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D15C-771B-3912-2254-20D23AD649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B29427-8AD6-F521-B9CF-4FC5000F29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645C86-3265-62A9-47C4-2B2C5E7C1872}"/>
              </a:ext>
            </a:extLst>
          </p:cNvPr>
          <p:cNvSpPr>
            <a:spLocks noGrp="1"/>
          </p:cNvSpPr>
          <p:nvPr>
            <p:ph type="dt" sz="half" idx="10"/>
          </p:nvPr>
        </p:nvSpPr>
        <p:spPr/>
        <p:txBody>
          <a:bodyPr/>
          <a:lstStyle/>
          <a:p>
            <a:fld id="{3807C18C-8265-4866-8F06-6EE416A2681B}" type="datetimeFigureOut">
              <a:rPr lang="en-IN" smtClean="0"/>
              <a:t>31-12-2023</a:t>
            </a:fld>
            <a:endParaRPr lang="en-IN"/>
          </a:p>
        </p:txBody>
      </p:sp>
      <p:sp>
        <p:nvSpPr>
          <p:cNvPr id="5" name="Footer Placeholder 4">
            <a:extLst>
              <a:ext uri="{FF2B5EF4-FFF2-40B4-BE49-F238E27FC236}">
                <a16:creationId xmlns:a16="http://schemas.microsoft.com/office/drawing/2014/main" id="{29183435-BACF-8390-C26B-BAA8F6C449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214FBB-2B42-142B-FDAC-44AFC5EB327C}"/>
              </a:ext>
            </a:extLst>
          </p:cNvPr>
          <p:cNvSpPr>
            <a:spLocks noGrp="1"/>
          </p:cNvSpPr>
          <p:nvPr>
            <p:ph type="sldNum" sz="quarter" idx="12"/>
          </p:nvPr>
        </p:nvSpPr>
        <p:spPr/>
        <p:txBody>
          <a:bodyPr/>
          <a:lstStyle/>
          <a:p>
            <a:fld id="{15620640-10E7-4639-B002-876B7815F739}" type="slidenum">
              <a:rPr lang="en-IN" smtClean="0"/>
              <a:t>‹#›</a:t>
            </a:fld>
            <a:endParaRPr lang="en-IN"/>
          </a:p>
        </p:txBody>
      </p:sp>
    </p:spTree>
    <p:extLst>
      <p:ext uri="{BB962C8B-B14F-4D97-AF65-F5344CB8AC3E}">
        <p14:creationId xmlns:p14="http://schemas.microsoft.com/office/powerpoint/2010/main" val="149937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47952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5572-1B0D-7052-1166-014B80EEA69F}"/>
              </a:ext>
            </a:extLst>
          </p:cNvPr>
          <p:cNvSpPr>
            <a:spLocks noGrp="1"/>
          </p:cNvSpPr>
          <p:nvPr>
            <p:ph type="title"/>
          </p:nvPr>
        </p:nvSpPr>
        <p:spPr>
          <a:xfrm>
            <a:off x="1247775" y="2565400"/>
            <a:ext cx="15773400" cy="4278313"/>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B58E59-EEE4-6F41-4DAE-10921302CFD2}"/>
              </a:ext>
            </a:extLst>
          </p:cNvPr>
          <p:cNvSpPr>
            <a:spLocks noGrp="1"/>
          </p:cNvSpPr>
          <p:nvPr>
            <p:ph type="body" idx="1"/>
          </p:nvPr>
        </p:nvSpPr>
        <p:spPr>
          <a:xfrm>
            <a:off x="1247775" y="6884988"/>
            <a:ext cx="15773400" cy="22494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33B961-3CD2-85A5-0CBC-E1922394582F}"/>
              </a:ext>
            </a:extLst>
          </p:cNvPr>
          <p:cNvSpPr>
            <a:spLocks noGrp="1"/>
          </p:cNvSpPr>
          <p:nvPr>
            <p:ph type="dt" sz="half" idx="10"/>
          </p:nvPr>
        </p:nvSpPr>
        <p:spPr/>
        <p:txBody>
          <a:bodyPr/>
          <a:lstStyle/>
          <a:p>
            <a:fld id="{3807C18C-8265-4866-8F06-6EE416A2681B}" type="datetimeFigureOut">
              <a:rPr lang="en-IN" smtClean="0"/>
              <a:t>31-12-2023</a:t>
            </a:fld>
            <a:endParaRPr lang="en-IN"/>
          </a:p>
        </p:txBody>
      </p:sp>
      <p:sp>
        <p:nvSpPr>
          <p:cNvPr id="5" name="Footer Placeholder 4">
            <a:extLst>
              <a:ext uri="{FF2B5EF4-FFF2-40B4-BE49-F238E27FC236}">
                <a16:creationId xmlns:a16="http://schemas.microsoft.com/office/drawing/2014/main" id="{F00639D8-30A8-2032-6E8D-5BE5B87D1B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E0914A-E434-B443-040E-FE0EB7D9F062}"/>
              </a:ext>
            </a:extLst>
          </p:cNvPr>
          <p:cNvSpPr>
            <a:spLocks noGrp="1"/>
          </p:cNvSpPr>
          <p:nvPr>
            <p:ph type="sldNum" sz="quarter" idx="12"/>
          </p:nvPr>
        </p:nvSpPr>
        <p:spPr/>
        <p:txBody>
          <a:bodyPr/>
          <a:lstStyle/>
          <a:p>
            <a:fld id="{15620640-10E7-4639-B002-876B7815F739}" type="slidenum">
              <a:rPr lang="en-IN" smtClean="0"/>
              <a:t>‹#›</a:t>
            </a:fld>
            <a:endParaRPr lang="en-IN"/>
          </a:p>
        </p:txBody>
      </p:sp>
    </p:spTree>
    <p:extLst>
      <p:ext uri="{BB962C8B-B14F-4D97-AF65-F5344CB8AC3E}">
        <p14:creationId xmlns:p14="http://schemas.microsoft.com/office/powerpoint/2010/main" val="15606997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B6D6-8709-11AB-6A88-F059476E3A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44B501-A2E8-BD90-C027-93A00962B099}"/>
              </a:ext>
            </a:extLst>
          </p:cNvPr>
          <p:cNvSpPr>
            <a:spLocks noGrp="1"/>
          </p:cNvSpPr>
          <p:nvPr>
            <p:ph sz="half" idx="1"/>
          </p:nvPr>
        </p:nvSpPr>
        <p:spPr>
          <a:xfrm>
            <a:off x="1257300" y="2738438"/>
            <a:ext cx="7810500" cy="652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2DDA23-F2B4-A598-3D8D-83B357A4BD1F}"/>
              </a:ext>
            </a:extLst>
          </p:cNvPr>
          <p:cNvSpPr>
            <a:spLocks noGrp="1"/>
          </p:cNvSpPr>
          <p:nvPr>
            <p:ph sz="half" idx="2"/>
          </p:nvPr>
        </p:nvSpPr>
        <p:spPr>
          <a:xfrm>
            <a:off x="9220200" y="2738438"/>
            <a:ext cx="7810500" cy="652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FBD9C5-6C26-7298-890B-CB34373FE98C}"/>
              </a:ext>
            </a:extLst>
          </p:cNvPr>
          <p:cNvSpPr>
            <a:spLocks noGrp="1"/>
          </p:cNvSpPr>
          <p:nvPr>
            <p:ph type="dt" sz="half" idx="10"/>
          </p:nvPr>
        </p:nvSpPr>
        <p:spPr/>
        <p:txBody>
          <a:bodyPr/>
          <a:lstStyle/>
          <a:p>
            <a:fld id="{3807C18C-8265-4866-8F06-6EE416A2681B}" type="datetimeFigureOut">
              <a:rPr lang="en-IN" smtClean="0"/>
              <a:t>31-12-2023</a:t>
            </a:fld>
            <a:endParaRPr lang="en-IN"/>
          </a:p>
        </p:txBody>
      </p:sp>
      <p:sp>
        <p:nvSpPr>
          <p:cNvPr id="6" name="Footer Placeholder 5">
            <a:extLst>
              <a:ext uri="{FF2B5EF4-FFF2-40B4-BE49-F238E27FC236}">
                <a16:creationId xmlns:a16="http://schemas.microsoft.com/office/drawing/2014/main" id="{42FDEBB4-C77C-989A-783F-DE8A01E100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0DF55-5ED1-7777-B28B-419F0CDF0E34}"/>
              </a:ext>
            </a:extLst>
          </p:cNvPr>
          <p:cNvSpPr>
            <a:spLocks noGrp="1"/>
          </p:cNvSpPr>
          <p:nvPr>
            <p:ph type="sldNum" sz="quarter" idx="12"/>
          </p:nvPr>
        </p:nvSpPr>
        <p:spPr/>
        <p:txBody>
          <a:bodyPr/>
          <a:lstStyle/>
          <a:p>
            <a:fld id="{15620640-10E7-4639-B002-876B7815F739}" type="slidenum">
              <a:rPr lang="en-IN" smtClean="0"/>
              <a:t>‹#›</a:t>
            </a:fld>
            <a:endParaRPr lang="en-IN"/>
          </a:p>
        </p:txBody>
      </p:sp>
    </p:spTree>
    <p:extLst>
      <p:ext uri="{BB962C8B-B14F-4D97-AF65-F5344CB8AC3E}">
        <p14:creationId xmlns:p14="http://schemas.microsoft.com/office/powerpoint/2010/main" val="36199258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E08C-8F31-4438-FDAF-B8CD6EEEA88D}"/>
              </a:ext>
            </a:extLst>
          </p:cNvPr>
          <p:cNvSpPr>
            <a:spLocks noGrp="1"/>
          </p:cNvSpPr>
          <p:nvPr>
            <p:ph type="title"/>
          </p:nvPr>
        </p:nvSpPr>
        <p:spPr>
          <a:xfrm>
            <a:off x="1260475" y="547688"/>
            <a:ext cx="15773400" cy="1989137"/>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E393EA-AE2C-FE60-7DDD-A292D679EC26}"/>
              </a:ext>
            </a:extLst>
          </p:cNvPr>
          <p:cNvSpPr>
            <a:spLocks noGrp="1"/>
          </p:cNvSpPr>
          <p:nvPr>
            <p:ph type="body" idx="1"/>
          </p:nvPr>
        </p:nvSpPr>
        <p:spPr>
          <a:xfrm>
            <a:off x="1260475" y="2522538"/>
            <a:ext cx="7735888" cy="1235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85922D-42D4-8B75-467D-8743EFA70A82}"/>
              </a:ext>
            </a:extLst>
          </p:cNvPr>
          <p:cNvSpPr>
            <a:spLocks noGrp="1"/>
          </p:cNvSpPr>
          <p:nvPr>
            <p:ph sz="half" idx="2"/>
          </p:nvPr>
        </p:nvSpPr>
        <p:spPr>
          <a:xfrm>
            <a:off x="1260475" y="3757613"/>
            <a:ext cx="7735888" cy="5527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C2C8A9-6F6A-E071-7814-31822D6AD86D}"/>
              </a:ext>
            </a:extLst>
          </p:cNvPr>
          <p:cNvSpPr>
            <a:spLocks noGrp="1"/>
          </p:cNvSpPr>
          <p:nvPr>
            <p:ph type="body" sz="quarter" idx="3"/>
          </p:nvPr>
        </p:nvSpPr>
        <p:spPr>
          <a:xfrm>
            <a:off x="9258300" y="2522538"/>
            <a:ext cx="7775575" cy="1235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8CE7D3-24E6-AE54-5983-C62368FBA8D7}"/>
              </a:ext>
            </a:extLst>
          </p:cNvPr>
          <p:cNvSpPr>
            <a:spLocks noGrp="1"/>
          </p:cNvSpPr>
          <p:nvPr>
            <p:ph sz="quarter" idx="4"/>
          </p:nvPr>
        </p:nvSpPr>
        <p:spPr>
          <a:xfrm>
            <a:off x="9258300" y="3757613"/>
            <a:ext cx="7775575" cy="5527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B33FA7-4738-5CFF-4F7A-0AEB35EBECEB}"/>
              </a:ext>
            </a:extLst>
          </p:cNvPr>
          <p:cNvSpPr>
            <a:spLocks noGrp="1"/>
          </p:cNvSpPr>
          <p:nvPr>
            <p:ph type="dt" sz="half" idx="10"/>
          </p:nvPr>
        </p:nvSpPr>
        <p:spPr/>
        <p:txBody>
          <a:bodyPr/>
          <a:lstStyle/>
          <a:p>
            <a:fld id="{3807C18C-8265-4866-8F06-6EE416A2681B}" type="datetimeFigureOut">
              <a:rPr lang="en-IN" smtClean="0"/>
              <a:t>31-12-2023</a:t>
            </a:fld>
            <a:endParaRPr lang="en-IN"/>
          </a:p>
        </p:txBody>
      </p:sp>
      <p:sp>
        <p:nvSpPr>
          <p:cNvPr id="8" name="Footer Placeholder 7">
            <a:extLst>
              <a:ext uri="{FF2B5EF4-FFF2-40B4-BE49-F238E27FC236}">
                <a16:creationId xmlns:a16="http://schemas.microsoft.com/office/drawing/2014/main" id="{17E03AF1-1A47-295D-F0D0-26A1EEF5CA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20DA42-7FEE-750F-4098-D109891023FA}"/>
              </a:ext>
            </a:extLst>
          </p:cNvPr>
          <p:cNvSpPr>
            <a:spLocks noGrp="1"/>
          </p:cNvSpPr>
          <p:nvPr>
            <p:ph type="sldNum" sz="quarter" idx="12"/>
          </p:nvPr>
        </p:nvSpPr>
        <p:spPr/>
        <p:txBody>
          <a:bodyPr/>
          <a:lstStyle/>
          <a:p>
            <a:fld id="{15620640-10E7-4639-B002-876B7815F739}" type="slidenum">
              <a:rPr lang="en-IN" smtClean="0"/>
              <a:t>‹#›</a:t>
            </a:fld>
            <a:endParaRPr lang="en-IN"/>
          </a:p>
        </p:txBody>
      </p:sp>
    </p:spTree>
    <p:extLst>
      <p:ext uri="{BB962C8B-B14F-4D97-AF65-F5344CB8AC3E}">
        <p14:creationId xmlns:p14="http://schemas.microsoft.com/office/powerpoint/2010/main" val="1015080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95B8-6012-6BFA-A450-AD9DC9B8E1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03FFBF-9E0A-C383-6B1E-80C9BA9C53E4}"/>
              </a:ext>
            </a:extLst>
          </p:cNvPr>
          <p:cNvSpPr>
            <a:spLocks noGrp="1"/>
          </p:cNvSpPr>
          <p:nvPr>
            <p:ph type="dt" sz="half" idx="10"/>
          </p:nvPr>
        </p:nvSpPr>
        <p:spPr/>
        <p:txBody>
          <a:bodyPr/>
          <a:lstStyle/>
          <a:p>
            <a:fld id="{3807C18C-8265-4866-8F06-6EE416A2681B}" type="datetimeFigureOut">
              <a:rPr lang="en-IN" smtClean="0"/>
              <a:t>31-12-2023</a:t>
            </a:fld>
            <a:endParaRPr lang="en-IN"/>
          </a:p>
        </p:txBody>
      </p:sp>
      <p:sp>
        <p:nvSpPr>
          <p:cNvPr id="4" name="Footer Placeholder 3">
            <a:extLst>
              <a:ext uri="{FF2B5EF4-FFF2-40B4-BE49-F238E27FC236}">
                <a16:creationId xmlns:a16="http://schemas.microsoft.com/office/drawing/2014/main" id="{2F0E97C0-585B-EE09-0AC6-FA11CF823D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3AA33B-9D74-4765-8691-24C7612790A1}"/>
              </a:ext>
            </a:extLst>
          </p:cNvPr>
          <p:cNvSpPr>
            <a:spLocks noGrp="1"/>
          </p:cNvSpPr>
          <p:nvPr>
            <p:ph type="sldNum" sz="quarter" idx="12"/>
          </p:nvPr>
        </p:nvSpPr>
        <p:spPr/>
        <p:txBody>
          <a:bodyPr/>
          <a:lstStyle/>
          <a:p>
            <a:fld id="{15620640-10E7-4639-B002-876B7815F739}" type="slidenum">
              <a:rPr lang="en-IN" smtClean="0"/>
              <a:t>‹#›</a:t>
            </a:fld>
            <a:endParaRPr lang="en-IN"/>
          </a:p>
        </p:txBody>
      </p:sp>
    </p:spTree>
    <p:extLst>
      <p:ext uri="{BB962C8B-B14F-4D97-AF65-F5344CB8AC3E}">
        <p14:creationId xmlns:p14="http://schemas.microsoft.com/office/powerpoint/2010/main" val="3973069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EAE685-F078-6CFB-ECF3-FF0F2BE6393E}"/>
              </a:ext>
            </a:extLst>
          </p:cNvPr>
          <p:cNvSpPr>
            <a:spLocks noGrp="1"/>
          </p:cNvSpPr>
          <p:nvPr>
            <p:ph type="dt" sz="half" idx="10"/>
          </p:nvPr>
        </p:nvSpPr>
        <p:spPr/>
        <p:txBody>
          <a:bodyPr/>
          <a:lstStyle/>
          <a:p>
            <a:fld id="{3807C18C-8265-4866-8F06-6EE416A2681B}" type="datetimeFigureOut">
              <a:rPr lang="en-IN" smtClean="0"/>
              <a:t>31-12-2023</a:t>
            </a:fld>
            <a:endParaRPr lang="en-IN"/>
          </a:p>
        </p:txBody>
      </p:sp>
      <p:sp>
        <p:nvSpPr>
          <p:cNvPr id="3" name="Footer Placeholder 2">
            <a:extLst>
              <a:ext uri="{FF2B5EF4-FFF2-40B4-BE49-F238E27FC236}">
                <a16:creationId xmlns:a16="http://schemas.microsoft.com/office/drawing/2014/main" id="{B495206E-352F-2DA7-0E90-DAA4F99D90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C78EBD-D31F-6E20-A74F-D77309FAEFE8}"/>
              </a:ext>
            </a:extLst>
          </p:cNvPr>
          <p:cNvSpPr>
            <a:spLocks noGrp="1"/>
          </p:cNvSpPr>
          <p:nvPr>
            <p:ph type="sldNum" sz="quarter" idx="12"/>
          </p:nvPr>
        </p:nvSpPr>
        <p:spPr/>
        <p:txBody>
          <a:bodyPr/>
          <a:lstStyle/>
          <a:p>
            <a:fld id="{15620640-10E7-4639-B002-876B7815F739}" type="slidenum">
              <a:rPr lang="en-IN" smtClean="0"/>
              <a:t>‹#›</a:t>
            </a:fld>
            <a:endParaRPr lang="en-IN"/>
          </a:p>
        </p:txBody>
      </p:sp>
    </p:spTree>
    <p:extLst>
      <p:ext uri="{BB962C8B-B14F-4D97-AF65-F5344CB8AC3E}">
        <p14:creationId xmlns:p14="http://schemas.microsoft.com/office/powerpoint/2010/main" val="31576834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41596-2128-AFAD-5800-8EE5DB817A82}"/>
              </a:ext>
            </a:extLst>
          </p:cNvPr>
          <p:cNvSpPr>
            <a:spLocks noGrp="1"/>
          </p:cNvSpPr>
          <p:nvPr>
            <p:ph type="title"/>
          </p:nvPr>
        </p:nvSpPr>
        <p:spPr>
          <a:xfrm>
            <a:off x="1260475" y="685800"/>
            <a:ext cx="5897563" cy="24003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6A7986-C307-34AF-FD7A-018B2B6D81A1}"/>
              </a:ext>
            </a:extLst>
          </p:cNvPr>
          <p:cNvSpPr>
            <a:spLocks noGrp="1"/>
          </p:cNvSpPr>
          <p:nvPr>
            <p:ph idx="1"/>
          </p:nvPr>
        </p:nvSpPr>
        <p:spPr>
          <a:xfrm>
            <a:off x="7775575" y="1481138"/>
            <a:ext cx="9258300" cy="7310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243AFF-467E-251E-0E62-E5728AC33CE6}"/>
              </a:ext>
            </a:extLst>
          </p:cNvPr>
          <p:cNvSpPr>
            <a:spLocks noGrp="1"/>
          </p:cNvSpPr>
          <p:nvPr>
            <p:ph type="body" sz="half" idx="2"/>
          </p:nvPr>
        </p:nvSpPr>
        <p:spPr>
          <a:xfrm>
            <a:off x="1260475" y="3086100"/>
            <a:ext cx="5897563" cy="5718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A0419B-CFC1-2B96-D670-EB61BFBDB810}"/>
              </a:ext>
            </a:extLst>
          </p:cNvPr>
          <p:cNvSpPr>
            <a:spLocks noGrp="1"/>
          </p:cNvSpPr>
          <p:nvPr>
            <p:ph type="dt" sz="half" idx="10"/>
          </p:nvPr>
        </p:nvSpPr>
        <p:spPr/>
        <p:txBody>
          <a:bodyPr/>
          <a:lstStyle/>
          <a:p>
            <a:fld id="{3807C18C-8265-4866-8F06-6EE416A2681B}" type="datetimeFigureOut">
              <a:rPr lang="en-IN" smtClean="0"/>
              <a:t>31-12-2023</a:t>
            </a:fld>
            <a:endParaRPr lang="en-IN"/>
          </a:p>
        </p:txBody>
      </p:sp>
      <p:sp>
        <p:nvSpPr>
          <p:cNvPr id="6" name="Footer Placeholder 5">
            <a:extLst>
              <a:ext uri="{FF2B5EF4-FFF2-40B4-BE49-F238E27FC236}">
                <a16:creationId xmlns:a16="http://schemas.microsoft.com/office/drawing/2014/main" id="{513D8F29-1B1E-6471-1B18-EBC74612CD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1535F4-F3C8-1663-C36A-C790C757B5C0}"/>
              </a:ext>
            </a:extLst>
          </p:cNvPr>
          <p:cNvSpPr>
            <a:spLocks noGrp="1"/>
          </p:cNvSpPr>
          <p:nvPr>
            <p:ph type="sldNum" sz="quarter" idx="12"/>
          </p:nvPr>
        </p:nvSpPr>
        <p:spPr/>
        <p:txBody>
          <a:bodyPr/>
          <a:lstStyle/>
          <a:p>
            <a:fld id="{15620640-10E7-4639-B002-876B7815F739}" type="slidenum">
              <a:rPr lang="en-IN" smtClean="0"/>
              <a:t>‹#›</a:t>
            </a:fld>
            <a:endParaRPr lang="en-IN"/>
          </a:p>
        </p:txBody>
      </p:sp>
    </p:spTree>
    <p:extLst>
      <p:ext uri="{BB962C8B-B14F-4D97-AF65-F5344CB8AC3E}">
        <p14:creationId xmlns:p14="http://schemas.microsoft.com/office/powerpoint/2010/main" val="1693731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60EF-FC8B-53EF-2B0E-5098B8D89BFD}"/>
              </a:ext>
            </a:extLst>
          </p:cNvPr>
          <p:cNvSpPr>
            <a:spLocks noGrp="1"/>
          </p:cNvSpPr>
          <p:nvPr>
            <p:ph type="title"/>
          </p:nvPr>
        </p:nvSpPr>
        <p:spPr>
          <a:xfrm>
            <a:off x="1260475" y="685800"/>
            <a:ext cx="5897563" cy="24003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9C3A4E-2EC2-AF91-946B-F3F43789E8DB}"/>
              </a:ext>
            </a:extLst>
          </p:cNvPr>
          <p:cNvSpPr>
            <a:spLocks noGrp="1"/>
          </p:cNvSpPr>
          <p:nvPr>
            <p:ph type="pic" idx="1"/>
          </p:nvPr>
        </p:nvSpPr>
        <p:spPr>
          <a:xfrm>
            <a:off x="7775575" y="1481138"/>
            <a:ext cx="9258300" cy="73104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5E5A58-F5C3-6149-3691-51E3403D559A}"/>
              </a:ext>
            </a:extLst>
          </p:cNvPr>
          <p:cNvSpPr>
            <a:spLocks noGrp="1"/>
          </p:cNvSpPr>
          <p:nvPr>
            <p:ph type="body" sz="half" idx="2"/>
          </p:nvPr>
        </p:nvSpPr>
        <p:spPr>
          <a:xfrm>
            <a:off x="1260475" y="3086100"/>
            <a:ext cx="5897563" cy="5718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8996D-417B-B75B-C940-F772C9ED94B7}"/>
              </a:ext>
            </a:extLst>
          </p:cNvPr>
          <p:cNvSpPr>
            <a:spLocks noGrp="1"/>
          </p:cNvSpPr>
          <p:nvPr>
            <p:ph type="dt" sz="half" idx="10"/>
          </p:nvPr>
        </p:nvSpPr>
        <p:spPr/>
        <p:txBody>
          <a:bodyPr/>
          <a:lstStyle/>
          <a:p>
            <a:fld id="{3807C18C-8265-4866-8F06-6EE416A2681B}" type="datetimeFigureOut">
              <a:rPr lang="en-IN" smtClean="0"/>
              <a:t>31-12-2023</a:t>
            </a:fld>
            <a:endParaRPr lang="en-IN"/>
          </a:p>
        </p:txBody>
      </p:sp>
      <p:sp>
        <p:nvSpPr>
          <p:cNvPr id="6" name="Footer Placeholder 5">
            <a:extLst>
              <a:ext uri="{FF2B5EF4-FFF2-40B4-BE49-F238E27FC236}">
                <a16:creationId xmlns:a16="http://schemas.microsoft.com/office/drawing/2014/main" id="{18B0EAE9-4239-D73B-F8FA-1D42B91CC6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4C3A41-3CB9-528A-3FCA-CA1FCC72B25C}"/>
              </a:ext>
            </a:extLst>
          </p:cNvPr>
          <p:cNvSpPr>
            <a:spLocks noGrp="1"/>
          </p:cNvSpPr>
          <p:nvPr>
            <p:ph type="sldNum" sz="quarter" idx="12"/>
          </p:nvPr>
        </p:nvSpPr>
        <p:spPr/>
        <p:txBody>
          <a:bodyPr/>
          <a:lstStyle/>
          <a:p>
            <a:fld id="{15620640-10E7-4639-B002-876B7815F739}" type="slidenum">
              <a:rPr lang="en-IN" smtClean="0"/>
              <a:t>‹#›</a:t>
            </a:fld>
            <a:endParaRPr lang="en-IN"/>
          </a:p>
        </p:txBody>
      </p:sp>
    </p:spTree>
    <p:extLst>
      <p:ext uri="{BB962C8B-B14F-4D97-AF65-F5344CB8AC3E}">
        <p14:creationId xmlns:p14="http://schemas.microsoft.com/office/powerpoint/2010/main" val="17769182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4557-915C-E896-624B-5F205B5A21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F3FA17-791C-FBB0-3AFE-92F3E5B21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2D3EB8-3930-693D-9C56-E38287904E59}"/>
              </a:ext>
            </a:extLst>
          </p:cNvPr>
          <p:cNvSpPr>
            <a:spLocks noGrp="1"/>
          </p:cNvSpPr>
          <p:nvPr>
            <p:ph type="dt" sz="half" idx="10"/>
          </p:nvPr>
        </p:nvSpPr>
        <p:spPr/>
        <p:txBody>
          <a:bodyPr/>
          <a:lstStyle/>
          <a:p>
            <a:fld id="{3807C18C-8265-4866-8F06-6EE416A2681B}" type="datetimeFigureOut">
              <a:rPr lang="en-IN" smtClean="0"/>
              <a:t>31-12-2023</a:t>
            </a:fld>
            <a:endParaRPr lang="en-IN"/>
          </a:p>
        </p:txBody>
      </p:sp>
      <p:sp>
        <p:nvSpPr>
          <p:cNvPr id="5" name="Footer Placeholder 4">
            <a:extLst>
              <a:ext uri="{FF2B5EF4-FFF2-40B4-BE49-F238E27FC236}">
                <a16:creationId xmlns:a16="http://schemas.microsoft.com/office/drawing/2014/main" id="{D4615AB6-41D8-7B02-6B5B-711CE9D7E0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9D38F7-5933-33D1-5285-C29FD9F57475}"/>
              </a:ext>
            </a:extLst>
          </p:cNvPr>
          <p:cNvSpPr>
            <a:spLocks noGrp="1"/>
          </p:cNvSpPr>
          <p:nvPr>
            <p:ph type="sldNum" sz="quarter" idx="12"/>
          </p:nvPr>
        </p:nvSpPr>
        <p:spPr/>
        <p:txBody>
          <a:bodyPr/>
          <a:lstStyle/>
          <a:p>
            <a:fld id="{15620640-10E7-4639-B002-876B7815F739}" type="slidenum">
              <a:rPr lang="en-IN" smtClean="0"/>
              <a:t>‹#›</a:t>
            </a:fld>
            <a:endParaRPr lang="en-IN"/>
          </a:p>
        </p:txBody>
      </p:sp>
    </p:spTree>
    <p:extLst>
      <p:ext uri="{BB962C8B-B14F-4D97-AF65-F5344CB8AC3E}">
        <p14:creationId xmlns:p14="http://schemas.microsoft.com/office/powerpoint/2010/main" val="19347454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BB780-B879-C18D-8933-352D032CB1EE}"/>
              </a:ext>
            </a:extLst>
          </p:cNvPr>
          <p:cNvSpPr>
            <a:spLocks noGrp="1"/>
          </p:cNvSpPr>
          <p:nvPr>
            <p:ph type="title" orient="vert"/>
          </p:nvPr>
        </p:nvSpPr>
        <p:spPr>
          <a:xfrm>
            <a:off x="13087350" y="547688"/>
            <a:ext cx="3943350" cy="871855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4E0EC8-1773-B220-BE7B-C332C1E2713F}"/>
              </a:ext>
            </a:extLst>
          </p:cNvPr>
          <p:cNvSpPr>
            <a:spLocks noGrp="1"/>
          </p:cNvSpPr>
          <p:nvPr>
            <p:ph type="body" orient="vert" idx="1"/>
          </p:nvPr>
        </p:nvSpPr>
        <p:spPr>
          <a:xfrm>
            <a:off x="1257300" y="547688"/>
            <a:ext cx="11677650" cy="8718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E5D452-9E2A-F157-B812-7AD50C33C330}"/>
              </a:ext>
            </a:extLst>
          </p:cNvPr>
          <p:cNvSpPr>
            <a:spLocks noGrp="1"/>
          </p:cNvSpPr>
          <p:nvPr>
            <p:ph type="dt" sz="half" idx="10"/>
          </p:nvPr>
        </p:nvSpPr>
        <p:spPr/>
        <p:txBody>
          <a:bodyPr/>
          <a:lstStyle/>
          <a:p>
            <a:fld id="{3807C18C-8265-4866-8F06-6EE416A2681B}" type="datetimeFigureOut">
              <a:rPr lang="en-IN" smtClean="0"/>
              <a:t>31-12-2023</a:t>
            </a:fld>
            <a:endParaRPr lang="en-IN"/>
          </a:p>
        </p:txBody>
      </p:sp>
      <p:sp>
        <p:nvSpPr>
          <p:cNvPr id="5" name="Footer Placeholder 4">
            <a:extLst>
              <a:ext uri="{FF2B5EF4-FFF2-40B4-BE49-F238E27FC236}">
                <a16:creationId xmlns:a16="http://schemas.microsoft.com/office/drawing/2014/main" id="{783835EF-0BAA-B6DF-D0DD-80A22D0364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7722F9-D939-6AF5-DFF1-5BB7A64E8BC2}"/>
              </a:ext>
            </a:extLst>
          </p:cNvPr>
          <p:cNvSpPr>
            <a:spLocks noGrp="1"/>
          </p:cNvSpPr>
          <p:nvPr>
            <p:ph type="sldNum" sz="quarter" idx="12"/>
          </p:nvPr>
        </p:nvSpPr>
        <p:spPr/>
        <p:txBody>
          <a:bodyPr/>
          <a:lstStyle/>
          <a:p>
            <a:fld id="{15620640-10E7-4639-B002-876B7815F739}" type="slidenum">
              <a:rPr lang="en-IN" smtClean="0"/>
              <a:t>‹#›</a:t>
            </a:fld>
            <a:endParaRPr lang="en-IN"/>
          </a:p>
        </p:txBody>
      </p:sp>
    </p:spTree>
    <p:extLst>
      <p:ext uri="{BB962C8B-B14F-4D97-AF65-F5344CB8AC3E}">
        <p14:creationId xmlns:p14="http://schemas.microsoft.com/office/powerpoint/2010/main" val="1987513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00544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5412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12/31/2023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3781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12/31/2023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4070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12/31/2023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1036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39032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8363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 /><Relationship Id="rId13" Type="http://schemas.openxmlformats.org/officeDocument/2006/relationships/theme" Target="../theme/theme2.xml" /><Relationship Id="rId3" Type="http://schemas.openxmlformats.org/officeDocument/2006/relationships/slideLayout" Target="../slideLayouts/slideLayout19.xml" /><Relationship Id="rId7" Type="http://schemas.openxmlformats.org/officeDocument/2006/relationships/slideLayout" Target="../slideLayouts/slideLayout23.xml" /><Relationship Id="rId12" Type="http://schemas.openxmlformats.org/officeDocument/2006/relationships/slideLayout" Target="../slideLayouts/slideLayout28.xml" /><Relationship Id="rId2" Type="http://schemas.openxmlformats.org/officeDocument/2006/relationships/slideLayout" Target="../slideLayouts/slideLayout18.xml" /><Relationship Id="rId1" Type="http://schemas.openxmlformats.org/officeDocument/2006/relationships/slideLayout" Target="../slideLayouts/slideLayout17.xml" /><Relationship Id="rId6" Type="http://schemas.openxmlformats.org/officeDocument/2006/relationships/slideLayout" Target="../slideLayouts/slideLayout22.xml" /><Relationship Id="rId11" Type="http://schemas.openxmlformats.org/officeDocument/2006/relationships/slideLayout" Target="../slideLayouts/slideLayout27.xml" /><Relationship Id="rId5" Type="http://schemas.openxmlformats.org/officeDocument/2006/relationships/slideLayout" Target="../slideLayouts/slideLayout21.xml" /><Relationship Id="rId10" Type="http://schemas.openxmlformats.org/officeDocument/2006/relationships/slideLayout" Target="../slideLayouts/slideLayout26.xml" /><Relationship Id="rId4" Type="http://schemas.openxmlformats.org/officeDocument/2006/relationships/slideLayout" Target="../slideLayouts/slideLayout20.xml" /><Relationship Id="rId9" Type="http://schemas.openxmlformats.org/officeDocument/2006/relationships/slideLayout" Target="../slideLayouts/slideLayout25.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t>12/31/2023</a:t>
            </a:fld>
            <a:endParaRPr lang="en-US"/>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01614564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1892B6-2E1C-006B-6AE6-DCA229291EBD}"/>
              </a:ext>
            </a:extLst>
          </p:cNvPr>
          <p:cNvSpPr>
            <a:spLocks noGrp="1"/>
          </p:cNvSpPr>
          <p:nvPr>
            <p:ph type="title"/>
          </p:nvPr>
        </p:nvSpPr>
        <p:spPr>
          <a:xfrm>
            <a:off x="1257300" y="547688"/>
            <a:ext cx="15773400" cy="1989137"/>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F41A1A-7886-461E-8A78-1483A178ADC7}"/>
              </a:ext>
            </a:extLst>
          </p:cNvPr>
          <p:cNvSpPr>
            <a:spLocks noGrp="1"/>
          </p:cNvSpPr>
          <p:nvPr>
            <p:ph type="body" idx="1"/>
          </p:nvPr>
        </p:nvSpPr>
        <p:spPr>
          <a:xfrm>
            <a:off x="1257300" y="2738438"/>
            <a:ext cx="15773400" cy="652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D5D79B-F309-55E4-543A-A17207A00323}"/>
              </a:ext>
            </a:extLst>
          </p:cNvPr>
          <p:cNvSpPr>
            <a:spLocks noGrp="1"/>
          </p:cNvSpPr>
          <p:nvPr>
            <p:ph type="dt" sz="half" idx="2"/>
          </p:nvPr>
        </p:nvSpPr>
        <p:spPr>
          <a:xfrm>
            <a:off x="1257300" y="9534525"/>
            <a:ext cx="4114800" cy="547688"/>
          </a:xfrm>
          <a:prstGeom prst="rect">
            <a:avLst/>
          </a:prstGeom>
        </p:spPr>
        <p:txBody>
          <a:bodyPr vert="horz" lIns="91440" tIns="45720" rIns="91440" bIns="45720" rtlCol="0" anchor="ctr"/>
          <a:lstStyle>
            <a:lvl1pPr algn="l">
              <a:defRPr sz="1200">
                <a:solidFill>
                  <a:schemeClr val="tx1">
                    <a:tint val="75000"/>
                  </a:schemeClr>
                </a:solidFill>
              </a:defRPr>
            </a:lvl1pPr>
          </a:lstStyle>
          <a:p>
            <a:fld id="{3807C18C-8265-4866-8F06-6EE416A2681B}" type="datetimeFigureOut">
              <a:rPr lang="en-IN" smtClean="0"/>
              <a:t>31-12-2023</a:t>
            </a:fld>
            <a:endParaRPr lang="en-IN"/>
          </a:p>
        </p:txBody>
      </p:sp>
      <p:sp>
        <p:nvSpPr>
          <p:cNvPr id="5" name="Footer Placeholder 4">
            <a:extLst>
              <a:ext uri="{FF2B5EF4-FFF2-40B4-BE49-F238E27FC236}">
                <a16:creationId xmlns:a16="http://schemas.microsoft.com/office/drawing/2014/main" id="{330EFFE2-0FCE-EACD-03E1-1AF2DEB4F7B0}"/>
              </a:ext>
            </a:extLst>
          </p:cNvPr>
          <p:cNvSpPr>
            <a:spLocks noGrp="1"/>
          </p:cNvSpPr>
          <p:nvPr>
            <p:ph type="ftr" sz="quarter" idx="3"/>
          </p:nvPr>
        </p:nvSpPr>
        <p:spPr>
          <a:xfrm>
            <a:off x="6057900" y="9534525"/>
            <a:ext cx="6172200" cy="54768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42AC11-6CE2-3990-3C3F-3995719B9CF5}"/>
              </a:ext>
            </a:extLst>
          </p:cNvPr>
          <p:cNvSpPr>
            <a:spLocks noGrp="1"/>
          </p:cNvSpPr>
          <p:nvPr>
            <p:ph type="sldNum" sz="quarter" idx="4"/>
          </p:nvPr>
        </p:nvSpPr>
        <p:spPr>
          <a:xfrm>
            <a:off x="12915900" y="9534525"/>
            <a:ext cx="4114800" cy="547688"/>
          </a:xfrm>
          <a:prstGeom prst="rect">
            <a:avLst/>
          </a:prstGeom>
        </p:spPr>
        <p:txBody>
          <a:bodyPr vert="horz" lIns="91440" tIns="45720" rIns="91440" bIns="45720" rtlCol="0" anchor="ctr"/>
          <a:lstStyle>
            <a:lvl1pPr algn="r">
              <a:defRPr sz="1200">
                <a:solidFill>
                  <a:schemeClr val="tx1">
                    <a:tint val="75000"/>
                  </a:schemeClr>
                </a:solidFill>
              </a:defRPr>
            </a:lvl1pPr>
          </a:lstStyle>
          <a:p>
            <a:fld id="{15620640-10E7-4639-B002-876B7815F739}" type="slidenum">
              <a:rPr lang="en-IN" smtClean="0"/>
              <a:t>‹#›</a:t>
            </a:fld>
            <a:endParaRPr lang="en-IN"/>
          </a:p>
        </p:txBody>
      </p:sp>
    </p:spTree>
    <p:extLst>
      <p:ext uri="{BB962C8B-B14F-4D97-AF65-F5344CB8AC3E}">
        <p14:creationId xmlns:p14="http://schemas.microsoft.com/office/powerpoint/2010/main" val="58682432"/>
      </p:ext>
    </p:extLst>
  </p:cSld>
  <p:clrMap bg1="lt1" tx1="dk1" bg2="lt2" tx2="dk2" accent1="accent1" accent2="accent2" accent3="accent3" accent4="accent4" accent5="accent5" accent6="accent6" hlink="hlink" folHlink="folHlink"/>
  <p:sldLayoutIdLst>
    <p:sldLayoutId id="2147483713" r:id="rId1"/>
    <p:sldLayoutId id="2147483724"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hyperlink" Target="https://creativecommons.org/licenses/by/3.0/" TargetMode="External" /><Relationship Id="rId5" Type="http://schemas.openxmlformats.org/officeDocument/2006/relationships/hyperlink" Target="https://www.invasive.org/browse/detail.cfm?imgnum=5357126" TargetMode="External" /><Relationship Id="rId4" Type="http://schemas.openxmlformats.org/officeDocument/2006/relationships/image" Target="../media/image3.jp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Farming_systems_in_India" TargetMode="External" /><Relationship Id="rId2" Type="http://schemas.openxmlformats.org/officeDocument/2006/relationships/image" Target="../media/image4.jpeg" /><Relationship Id="rId1" Type="http://schemas.openxmlformats.org/officeDocument/2006/relationships/slideLayout" Target="../slideLayouts/slideLayout2.xml" /><Relationship Id="rId5" Type="http://schemas.openxmlformats.org/officeDocument/2006/relationships/image" Target="../media/image5.jpg" /><Relationship Id="rId4" Type="http://schemas.openxmlformats.org/officeDocument/2006/relationships/hyperlink" Target="https://creativecommons.org/licenses/by-sa/3.0/" TargetMode="External" /></Relationships>
</file>

<file path=ppt/slides/_rels/slide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163814" y="0"/>
            <a:ext cx="10132060" cy="10287000"/>
            <a:chOff x="8156180" y="0"/>
            <a:chExt cx="10132060" cy="10287000"/>
          </a:xfrm>
        </p:grpSpPr>
        <p:sp>
          <p:nvSpPr>
            <p:cNvPr id="3" name="object 3"/>
            <p:cNvSpPr/>
            <p:nvPr/>
          </p:nvSpPr>
          <p:spPr>
            <a:xfrm>
              <a:off x="8156180" y="0"/>
              <a:ext cx="10132060" cy="8142605"/>
            </a:xfrm>
            <a:custGeom>
              <a:avLst/>
              <a:gdLst/>
              <a:ahLst/>
              <a:cxnLst/>
              <a:rect l="l" t="t" r="r" b="b"/>
              <a:pathLst>
                <a:path w="10132060" h="8142605">
                  <a:moveTo>
                    <a:pt x="0" y="0"/>
                  </a:moveTo>
                  <a:lnTo>
                    <a:pt x="10131819" y="0"/>
                  </a:lnTo>
                  <a:lnTo>
                    <a:pt x="10131819" y="6945893"/>
                  </a:lnTo>
                  <a:lnTo>
                    <a:pt x="8833569" y="8142592"/>
                  </a:lnTo>
                  <a:lnTo>
                    <a:pt x="0" y="0"/>
                  </a:lnTo>
                  <a:close/>
                </a:path>
              </a:pathLst>
            </a:custGeom>
            <a:solidFill>
              <a:srgbClr val="A20D20"/>
            </a:solidFill>
          </p:spPr>
          <p:txBody>
            <a:bodyPr wrap="square" lIns="0" tIns="0" rIns="0" bIns="0" rtlCol="0"/>
            <a:lstStyle/>
            <a:p>
              <a:endParaRPr/>
            </a:p>
          </p:txBody>
        </p:sp>
        <p:pic>
          <p:nvPicPr>
            <p:cNvPr id="4" name="object 4"/>
            <p:cNvPicPr/>
            <p:nvPr/>
          </p:nvPicPr>
          <p:blipFill>
            <a:blip r:embed="rId2" cstate="print"/>
            <a:stretch>
              <a:fillRect/>
            </a:stretch>
          </p:blipFill>
          <p:spPr>
            <a:xfrm>
              <a:off x="9143999" y="2051465"/>
              <a:ext cx="9144000" cy="8235533"/>
            </a:xfrm>
            <a:prstGeom prst="rect">
              <a:avLst/>
            </a:prstGeom>
          </p:spPr>
        </p:pic>
        <p:sp>
          <p:nvSpPr>
            <p:cNvPr id="5" name="object 5"/>
            <p:cNvSpPr/>
            <p:nvPr/>
          </p:nvSpPr>
          <p:spPr>
            <a:xfrm>
              <a:off x="9006847" y="6804594"/>
              <a:ext cx="7555865" cy="3482975"/>
            </a:xfrm>
            <a:custGeom>
              <a:avLst/>
              <a:gdLst/>
              <a:ahLst/>
              <a:cxnLst/>
              <a:rect l="l" t="t" r="r" b="b"/>
              <a:pathLst>
                <a:path w="7555865" h="3482975">
                  <a:moveTo>
                    <a:pt x="7555840" y="3482405"/>
                  </a:moveTo>
                  <a:lnTo>
                    <a:pt x="0" y="3482405"/>
                  </a:lnTo>
                  <a:lnTo>
                    <a:pt x="3777921" y="0"/>
                  </a:lnTo>
                  <a:lnTo>
                    <a:pt x="7555840" y="3482405"/>
                  </a:lnTo>
                  <a:close/>
                </a:path>
              </a:pathLst>
            </a:custGeom>
            <a:solidFill>
              <a:srgbClr val="A20D20"/>
            </a:solidFill>
          </p:spPr>
          <p:txBody>
            <a:bodyPr wrap="square" lIns="0" tIns="0" rIns="0" bIns="0" rtlCol="0"/>
            <a:lstStyle/>
            <a:p>
              <a:endParaRPr/>
            </a:p>
          </p:txBody>
        </p:sp>
      </p:grpSp>
      <p:pic>
        <p:nvPicPr>
          <p:cNvPr id="6" name="object 6"/>
          <p:cNvPicPr/>
          <p:nvPr/>
        </p:nvPicPr>
        <p:blipFill>
          <a:blip r:embed="rId3" cstate="print"/>
          <a:stretch>
            <a:fillRect/>
          </a:stretch>
        </p:blipFill>
        <p:spPr>
          <a:xfrm>
            <a:off x="741834" y="859566"/>
            <a:ext cx="4257674" cy="1495424"/>
          </a:xfrm>
          <a:prstGeom prst="rect">
            <a:avLst/>
          </a:prstGeom>
        </p:spPr>
      </p:pic>
      <p:sp>
        <p:nvSpPr>
          <p:cNvPr id="7" name="object 7"/>
          <p:cNvSpPr txBox="1">
            <a:spLocks noGrp="1"/>
          </p:cNvSpPr>
          <p:nvPr>
            <p:ph type="title"/>
          </p:nvPr>
        </p:nvSpPr>
        <p:spPr/>
        <p:txBody>
          <a:bodyPr vert="horz" wrap="square" lIns="0" tIns="12065" rIns="0" bIns="0" rtlCol="0">
            <a:spAutoFit/>
          </a:bodyPr>
          <a:lstStyle/>
          <a:p>
            <a:r>
              <a:rPr lang="en-US" dirty="0"/>
              <a:t>Department of Artificial Intelligence	and Machine</a:t>
            </a:r>
            <a:endParaRPr lang="en-US"/>
          </a:p>
          <a:p>
            <a:r>
              <a:rPr lang="en-US" dirty="0"/>
              <a:t>Learning</a:t>
            </a:r>
            <a:endParaRPr lang="en-US"/>
          </a:p>
        </p:txBody>
      </p:sp>
      <p:pic>
        <p:nvPicPr>
          <p:cNvPr id="11" name="Content Placeholder 10">
            <a:extLst>
              <a:ext uri="{FF2B5EF4-FFF2-40B4-BE49-F238E27FC236}">
                <a16:creationId xmlns:a16="http://schemas.microsoft.com/office/drawing/2014/main" id="{062256B9-5F7B-588D-1398-3547A40CCBA6}"/>
              </a:ext>
            </a:extLst>
          </p:cNvPr>
          <p:cNvPicPr>
            <a:picLocks noGrp="1" noChangeAspect="1"/>
          </p:cNvPicPr>
          <p:nvPr>
            <p:ph idx="1"/>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051294" y="-3424488"/>
            <a:ext cx="20587332" cy="13711486"/>
          </a:xfrm>
        </p:spPr>
      </p:pic>
      <p:sp>
        <p:nvSpPr>
          <p:cNvPr id="10" name="object 8">
            <a:extLst>
              <a:ext uri="{FF2B5EF4-FFF2-40B4-BE49-F238E27FC236}">
                <a16:creationId xmlns:a16="http://schemas.microsoft.com/office/drawing/2014/main" id="{FF148695-8D96-CB65-7336-910A40094C77}"/>
              </a:ext>
            </a:extLst>
          </p:cNvPr>
          <p:cNvSpPr txBox="1"/>
          <p:nvPr/>
        </p:nvSpPr>
        <p:spPr>
          <a:xfrm>
            <a:off x="729134" y="4133625"/>
            <a:ext cx="7299743" cy="4476867"/>
          </a:xfrm>
          <a:prstGeom prst="rect">
            <a:avLst/>
          </a:prstGeom>
        </p:spPr>
        <p:txBody>
          <a:bodyPr vert="horz" wrap="square" lIns="0" tIns="46990" rIns="0" bIns="0" rtlCol="0">
            <a:spAutoFit/>
          </a:bodyPr>
          <a:lstStyle/>
          <a:p>
            <a:pPr marL="12700" marR="5080" algn="just">
              <a:lnSpc>
                <a:spcPts val="7300"/>
              </a:lnSpc>
              <a:spcBef>
                <a:spcPts val="370"/>
              </a:spcBef>
            </a:pPr>
            <a:r>
              <a:rPr lang="en-US" sz="6100" dirty="0">
                <a:latin typeface="Verdana"/>
                <a:cs typeface="Verdana"/>
              </a:rPr>
              <a:t>AUTOMATIC SPRAYING PESTICIDES IN</a:t>
            </a:r>
          </a:p>
          <a:p>
            <a:pPr marL="12700" marR="5080" algn="just">
              <a:lnSpc>
                <a:spcPts val="7300"/>
              </a:lnSpc>
              <a:spcBef>
                <a:spcPts val="370"/>
              </a:spcBef>
            </a:pPr>
            <a:r>
              <a:rPr lang="en-US" sz="6100" dirty="0">
                <a:latin typeface="Verdana"/>
                <a:cs typeface="Verdana"/>
              </a:rPr>
              <a:t>AGRICULTURE</a:t>
            </a:r>
            <a:endParaRPr sz="6100" dirty="0">
              <a:latin typeface="Verdana"/>
              <a:cs typeface="Verdana"/>
            </a:endParaRPr>
          </a:p>
          <a:p>
            <a:pPr marL="199390">
              <a:lnSpc>
                <a:spcPct val="100000"/>
              </a:lnSpc>
              <a:spcBef>
                <a:spcPts val="1655"/>
              </a:spcBef>
            </a:pPr>
            <a:r>
              <a:rPr sz="2700" dirty="0">
                <a:solidFill>
                  <a:srgbClr val="292E3A"/>
                </a:solidFill>
                <a:latin typeface="Consolas"/>
                <a:cs typeface="Consolas"/>
              </a:rPr>
              <a:t>Artificial</a:t>
            </a:r>
            <a:r>
              <a:rPr sz="2700" spc="-275" dirty="0">
                <a:solidFill>
                  <a:srgbClr val="292E3A"/>
                </a:solidFill>
                <a:latin typeface="Consolas"/>
                <a:cs typeface="Consolas"/>
              </a:rPr>
              <a:t> </a:t>
            </a:r>
            <a:r>
              <a:rPr sz="2700" spc="-10" dirty="0">
                <a:solidFill>
                  <a:srgbClr val="292E3A"/>
                </a:solidFill>
                <a:latin typeface="Consolas"/>
                <a:cs typeface="Consolas"/>
              </a:rPr>
              <a:t>Intelligence</a:t>
            </a:r>
            <a:r>
              <a:rPr sz="2700" spc="-270" dirty="0">
                <a:solidFill>
                  <a:srgbClr val="292E3A"/>
                </a:solidFill>
                <a:latin typeface="Consolas"/>
                <a:cs typeface="Consolas"/>
              </a:rPr>
              <a:t> </a:t>
            </a:r>
            <a:r>
              <a:rPr sz="2700" dirty="0">
                <a:solidFill>
                  <a:srgbClr val="292E3A"/>
                </a:solidFill>
                <a:latin typeface="Consolas"/>
                <a:cs typeface="Consolas"/>
              </a:rPr>
              <a:t>Mini</a:t>
            </a:r>
            <a:r>
              <a:rPr sz="2700" spc="-270" dirty="0">
                <a:solidFill>
                  <a:srgbClr val="292E3A"/>
                </a:solidFill>
                <a:latin typeface="Consolas"/>
                <a:cs typeface="Consolas"/>
              </a:rPr>
              <a:t> </a:t>
            </a:r>
            <a:r>
              <a:rPr sz="2700" spc="-10" dirty="0">
                <a:solidFill>
                  <a:srgbClr val="292E3A"/>
                </a:solidFill>
                <a:latin typeface="Consolas"/>
                <a:cs typeface="Consolas"/>
              </a:rPr>
              <a:t>Project</a:t>
            </a:r>
            <a:endParaRPr sz="2700" dirty="0">
              <a:latin typeface="Consolas"/>
              <a:cs typeface="Consolas"/>
            </a:endParaRPr>
          </a:p>
        </p:txBody>
      </p:sp>
      <p:sp>
        <p:nvSpPr>
          <p:cNvPr id="12" name="TextBox 11">
            <a:extLst>
              <a:ext uri="{FF2B5EF4-FFF2-40B4-BE49-F238E27FC236}">
                <a16:creationId xmlns:a16="http://schemas.microsoft.com/office/drawing/2014/main" id="{9DE8E37B-543E-BAEF-87F7-2F581881F0CE}"/>
              </a:ext>
            </a:extLst>
          </p:cNvPr>
          <p:cNvSpPr txBox="1"/>
          <p:nvPr/>
        </p:nvSpPr>
        <p:spPr>
          <a:xfrm>
            <a:off x="4724400" y="8949497"/>
            <a:ext cx="7108329" cy="230832"/>
          </a:xfrm>
          <a:prstGeom prst="rect">
            <a:avLst/>
          </a:prstGeom>
          <a:noFill/>
        </p:spPr>
        <p:txBody>
          <a:bodyPr wrap="square" rtlCol="0">
            <a:spAutoFit/>
          </a:bodyPr>
          <a:lstStyle/>
          <a:p>
            <a:r>
              <a:rPr lang="en-IN" sz="900">
                <a:hlinkClick r:id="rId5" tooltip="https://www.invasive.org/browse/detail.cfm?imgnum=5357126"/>
              </a:rPr>
              <a:t>This Photo</a:t>
            </a:r>
            <a:r>
              <a:rPr lang="en-IN" sz="900"/>
              <a:t> by Unknown Author is licensed under </a:t>
            </a:r>
            <a:r>
              <a:rPr lang="en-IN" sz="900">
                <a:hlinkClick r:id="rId6" tooltip="https://creativecommons.org/licenses/by/3.0/"/>
              </a:rPr>
              <a:t>CC BY</a:t>
            </a:r>
            <a:endParaRPr lang="en-IN" sz="900"/>
          </a:p>
        </p:txBody>
      </p:sp>
    </p:spTree>
  </p:cSld>
  <p:clrMapOvr>
    <a:masterClrMapping/>
  </p:clrMapOvr>
  <mc:AlternateContent xmlns:mc="http://schemas.openxmlformats.org/markup-compatibility/2006" xmlns:p14="http://schemas.microsoft.com/office/powerpoint/2010/main">
    <mc:Choice Requires="p14">
      <p:transition spd="slow" p14:dur="2000" advTm="15925"/>
    </mc:Choice>
    <mc:Fallback xmlns="">
      <p:transition spd="slow" advTm="1592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30" dirty="0"/>
              <a:t>Applications</a:t>
            </a:r>
          </a:p>
        </p:txBody>
      </p:sp>
      <p:sp>
        <p:nvSpPr>
          <p:cNvPr id="3" name="object 3"/>
          <p:cNvSpPr/>
          <p:nvPr/>
        </p:nvSpPr>
        <p:spPr>
          <a:xfrm>
            <a:off x="13814231" y="9258300"/>
            <a:ext cx="4474210" cy="1028700"/>
          </a:xfrm>
          <a:custGeom>
            <a:avLst/>
            <a:gdLst/>
            <a:ahLst/>
            <a:cxnLst/>
            <a:rect l="l" t="t" r="r" b="b"/>
            <a:pathLst>
              <a:path w="4474209" h="1028700">
                <a:moveTo>
                  <a:pt x="4473770" y="1028699"/>
                </a:moveTo>
                <a:lnTo>
                  <a:pt x="0" y="1028699"/>
                </a:lnTo>
                <a:lnTo>
                  <a:pt x="1115995" y="0"/>
                </a:lnTo>
                <a:lnTo>
                  <a:pt x="4473770" y="0"/>
                </a:lnTo>
                <a:lnTo>
                  <a:pt x="4473770" y="1028699"/>
                </a:lnTo>
                <a:close/>
              </a:path>
            </a:pathLst>
          </a:custGeom>
          <a:solidFill>
            <a:srgbClr val="A20D20"/>
          </a:solidFill>
        </p:spPr>
        <p:txBody>
          <a:bodyPr wrap="square" lIns="0" tIns="0" rIns="0" bIns="0" rtlCol="0"/>
          <a:lstStyle/>
          <a:p>
            <a:endParaRPr/>
          </a:p>
        </p:txBody>
      </p:sp>
      <p:sp>
        <p:nvSpPr>
          <p:cNvPr id="4" name="object 4"/>
          <p:cNvSpPr txBox="1"/>
          <p:nvPr/>
        </p:nvSpPr>
        <p:spPr>
          <a:xfrm>
            <a:off x="748107" y="2253725"/>
            <a:ext cx="16243300" cy="10294806"/>
          </a:xfrm>
          <a:prstGeom prst="rect">
            <a:avLst/>
          </a:prstGeom>
        </p:spPr>
        <p:txBody>
          <a:bodyPr vert="horz" wrap="square" lIns="0" tIns="128270" rIns="0" bIns="0" rtlCol="0">
            <a:spAutoFit/>
          </a:bodyPr>
          <a:lstStyle/>
          <a:p>
            <a:pPr algn="l"/>
            <a:r>
              <a:rPr lang="en-US" sz="4400" b="1" i="0" dirty="0">
                <a:solidFill>
                  <a:srgbClr val="374151"/>
                </a:solidFill>
                <a:effectLst/>
                <a:latin typeface="Söhne"/>
              </a:rPr>
              <a:t>Large-Scale Farming:</a:t>
            </a:r>
            <a:endParaRPr lang="en-US" sz="4400" b="0" i="0" dirty="0">
              <a:solidFill>
                <a:srgbClr val="374151"/>
              </a:solidFill>
              <a:effectLst/>
              <a:latin typeface="Söhne"/>
            </a:endParaRPr>
          </a:p>
          <a:p>
            <a:pPr algn="l">
              <a:buFont typeface="Arial" panose="020B0604020202020204" pitchFamily="34" charset="0"/>
              <a:buChar char="•"/>
            </a:pPr>
            <a:r>
              <a:rPr lang="en-US" sz="4400" b="0" i="0" dirty="0">
                <a:solidFill>
                  <a:srgbClr val="374151"/>
                </a:solidFill>
                <a:effectLst/>
                <a:latin typeface="Söhne"/>
              </a:rPr>
              <a:t>Automatic spraying machines are particularly beneficial for large-scale farming operations where manual application may be time-consuming and labor-intensive. They can cover vast areas efficiently and quickly.</a:t>
            </a:r>
          </a:p>
          <a:p>
            <a:pPr algn="l">
              <a:buFont typeface="Arial" panose="020B0604020202020204" pitchFamily="34" charset="0"/>
              <a:buChar char="•"/>
            </a:pPr>
            <a:r>
              <a:rPr lang="en-US" sz="4400" dirty="0">
                <a:solidFill>
                  <a:schemeClr val="accent6">
                    <a:lumMod val="75000"/>
                  </a:schemeClr>
                </a:solidFill>
                <a:latin typeface="Söhne"/>
              </a:rPr>
              <a:t>ROW CROPS:</a:t>
            </a:r>
          </a:p>
          <a:p>
            <a:pPr algn="l"/>
            <a:r>
              <a:rPr lang="en-US" sz="4400" dirty="0">
                <a:solidFill>
                  <a:srgbClr val="374151"/>
                </a:solidFill>
                <a:latin typeface="Söhne"/>
              </a:rPr>
              <a:t>well suited for crops planted in rows Providing controlled and efficient application between plants.</a:t>
            </a:r>
          </a:p>
          <a:p>
            <a:pPr algn="l">
              <a:buFont typeface="Arial" panose="020B0604020202020204" pitchFamily="34" charset="0"/>
              <a:buChar char="•"/>
            </a:pPr>
            <a:r>
              <a:rPr lang="en-US" sz="4400" dirty="0">
                <a:solidFill>
                  <a:schemeClr val="accent4"/>
                </a:solidFill>
                <a:latin typeface="Söhne"/>
              </a:rPr>
              <a:t>TIME SENSITIVE TREATMENT:</a:t>
            </a:r>
          </a:p>
          <a:p>
            <a:pPr algn="l">
              <a:buFont typeface="Arial" panose="020B0604020202020204" pitchFamily="34" charset="0"/>
              <a:buChar char="•"/>
            </a:pPr>
            <a:r>
              <a:rPr lang="en-US" sz="4400" dirty="0">
                <a:solidFill>
                  <a:srgbClr val="374151"/>
                </a:solidFill>
                <a:latin typeface="Söhne"/>
              </a:rPr>
              <a:t>Facilities timely pesticide applications especially during critical stages of crop growth or in response to emerging pest threats</a:t>
            </a:r>
          </a:p>
          <a:p>
            <a:pPr algn="l">
              <a:buFont typeface="Arial" panose="020B0604020202020204" pitchFamily="34" charset="0"/>
              <a:buChar char="•"/>
            </a:pPr>
            <a:endParaRPr lang="en-US" sz="4400" dirty="0">
              <a:solidFill>
                <a:srgbClr val="374151"/>
              </a:solidFill>
              <a:latin typeface="Söhne"/>
            </a:endParaRPr>
          </a:p>
          <a:p>
            <a:pPr algn="l">
              <a:buFont typeface="Arial" panose="020B0604020202020204" pitchFamily="34" charset="0"/>
              <a:buChar char="•"/>
            </a:pPr>
            <a:endParaRPr lang="en-US" sz="4400" dirty="0">
              <a:solidFill>
                <a:srgbClr val="374151"/>
              </a:solidFill>
              <a:latin typeface="Söhne"/>
            </a:endParaRPr>
          </a:p>
          <a:p>
            <a:pPr algn="l">
              <a:buFont typeface="Arial" panose="020B0604020202020204" pitchFamily="34" charset="0"/>
              <a:buChar char="•"/>
            </a:pPr>
            <a:endParaRPr lang="en-US" sz="4400" dirty="0">
              <a:solidFill>
                <a:srgbClr val="374151"/>
              </a:solidFill>
              <a:latin typeface="Söhne"/>
            </a:endParaRPr>
          </a:p>
          <a:p>
            <a:pPr algn="l">
              <a:buFont typeface="Arial" panose="020B0604020202020204" pitchFamily="34" charset="0"/>
              <a:buChar char="•"/>
            </a:pPr>
            <a:endParaRPr lang="en-US" sz="4400" b="0" i="0" dirty="0">
              <a:solidFill>
                <a:srgbClr val="374151"/>
              </a:solidFill>
              <a:effectLst/>
              <a:latin typeface="Söhne"/>
            </a:endParaRPr>
          </a:p>
          <a:p>
            <a:pPr marL="12700" marR="5080" indent="2449195">
              <a:lnSpc>
                <a:spcPct val="116300"/>
              </a:lnSpc>
              <a:spcBef>
                <a:spcPts val="75"/>
              </a:spcBef>
            </a:pPr>
            <a:endParaRPr sz="4200" dirty="0">
              <a:latin typeface="Tahoma"/>
              <a:cs typeface="Tahoma"/>
            </a:endParaRPr>
          </a:p>
        </p:txBody>
      </p:sp>
    </p:spTree>
  </p:cSld>
  <p:clrMapOvr>
    <a:masterClrMapping/>
  </p:clrMapOvr>
  <mc:AlternateContent xmlns:mc="http://schemas.openxmlformats.org/markup-compatibility/2006" xmlns:p14="http://schemas.microsoft.com/office/powerpoint/2010/main">
    <mc:Choice Requires="p14">
      <p:transition spd="slow" p14:dur="2000" advTm="33625"/>
    </mc:Choice>
    <mc:Fallback xmlns="">
      <p:transition spd="slow" advTm="3362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30" dirty="0"/>
              <a:t>Applications</a:t>
            </a:r>
          </a:p>
        </p:txBody>
      </p:sp>
      <p:sp>
        <p:nvSpPr>
          <p:cNvPr id="3" name="object 3"/>
          <p:cNvSpPr/>
          <p:nvPr/>
        </p:nvSpPr>
        <p:spPr>
          <a:xfrm>
            <a:off x="13814231" y="9258300"/>
            <a:ext cx="4474210" cy="1028700"/>
          </a:xfrm>
          <a:custGeom>
            <a:avLst/>
            <a:gdLst/>
            <a:ahLst/>
            <a:cxnLst/>
            <a:rect l="l" t="t" r="r" b="b"/>
            <a:pathLst>
              <a:path w="4474209" h="1028700">
                <a:moveTo>
                  <a:pt x="4473770" y="1028699"/>
                </a:moveTo>
                <a:lnTo>
                  <a:pt x="0" y="1028699"/>
                </a:lnTo>
                <a:lnTo>
                  <a:pt x="1115995" y="0"/>
                </a:lnTo>
                <a:lnTo>
                  <a:pt x="4473770" y="0"/>
                </a:lnTo>
                <a:lnTo>
                  <a:pt x="4473770" y="1028699"/>
                </a:lnTo>
                <a:close/>
              </a:path>
            </a:pathLst>
          </a:custGeom>
          <a:solidFill>
            <a:srgbClr val="A20D20"/>
          </a:solidFill>
        </p:spPr>
        <p:txBody>
          <a:bodyPr wrap="square" lIns="0" tIns="0" rIns="0" bIns="0" rtlCol="0"/>
          <a:lstStyle/>
          <a:p>
            <a:endParaRPr/>
          </a:p>
        </p:txBody>
      </p:sp>
      <p:sp>
        <p:nvSpPr>
          <p:cNvPr id="4" name="object 4"/>
          <p:cNvSpPr txBox="1"/>
          <p:nvPr/>
        </p:nvSpPr>
        <p:spPr>
          <a:xfrm>
            <a:off x="748107" y="2168659"/>
            <a:ext cx="16661765" cy="6587701"/>
          </a:xfrm>
          <a:prstGeom prst="rect">
            <a:avLst/>
          </a:prstGeom>
        </p:spPr>
        <p:txBody>
          <a:bodyPr vert="horz" wrap="square" lIns="0" tIns="128270" rIns="0" bIns="0" rtlCol="0">
            <a:spAutoFit/>
          </a:bodyPr>
          <a:lstStyle/>
          <a:p>
            <a:pPr marL="398780">
              <a:lnSpc>
                <a:spcPct val="100000"/>
              </a:lnSpc>
              <a:spcBef>
                <a:spcPts val="1010"/>
              </a:spcBef>
              <a:buSzPct val="97674"/>
              <a:tabLst>
                <a:tab pos="930910" algn="l"/>
              </a:tabLst>
            </a:pPr>
            <a:r>
              <a:rPr lang="en-IN" sz="4200" dirty="0">
                <a:solidFill>
                  <a:srgbClr val="FF0000"/>
                </a:solidFill>
                <a:latin typeface="Tahoma"/>
                <a:cs typeface="Tahoma"/>
              </a:rPr>
              <a:t>.INTEGRATED PESTICIDES MANAGEMENT:</a:t>
            </a:r>
          </a:p>
          <a:p>
            <a:pPr marL="398780">
              <a:lnSpc>
                <a:spcPct val="100000"/>
              </a:lnSpc>
              <a:spcBef>
                <a:spcPts val="1010"/>
              </a:spcBef>
              <a:buSzPct val="97674"/>
              <a:tabLst>
                <a:tab pos="930910" algn="l"/>
              </a:tabLst>
            </a:pPr>
            <a:r>
              <a:rPr lang="en-US" sz="4200" dirty="0">
                <a:latin typeface="Tahoma"/>
                <a:cs typeface="Tahoma"/>
              </a:rPr>
              <a:t>Supports IPM strategies by allowing the application on pesticides in targeted and manner minimizing environment impact</a:t>
            </a:r>
            <a:r>
              <a:rPr lang="en-IN" sz="4200" dirty="0">
                <a:latin typeface="Tahoma"/>
                <a:cs typeface="Tahoma"/>
              </a:rPr>
              <a:t>.</a:t>
            </a:r>
          </a:p>
          <a:p>
            <a:pPr marL="398780">
              <a:lnSpc>
                <a:spcPct val="100000"/>
              </a:lnSpc>
              <a:spcBef>
                <a:spcPts val="1010"/>
              </a:spcBef>
              <a:buSzPct val="97674"/>
              <a:tabLst>
                <a:tab pos="930910" algn="l"/>
              </a:tabLst>
            </a:pPr>
            <a:r>
              <a:rPr lang="en-IN" sz="4200" dirty="0">
                <a:solidFill>
                  <a:schemeClr val="accent6"/>
                </a:solidFill>
                <a:latin typeface="Tahoma"/>
                <a:cs typeface="Tahoma"/>
              </a:rPr>
              <a:t>.MULTI CROP SYSTEM:</a:t>
            </a:r>
          </a:p>
          <a:p>
            <a:pPr marL="398780">
              <a:lnSpc>
                <a:spcPct val="100000"/>
              </a:lnSpc>
              <a:spcBef>
                <a:spcPts val="1010"/>
              </a:spcBef>
              <a:buSzPct val="97674"/>
              <a:tabLst>
                <a:tab pos="930910" algn="l"/>
              </a:tabLst>
            </a:pPr>
            <a:r>
              <a:rPr lang="en-US" sz="4200" dirty="0">
                <a:latin typeface="Tahoma"/>
                <a:cs typeface="Tahoma"/>
              </a:rPr>
              <a:t>Adaptable to farms with multiple crops Offering flexibility in adjusting  spraying parameters based on different crop requirements.</a:t>
            </a:r>
            <a:endParaRPr lang="en-IN" sz="4200" dirty="0">
              <a:latin typeface="Tahoma"/>
              <a:cs typeface="Tahoma"/>
            </a:endParaRPr>
          </a:p>
          <a:p>
            <a:pPr marL="398780">
              <a:lnSpc>
                <a:spcPct val="100000"/>
              </a:lnSpc>
              <a:spcBef>
                <a:spcPts val="1010"/>
              </a:spcBef>
              <a:buSzPct val="97674"/>
              <a:tabLst>
                <a:tab pos="930910" algn="l"/>
              </a:tabLst>
            </a:pPr>
            <a:endParaRPr lang="en-IN" sz="4200" dirty="0">
              <a:latin typeface="Tahoma"/>
              <a:cs typeface="Tahoma"/>
            </a:endParaRPr>
          </a:p>
          <a:p>
            <a:pPr marL="398780">
              <a:lnSpc>
                <a:spcPct val="100000"/>
              </a:lnSpc>
              <a:spcBef>
                <a:spcPts val="1010"/>
              </a:spcBef>
              <a:buSzPct val="97674"/>
              <a:tabLst>
                <a:tab pos="930910" algn="l"/>
              </a:tabLst>
            </a:pPr>
            <a:endParaRPr sz="4200" dirty="0">
              <a:latin typeface="Tahoma"/>
              <a:cs typeface="Tahoma"/>
            </a:endParaRPr>
          </a:p>
        </p:txBody>
      </p:sp>
    </p:spTree>
  </p:cSld>
  <p:clrMapOvr>
    <a:masterClrMapping/>
  </p:clrMapOvr>
  <mc:AlternateContent xmlns:mc="http://schemas.openxmlformats.org/markup-compatibility/2006" xmlns:p14="http://schemas.microsoft.com/office/powerpoint/2010/main">
    <mc:Choice Requires="p14">
      <p:transition spd="slow" p14:dur="2000" advTm="10827"/>
    </mc:Choice>
    <mc:Fallback xmlns="">
      <p:transition spd="slow" advTm="1082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30" dirty="0"/>
              <a:t>Applications</a:t>
            </a:r>
          </a:p>
        </p:txBody>
      </p:sp>
      <p:sp>
        <p:nvSpPr>
          <p:cNvPr id="3" name="object 3"/>
          <p:cNvSpPr/>
          <p:nvPr/>
        </p:nvSpPr>
        <p:spPr>
          <a:xfrm>
            <a:off x="13814231" y="9258300"/>
            <a:ext cx="4474210" cy="1028700"/>
          </a:xfrm>
          <a:custGeom>
            <a:avLst/>
            <a:gdLst/>
            <a:ahLst/>
            <a:cxnLst/>
            <a:rect l="l" t="t" r="r" b="b"/>
            <a:pathLst>
              <a:path w="4474209" h="1028700">
                <a:moveTo>
                  <a:pt x="4473770" y="1028699"/>
                </a:moveTo>
                <a:lnTo>
                  <a:pt x="0" y="1028699"/>
                </a:lnTo>
                <a:lnTo>
                  <a:pt x="1115995" y="0"/>
                </a:lnTo>
                <a:lnTo>
                  <a:pt x="4473770" y="0"/>
                </a:lnTo>
                <a:lnTo>
                  <a:pt x="4473770" y="1028699"/>
                </a:lnTo>
                <a:close/>
              </a:path>
            </a:pathLst>
          </a:custGeom>
          <a:solidFill>
            <a:srgbClr val="A20D20"/>
          </a:solidFill>
        </p:spPr>
        <p:txBody>
          <a:bodyPr wrap="square" lIns="0" tIns="0" rIns="0" bIns="0" rtlCol="0"/>
          <a:lstStyle/>
          <a:p>
            <a:endParaRPr/>
          </a:p>
        </p:txBody>
      </p:sp>
      <p:sp>
        <p:nvSpPr>
          <p:cNvPr id="4" name="object 4"/>
          <p:cNvSpPr txBox="1"/>
          <p:nvPr/>
        </p:nvSpPr>
        <p:spPr>
          <a:xfrm>
            <a:off x="748107" y="2787397"/>
            <a:ext cx="16326485" cy="6320961"/>
          </a:xfrm>
          <a:prstGeom prst="rect">
            <a:avLst/>
          </a:prstGeom>
        </p:spPr>
        <p:txBody>
          <a:bodyPr vert="horz" wrap="square" lIns="0" tIns="128270" rIns="0" bIns="0" rtlCol="0">
            <a:spAutoFit/>
          </a:bodyPr>
          <a:lstStyle/>
          <a:p>
            <a:pPr algn="l"/>
            <a:r>
              <a:rPr lang="en-US" sz="4400" b="1" i="0" dirty="0">
                <a:solidFill>
                  <a:srgbClr val="374151"/>
                </a:solidFill>
                <a:effectLst/>
                <a:latin typeface="Söhne"/>
              </a:rPr>
              <a:t>Crop Health Monitoring:</a:t>
            </a:r>
            <a:endParaRPr lang="en-US" sz="4400" b="0" i="0" dirty="0">
              <a:solidFill>
                <a:srgbClr val="374151"/>
              </a:solidFill>
              <a:effectLst/>
              <a:latin typeface="Söhne"/>
            </a:endParaRPr>
          </a:p>
          <a:p>
            <a:pPr algn="l">
              <a:buFont typeface="Arial" panose="020B0604020202020204" pitchFamily="34" charset="0"/>
              <a:buChar char="•"/>
            </a:pPr>
            <a:r>
              <a:rPr lang="en-US" sz="4400" b="0" i="0" dirty="0">
                <a:solidFill>
                  <a:srgbClr val="374151"/>
                </a:solidFill>
                <a:effectLst/>
                <a:latin typeface="Söhne"/>
              </a:rPr>
              <a:t>The technology can be extended to monitor overall crop health. By analyzing data from sensors and cameras, the system can identify signs of diseases, nutrient deficiencies, or other stress factors, allowing for early intervention.</a:t>
            </a:r>
          </a:p>
          <a:p>
            <a:pPr algn="l">
              <a:buFont typeface="Arial" panose="020B0604020202020204" pitchFamily="34" charset="0"/>
              <a:buChar char="•"/>
            </a:pPr>
            <a:r>
              <a:rPr lang="en-US" sz="4400" dirty="0">
                <a:solidFill>
                  <a:srgbClr val="374151"/>
                </a:solidFill>
                <a:latin typeface="Söhne"/>
              </a:rPr>
              <a:t>REMOTE AREAS:</a:t>
            </a:r>
          </a:p>
          <a:p>
            <a:pPr algn="l">
              <a:buFont typeface="Arial" panose="020B0604020202020204" pitchFamily="34" charset="0"/>
              <a:buChar char="•"/>
            </a:pPr>
            <a:r>
              <a:rPr lang="en-US" sz="4400" dirty="0">
                <a:solidFill>
                  <a:srgbClr val="374151"/>
                </a:solidFill>
                <a:latin typeface="Söhne"/>
              </a:rPr>
              <a:t>Us</a:t>
            </a:r>
            <a:r>
              <a:rPr lang="en-US" sz="4400" b="0" i="0" dirty="0">
                <a:solidFill>
                  <a:srgbClr val="374151"/>
                </a:solidFill>
                <a:effectLst/>
                <a:latin typeface="Söhne"/>
              </a:rPr>
              <a:t>eful in areas where manual </a:t>
            </a:r>
            <a:r>
              <a:rPr lang="en-US" sz="4400" dirty="0">
                <a:solidFill>
                  <a:srgbClr val="374151"/>
                </a:solidFill>
                <a:latin typeface="Söhne"/>
              </a:rPr>
              <a:t>S</a:t>
            </a:r>
            <a:r>
              <a:rPr lang="en-US" sz="4400" b="0" i="0" dirty="0">
                <a:solidFill>
                  <a:srgbClr val="374151"/>
                </a:solidFill>
                <a:effectLst/>
                <a:latin typeface="Söhne"/>
              </a:rPr>
              <a:t>praying may be challenging or time consuming ,improving overall efficiency.</a:t>
            </a:r>
          </a:p>
          <a:p>
            <a:pPr marL="398780">
              <a:lnSpc>
                <a:spcPct val="100000"/>
              </a:lnSpc>
              <a:spcBef>
                <a:spcPts val="1010"/>
              </a:spcBef>
              <a:buSzPct val="97674"/>
              <a:tabLst>
                <a:tab pos="930910" algn="l"/>
              </a:tabLst>
            </a:pPr>
            <a:endParaRPr sz="4200" dirty="0">
              <a:latin typeface="Tahoma"/>
              <a:cs typeface="Tahoma"/>
            </a:endParaRPr>
          </a:p>
        </p:txBody>
      </p:sp>
    </p:spTree>
  </p:cSld>
  <p:clrMapOvr>
    <a:masterClrMapping/>
  </p:clrMapOvr>
  <mc:AlternateContent xmlns:mc="http://schemas.openxmlformats.org/markup-compatibility/2006" xmlns:p14="http://schemas.microsoft.com/office/powerpoint/2010/main">
    <mc:Choice Requires="p14">
      <p:transition spd="slow" p14:dur="2000" advTm="29266"/>
    </mc:Choice>
    <mc:Fallback xmlns="">
      <p:transition spd="slow" advTm="2926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30" dirty="0"/>
              <a:t>Applications</a:t>
            </a:r>
          </a:p>
        </p:txBody>
      </p:sp>
      <p:sp>
        <p:nvSpPr>
          <p:cNvPr id="4" name="object 4"/>
          <p:cNvSpPr txBox="1">
            <a:spLocks noGrp="1"/>
          </p:cNvSpPr>
          <p:nvPr>
            <p:ph idx="1"/>
          </p:nvPr>
        </p:nvSpPr>
        <p:spPr>
          <a:xfrm>
            <a:off x="748107" y="2787395"/>
            <a:ext cx="16792575" cy="7141699"/>
          </a:xfrm>
          <a:prstGeom prst="rect">
            <a:avLst/>
          </a:prstGeom>
        </p:spPr>
        <p:txBody>
          <a:bodyPr vert="horz" wrap="square" lIns="0" tIns="128270" rIns="0" bIns="0" rtlCol="0">
            <a:spAutoFit/>
          </a:bodyPr>
          <a:lstStyle/>
          <a:p>
            <a:pPr marL="399414">
              <a:lnSpc>
                <a:spcPct val="100000"/>
              </a:lnSpc>
              <a:spcBef>
                <a:spcPts val="1010"/>
              </a:spcBef>
              <a:buSzPct val="97674"/>
              <a:tabLst>
                <a:tab pos="931544" algn="l"/>
              </a:tabLst>
            </a:pPr>
            <a:r>
              <a:rPr lang="en-IN" sz="4200" b="0" spc="70" dirty="0">
                <a:solidFill>
                  <a:schemeClr val="accent6"/>
                </a:solidFill>
              </a:rPr>
              <a:t>.ORGONIC FORMING:</a:t>
            </a:r>
          </a:p>
          <a:p>
            <a:pPr marL="399414">
              <a:lnSpc>
                <a:spcPct val="100000"/>
              </a:lnSpc>
              <a:spcBef>
                <a:spcPts val="1010"/>
              </a:spcBef>
              <a:buSzPct val="97674"/>
              <a:tabLst>
                <a:tab pos="931544" algn="l"/>
              </a:tabLst>
            </a:pPr>
            <a:r>
              <a:rPr lang="en-US" sz="4200" b="0" spc="70" dirty="0"/>
              <a:t>Applicable in green house environments, providing controlled and targeted Spraying for crops is confined spaces.</a:t>
            </a:r>
            <a:endParaRPr lang="en-IN" sz="4200" b="0" spc="70" dirty="0"/>
          </a:p>
          <a:p>
            <a:pPr algn="l"/>
            <a:endParaRPr lang="en-IN" sz="3600" b="0" spc="70" dirty="0"/>
          </a:p>
          <a:p>
            <a:pPr marL="399414">
              <a:lnSpc>
                <a:spcPct val="100000"/>
              </a:lnSpc>
              <a:spcBef>
                <a:spcPts val="1010"/>
              </a:spcBef>
              <a:buSzPct val="97674"/>
              <a:tabLst>
                <a:tab pos="931544" algn="l"/>
              </a:tabLst>
            </a:pPr>
            <a:r>
              <a:rPr lang="en-US" sz="4200" dirty="0">
                <a:solidFill>
                  <a:schemeClr val="accent2"/>
                </a:solidFill>
                <a:latin typeface="Tahoma"/>
                <a:cs typeface="Tahoma"/>
              </a:rPr>
              <a:t>Public Health:</a:t>
            </a:r>
          </a:p>
          <a:p>
            <a:pPr marL="399414">
              <a:lnSpc>
                <a:spcPct val="100000"/>
              </a:lnSpc>
              <a:spcBef>
                <a:spcPts val="1010"/>
              </a:spcBef>
              <a:buSzPct val="97674"/>
              <a:tabLst>
                <a:tab pos="931544" algn="l"/>
              </a:tabLst>
            </a:pPr>
            <a:endParaRPr lang="en-US" sz="4200" dirty="0">
              <a:latin typeface="Tahoma"/>
              <a:cs typeface="Tahoma"/>
            </a:endParaRPr>
          </a:p>
          <a:p>
            <a:pPr marL="399414">
              <a:lnSpc>
                <a:spcPct val="100000"/>
              </a:lnSpc>
              <a:spcBef>
                <a:spcPts val="1010"/>
              </a:spcBef>
              <a:buSzPct val="97674"/>
              <a:tabLst>
                <a:tab pos="931544" algn="l"/>
              </a:tabLst>
            </a:pPr>
            <a:r>
              <a:rPr lang="en-US" sz="4200" dirty="0">
                <a:latin typeface="Tahoma"/>
                <a:cs typeface="Tahoma"/>
              </a:rPr>
              <a:t>Vector Control: Pesticides are employed to control disease vectors, such as mosquitoes, ticks, and fleas, which transmit diseases like malaria, dengue fever, and Lyme disease.</a:t>
            </a:r>
          </a:p>
          <a:p>
            <a:pPr marL="399414">
              <a:lnSpc>
                <a:spcPct val="100000"/>
              </a:lnSpc>
              <a:spcBef>
                <a:spcPts val="1010"/>
              </a:spcBef>
              <a:buSzPct val="97674"/>
              <a:tabLst>
                <a:tab pos="931544" algn="l"/>
              </a:tabLst>
            </a:pPr>
            <a:r>
              <a:rPr lang="en-US" sz="4200" dirty="0">
                <a:latin typeface="Tahoma"/>
                <a:cs typeface="Tahoma"/>
              </a:rPr>
              <a:t>Pest Management in Urban Areas.</a:t>
            </a:r>
            <a:endParaRPr lang="en-IN" sz="4200" dirty="0">
              <a:latin typeface="Tahoma"/>
              <a:cs typeface="Tahoma"/>
            </a:endParaRPr>
          </a:p>
        </p:txBody>
      </p:sp>
      <p:sp>
        <p:nvSpPr>
          <p:cNvPr id="3" name="object 3"/>
          <p:cNvSpPr/>
          <p:nvPr/>
        </p:nvSpPr>
        <p:spPr>
          <a:xfrm>
            <a:off x="13814231" y="9258300"/>
            <a:ext cx="4474210" cy="1028700"/>
          </a:xfrm>
          <a:custGeom>
            <a:avLst/>
            <a:gdLst/>
            <a:ahLst/>
            <a:cxnLst/>
            <a:rect l="l" t="t" r="r" b="b"/>
            <a:pathLst>
              <a:path w="4474209" h="1028700">
                <a:moveTo>
                  <a:pt x="4473770" y="1028699"/>
                </a:moveTo>
                <a:lnTo>
                  <a:pt x="0" y="1028699"/>
                </a:lnTo>
                <a:lnTo>
                  <a:pt x="1115995" y="0"/>
                </a:lnTo>
                <a:lnTo>
                  <a:pt x="4473770" y="0"/>
                </a:lnTo>
                <a:lnTo>
                  <a:pt x="4473770" y="1028699"/>
                </a:lnTo>
                <a:close/>
              </a:path>
            </a:pathLst>
          </a:custGeom>
          <a:solidFill>
            <a:srgbClr val="A20D20"/>
          </a:solid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advTm="15263"/>
    </mc:Choice>
    <mc:Fallback xmlns="">
      <p:transition spd="slow" advTm="1526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35" dirty="0"/>
              <a:t>Conclusion</a:t>
            </a:r>
          </a:p>
        </p:txBody>
      </p:sp>
      <p:sp>
        <p:nvSpPr>
          <p:cNvPr id="3" name="object 3"/>
          <p:cNvSpPr/>
          <p:nvPr/>
        </p:nvSpPr>
        <p:spPr>
          <a:xfrm>
            <a:off x="13814231" y="9258300"/>
            <a:ext cx="4474210" cy="1028700"/>
          </a:xfrm>
          <a:custGeom>
            <a:avLst/>
            <a:gdLst/>
            <a:ahLst/>
            <a:cxnLst/>
            <a:rect l="l" t="t" r="r" b="b"/>
            <a:pathLst>
              <a:path w="4474209" h="1028700">
                <a:moveTo>
                  <a:pt x="4473770" y="1028699"/>
                </a:moveTo>
                <a:lnTo>
                  <a:pt x="0" y="1028699"/>
                </a:lnTo>
                <a:lnTo>
                  <a:pt x="1115995" y="0"/>
                </a:lnTo>
                <a:lnTo>
                  <a:pt x="4473770" y="0"/>
                </a:lnTo>
                <a:lnTo>
                  <a:pt x="4473770" y="1028699"/>
                </a:lnTo>
                <a:close/>
              </a:path>
            </a:pathLst>
          </a:custGeom>
          <a:solidFill>
            <a:srgbClr val="A20D20"/>
          </a:solidFill>
        </p:spPr>
        <p:txBody>
          <a:bodyPr wrap="square" lIns="0" tIns="0" rIns="0" bIns="0" rtlCol="0"/>
          <a:lstStyle/>
          <a:p>
            <a:endParaRPr/>
          </a:p>
        </p:txBody>
      </p:sp>
      <p:sp>
        <p:nvSpPr>
          <p:cNvPr id="8" name="TextBox 7">
            <a:extLst>
              <a:ext uri="{FF2B5EF4-FFF2-40B4-BE49-F238E27FC236}">
                <a16:creationId xmlns:a16="http://schemas.microsoft.com/office/drawing/2014/main" id="{F6DC7F6C-6F7D-C26E-564E-0121C1D58255}"/>
              </a:ext>
            </a:extLst>
          </p:cNvPr>
          <p:cNvSpPr txBox="1"/>
          <p:nvPr/>
        </p:nvSpPr>
        <p:spPr>
          <a:xfrm>
            <a:off x="304800" y="2324100"/>
            <a:ext cx="17983200" cy="7971413"/>
          </a:xfrm>
          <a:prstGeom prst="rect">
            <a:avLst/>
          </a:prstGeom>
          <a:noFill/>
        </p:spPr>
        <p:txBody>
          <a:bodyPr wrap="square">
            <a:spAutoFit/>
          </a:bodyPr>
          <a:lstStyle/>
          <a:p>
            <a:r>
              <a:rPr lang="en-US" sz="3200" b="0" i="0" dirty="0">
                <a:solidFill>
                  <a:srgbClr val="374151"/>
                </a:solidFill>
                <a:effectLst/>
                <a:latin typeface="Söhne"/>
              </a:rPr>
              <a:t>In conclusion, this project not only addresses immediate concerns related to pesticide application but also lays the foundation for a more technologically advanced and environmentally conscious future in agriculture. By embracing innovation, collaboration, and a commitment to responsible farming practices, the Automatic Spraying of Pesticides in Agriculture project stands as a beacon of progress in the journey towards a more sustainable and productive global food system.</a:t>
            </a:r>
          </a:p>
          <a:p>
            <a:pPr algn="l"/>
            <a:r>
              <a:rPr lang="en-US" sz="3200" b="0" i="0" dirty="0">
                <a:solidFill>
                  <a:srgbClr val="374151"/>
                </a:solidFill>
                <a:effectLst/>
                <a:latin typeface="Söhne"/>
              </a:rPr>
              <a:t>The primary objectives of precision application, increased efficiency, cost reduction, and environmental sustainability underscore the project's commitment to creating a more resilient and responsible agricultural ecosystem. The use of cutting-edge sensor technology, machine learning algorithms, and automation systems forms a synergistic approach that can revolutionize how farmers protect their crops from pests.</a:t>
            </a:r>
            <a:r>
              <a:rPr lang="en-US" sz="3200" b="1" i="0" dirty="0">
                <a:solidFill>
                  <a:srgbClr val="374151"/>
                </a:solidFill>
                <a:effectLst/>
                <a:latin typeface="Söhne"/>
              </a:rPr>
              <a:t> </a:t>
            </a:r>
            <a:br>
              <a:rPr lang="en-US" sz="3200" b="1" i="0" dirty="0">
                <a:solidFill>
                  <a:srgbClr val="374151"/>
                </a:solidFill>
                <a:effectLst/>
                <a:latin typeface="Söhne"/>
              </a:rPr>
            </a:br>
            <a:endParaRPr lang="en-US" sz="3200" b="0" i="0" dirty="0">
              <a:solidFill>
                <a:srgbClr val="374151"/>
              </a:solidFill>
              <a:effectLst/>
              <a:latin typeface="Söhne"/>
            </a:endParaRPr>
          </a:p>
          <a:p>
            <a:pPr algn="l"/>
            <a:r>
              <a:rPr lang="en-US" sz="3200" b="0" i="0" dirty="0">
                <a:solidFill>
                  <a:srgbClr val="374151"/>
                </a:solidFill>
                <a:effectLst/>
                <a:latin typeface="Söhne"/>
              </a:rPr>
              <a:t>The development of an Automatic Spraying of Pesticides in Agriculture system represents a significant leap forward in the quest for sustainable and efficient farming practices. By integrating advanced technologies, such as Artificial Intelligence, into the traditional methods of pesticide application, this project aims to address key challenges in the agricultural sector.</a:t>
            </a:r>
          </a:p>
          <a:p>
            <a:endParaRPr lang="en-IN" sz="3200" dirty="0"/>
          </a:p>
        </p:txBody>
      </p:sp>
    </p:spTree>
  </p:cSld>
  <p:clrMapOvr>
    <a:masterClrMapping/>
  </p:clrMapOvr>
  <mc:AlternateContent xmlns:mc="http://schemas.openxmlformats.org/markup-compatibility/2006" xmlns:p14="http://schemas.microsoft.com/office/powerpoint/2010/main">
    <mc:Choice Requires="p14">
      <p:transition spd="slow" p14:dur="2000" advTm="27091"/>
    </mc:Choice>
    <mc:Fallback xmlns="">
      <p:transition spd="slow" advTm="27091"/>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3097530"/>
            <a:chOff x="0" y="0"/>
            <a:chExt cx="18288000" cy="3097530"/>
          </a:xfrm>
        </p:grpSpPr>
        <p:sp>
          <p:nvSpPr>
            <p:cNvPr id="3" name="object 3"/>
            <p:cNvSpPr/>
            <p:nvPr/>
          </p:nvSpPr>
          <p:spPr>
            <a:xfrm>
              <a:off x="1869623" y="0"/>
              <a:ext cx="16418560" cy="2727960"/>
            </a:xfrm>
            <a:custGeom>
              <a:avLst/>
              <a:gdLst/>
              <a:ahLst/>
              <a:cxnLst/>
              <a:rect l="l" t="t" r="r" b="b"/>
              <a:pathLst>
                <a:path w="16418560" h="2727960">
                  <a:moveTo>
                    <a:pt x="0" y="0"/>
                  </a:moveTo>
                  <a:lnTo>
                    <a:pt x="16418377" y="0"/>
                  </a:lnTo>
                  <a:lnTo>
                    <a:pt x="16418377" y="1302279"/>
                  </a:lnTo>
                  <a:lnTo>
                    <a:pt x="15272018" y="2727722"/>
                  </a:lnTo>
                  <a:lnTo>
                    <a:pt x="2193667" y="2727722"/>
                  </a:lnTo>
                  <a:lnTo>
                    <a:pt x="0" y="0"/>
                  </a:lnTo>
                  <a:close/>
                </a:path>
              </a:pathLst>
            </a:custGeom>
            <a:solidFill>
              <a:srgbClr val="E7213B"/>
            </a:solidFill>
          </p:spPr>
          <p:txBody>
            <a:bodyPr wrap="square" lIns="0" tIns="0" rIns="0" bIns="0" rtlCol="0"/>
            <a:lstStyle/>
            <a:p>
              <a:endParaRPr/>
            </a:p>
          </p:txBody>
        </p:sp>
        <p:sp>
          <p:nvSpPr>
            <p:cNvPr id="4" name="object 4"/>
            <p:cNvSpPr/>
            <p:nvPr/>
          </p:nvSpPr>
          <p:spPr>
            <a:xfrm>
              <a:off x="0" y="0"/>
              <a:ext cx="8790305" cy="3097530"/>
            </a:xfrm>
            <a:custGeom>
              <a:avLst/>
              <a:gdLst/>
              <a:ahLst/>
              <a:cxnLst/>
              <a:rect l="l" t="t" r="r" b="b"/>
              <a:pathLst>
                <a:path w="8790305" h="3097530">
                  <a:moveTo>
                    <a:pt x="0" y="0"/>
                  </a:moveTo>
                  <a:lnTo>
                    <a:pt x="8790258" y="0"/>
                  </a:lnTo>
                  <a:lnTo>
                    <a:pt x="6334212" y="3097127"/>
                  </a:lnTo>
                  <a:lnTo>
                    <a:pt x="0" y="3097127"/>
                  </a:lnTo>
                  <a:lnTo>
                    <a:pt x="0" y="0"/>
                  </a:lnTo>
                  <a:close/>
                </a:path>
              </a:pathLst>
            </a:custGeom>
            <a:solidFill>
              <a:srgbClr val="A20D20"/>
            </a:solidFill>
          </p:spPr>
          <p:txBody>
            <a:bodyPr wrap="square" lIns="0" tIns="0" rIns="0" bIns="0" rtlCol="0"/>
            <a:lstStyle/>
            <a:p>
              <a:endParaRPr/>
            </a:p>
          </p:txBody>
        </p:sp>
      </p:grpSp>
      <p:sp>
        <p:nvSpPr>
          <p:cNvPr id="5" name="object 5"/>
          <p:cNvSpPr/>
          <p:nvPr/>
        </p:nvSpPr>
        <p:spPr>
          <a:xfrm flipH="1" flipV="1">
            <a:off x="6128136" y="9057072"/>
            <a:ext cx="196464" cy="45719"/>
          </a:xfrm>
          <a:custGeom>
            <a:avLst/>
            <a:gdLst/>
            <a:ahLst/>
            <a:cxnLst/>
            <a:rect l="l" t="t" r="r" b="b"/>
            <a:pathLst>
              <a:path w="5070475" h="5071745">
                <a:moveTo>
                  <a:pt x="5070038" y="5071652"/>
                </a:moveTo>
                <a:lnTo>
                  <a:pt x="0" y="5071652"/>
                </a:lnTo>
                <a:lnTo>
                  <a:pt x="0" y="0"/>
                </a:lnTo>
                <a:lnTo>
                  <a:pt x="5070038" y="0"/>
                </a:lnTo>
                <a:lnTo>
                  <a:pt x="5070038" y="5071652"/>
                </a:lnTo>
                <a:close/>
              </a:path>
            </a:pathLst>
          </a:custGeom>
          <a:solidFill>
            <a:srgbClr val="E3E3E3"/>
          </a:solidFill>
        </p:spPr>
        <p:txBody>
          <a:bodyPr wrap="square" lIns="0" tIns="0" rIns="0" bIns="0" rtlCol="0"/>
          <a:lstStyle/>
          <a:p>
            <a:endParaRPr dirty="0"/>
          </a:p>
        </p:txBody>
      </p:sp>
      <p:sp>
        <p:nvSpPr>
          <p:cNvPr id="6" name="object 6"/>
          <p:cNvSpPr/>
          <p:nvPr/>
        </p:nvSpPr>
        <p:spPr>
          <a:xfrm flipV="1">
            <a:off x="11474064" y="9057072"/>
            <a:ext cx="219872" cy="45719"/>
          </a:xfrm>
          <a:custGeom>
            <a:avLst/>
            <a:gdLst/>
            <a:ahLst/>
            <a:cxnLst/>
            <a:rect l="l" t="t" r="r" b="b"/>
            <a:pathLst>
              <a:path w="5070475" h="5071745">
                <a:moveTo>
                  <a:pt x="5070038" y="5071652"/>
                </a:moveTo>
                <a:lnTo>
                  <a:pt x="0" y="5071652"/>
                </a:lnTo>
                <a:lnTo>
                  <a:pt x="0" y="0"/>
                </a:lnTo>
                <a:lnTo>
                  <a:pt x="5070038" y="0"/>
                </a:lnTo>
                <a:lnTo>
                  <a:pt x="5070038" y="5071652"/>
                </a:lnTo>
                <a:close/>
              </a:path>
            </a:pathLst>
          </a:custGeom>
          <a:solidFill>
            <a:srgbClr val="E3E3E3"/>
          </a:solidFill>
        </p:spPr>
        <p:txBody>
          <a:bodyPr wrap="square" lIns="0" tIns="0" rIns="0" bIns="0" rtlCol="0"/>
          <a:lstStyle/>
          <a:p>
            <a:endParaRPr dirty="0"/>
          </a:p>
        </p:txBody>
      </p:sp>
      <p:sp>
        <p:nvSpPr>
          <p:cNvPr id="7" name="object 7"/>
          <p:cNvSpPr/>
          <p:nvPr/>
        </p:nvSpPr>
        <p:spPr>
          <a:xfrm flipV="1">
            <a:off x="23317200" y="8557260"/>
            <a:ext cx="1336675" cy="545532"/>
          </a:xfrm>
          <a:custGeom>
            <a:avLst/>
            <a:gdLst/>
            <a:ahLst/>
            <a:cxnLst/>
            <a:rect l="l" t="t" r="r" b="b"/>
            <a:pathLst>
              <a:path w="5070475" h="5071745">
                <a:moveTo>
                  <a:pt x="5070038" y="5071652"/>
                </a:moveTo>
                <a:lnTo>
                  <a:pt x="0" y="5071652"/>
                </a:lnTo>
                <a:lnTo>
                  <a:pt x="0" y="0"/>
                </a:lnTo>
                <a:lnTo>
                  <a:pt x="5070038" y="0"/>
                </a:lnTo>
                <a:lnTo>
                  <a:pt x="5070038" y="5071652"/>
                </a:lnTo>
                <a:close/>
              </a:path>
            </a:pathLst>
          </a:custGeom>
          <a:solidFill>
            <a:srgbClr val="E3E3E3"/>
          </a:solidFill>
        </p:spPr>
        <p:txBody>
          <a:bodyPr wrap="square" lIns="0" tIns="0" rIns="0" bIns="0" rtlCol="0"/>
          <a:lstStyle/>
          <a:p>
            <a:endParaRPr/>
          </a:p>
        </p:txBody>
      </p:sp>
      <p:sp>
        <p:nvSpPr>
          <p:cNvPr id="8" name="object 8"/>
          <p:cNvSpPr/>
          <p:nvPr/>
        </p:nvSpPr>
        <p:spPr>
          <a:xfrm>
            <a:off x="13814231" y="9258300"/>
            <a:ext cx="4474210" cy="1028700"/>
          </a:xfrm>
          <a:custGeom>
            <a:avLst/>
            <a:gdLst/>
            <a:ahLst/>
            <a:cxnLst/>
            <a:rect l="l" t="t" r="r" b="b"/>
            <a:pathLst>
              <a:path w="4474209" h="1028700">
                <a:moveTo>
                  <a:pt x="4473770" y="1028699"/>
                </a:moveTo>
                <a:lnTo>
                  <a:pt x="0" y="1028699"/>
                </a:lnTo>
                <a:lnTo>
                  <a:pt x="1115995" y="0"/>
                </a:lnTo>
                <a:lnTo>
                  <a:pt x="4473770" y="0"/>
                </a:lnTo>
                <a:lnTo>
                  <a:pt x="4473770" y="1028699"/>
                </a:lnTo>
                <a:close/>
              </a:path>
            </a:pathLst>
          </a:custGeom>
          <a:solidFill>
            <a:srgbClr val="A20D20"/>
          </a:solidFill>
        </p:spPr>
        <p:txBody>
          <a:bodyPr wrap="square" lIns="0" tIns="0" rIns="0" bIns="0" rtlCol="0"/>
          <a:lstStyle/>
          <a:p>
            <a:endParaRPr/>
          </a:p>
        </p:txBody>
      </p:sp>
      <p:sp>
        <p:nvSpPr>
          <p:cNvPr id="12" name="object 12"/>
          <p:cNvSpPr txBox="1">
            <a:spLocks noGrp="1"/>
          </p:cNvSpPr>
          <p:nvPr>
            <p:ph type="title"/>
          </p:nvPr>
        </p:nvSpPr>
        <p:spPr>
          <a:xfrm>
            <a:off x="941921" y="92651"/>
            <a:ext cx="3679825" cy="1333057"/>
          </a:xfrm>
          <a:prstGeom prst="rect">
            <a:avLst/>
          </a:prstGeom>
        </p:spPr>
        <p:txBody>
          <a:bodyPr vert="horz" wrap="square" lIns="0" tIns="37465" rIns="0" bIns="0" rtlCol="0">
            <a:spAutoFit/>
          </a:bodyPr>
          <a:lstStyle/>
          <a:p>
            <a:pPr marL="695325" marR="5080" indent="-683260">
              <a:lnSpc>
                <a:spcPts val="10130"/>
              </a:lnSpc>
              <a:spcBef>
                <a:spcPts val="295"/>
              </a:spcBef>
            </a:pPr>
            <a:endParaRPr spc="-865" dirty="0"/>
          </a:p>
        </p:txBody>
      </p:sp>
      <p:sp>
        <p:nvSpPr>
          <p:cNvPr id="16" name="object 16"/>
          <p:cNvSpPr txBox="1"/>
          <p:nvPr/>
        </p:nvSpPr>
        <p:spPr>
          <a:xfrm>
            <a:off x="9641805" y="960291"/>
            <a:ext cx="4553585" cy="543560"/>
          </a:xfrm>
          <a:prstGeom prst="rect">
            <a:avLst/>
          </a:prstGeom>
        </p:spPr>
        <p:txBody>
          <a:bodyPr vert="horz" wrap="square" lIns="0" tIns="12700" rIns="0" bIns="0" rtlCol="0">
            <a:spAutoFit/>
          </a:bodyPr>
          <a:lstStyle/>
          <a:p>
            <a:pPr marL="12700">
              <a:lnSpc>
                <a:spcPct val="100000"/>
              </a:lnSpc>
              <a:spcBef>
                <a:spcPts val="100"/>
              </a:spcBef>
            </a:pPr>
            <a:r>
              <a:rPr sz="3400" spc="114" dirty="0">
                <a:solidFill>
                  <a:srgbClr val="FFFFFF"/>
                </a:solidFill>
                <a:latin typeface="Tahoma"/>
                <a:cs typeface="Tahoma"/>
              </a:rPr>
              <a:t>End</a:t>
            </a:r>
            <a:r>
              <a:rPr sz="3400" spc="-185" dirty="0">
                <a:solidFill>
                  <a:srgbClr val="FFFFFF"/>
                </a:solidFill>
                <a:latin typeface="Tahoma"/>
                <a:cs typeface="Tahoma"/>
              </a:rPr>
              <a:t> </a:t>
            </a:r>
            <a:r>
              <a:rPr sz="3400" dirty="0">
                <a:solidFill>
                  <a:srgbClr val="FFFFFF"/>
                </a:solidFill>
                <a:latin typeface="Tahoma"/>
                <a:cs typeface="Tahoma"/>
              </a:rPr>
              <a:t>of</a:t>
            </a:r>
            <a:r>
              <a:rPr sz="3400" spc="-190" dirty="0">
                <a:solidFill>
                  <a:srgbClr val="FFFFFF"/>
                </a:solidFill>
                <a:latin typeface="Tahoma"/>
                <a:cs typeface="Tahoma"/>
              </a:rPr>
              <a:t> </a:t>
            </a:r>
            <a:r>
              <a:rPr sz="3400" dirty="0">
                <a:solidFill>
                  <a:srgbClr val="FFFFFF"/>
                </a:solidFill>
                <a:latin typeface="Tahoma"/>
                <a:cs typeface="Tahoma"/>
              </a:rPr>
              <a:t>the</a:t>
            </a:r>
            <a:r>
              <a:rPr sz="3400" spc="-185" dirty="0">
                <a:solidFill>
                  <a:srgbClr val="FFFFFF"/>
                </a:solidFill>
                <a:latin typeface="Tahoma"/>
                <a:cs typeface="Tahoma"/>
              </a:rPr>
              <a:t> </a:t>
            </a:r>
            <a:r>
              <a:rPr sz="3400" spc="-10" dirty="0">
                <a:solidFill>
                  <a:srgbClr val="FFFFFF"/>
                </a:solidFill>
                <a:latin typeface="Tahoma"/>
                <a:cs typeface="Tahoma"/>
              </a:rPr>
              <a:t>Presentation</a:t>
            </a:r>
            <a:endParaRPr sz="3400">
              <a:latin typeface="Tahoma"/>
              <a:cs typeface="Tahoma"/>
            </a:endParaRPr>
          </a:p>
        </p:txBody>
      </p:sp>
      <p:sp>
        <p:nvSpPr>
          <p:cNvPr id="10" name="object 17">
            <a:extLst>
              <a:ext uri="{FF2B5EF4-FFF2-40B4-BE49-F238E27FC236}">
                <a16:creationId xmlns:a16="http://schemas.microsoft.com/office/drawing/2014/main" id="{CB921D4F-921B-0761-1D7D-32227E204BA3}"/>
              </a:ext>
            </a:extLst>
          </p:cNvPr>
          <p:cNvSpPr txBox="1"/>
          <p:nvPr/>
        </p:nvSpPr>
        <p:spPr>
          <a:xfrm>
            <a:off x="0" y="4076700"/>
            <a:ext cx="13106400" cy="5743880"/>
          </a:xfrm>
          <a:prstGeom prst="rect">
            <a:avLst/>
          </a:prstGeom>
        </p:spPr>
        <p:txBody>
          <a:bodyPr vert="horz" wrap="square" lIns="0" tIns="11430" rIns="0" bIns="0" rtlCol="0">
            <a:spAutoFit/>
          </a:bodyPr>
          <a:lstStyle/>
          <a:p>
            <a:pPr marL="12700">
              <a:lnSpc>
                <a:spcPct val="100000"/>
              </a:lnSpc>
              <a:spcBef>
                <a:spcPts val="90"/>
              </a:spcBef>
            </a:pPr>
            <a:endParaRPr lang="en-US" sz="3650" spc="-220" dirty="0">
              <a:latin typeface="Arial Black"/>
              <a:cs typeface="Arial Black"/>
            </a:endParaRPr>
          </a:p>
          <a:p>
            <a:pPr marL="12700">
              <a:lnSpc>
                <a:spcPct val="100000"/>
              </a:lnSpc>
              <a:spcBef>
                <a:spcPts val="90"/>
              </a:spcBef>
            </a:pPr>
            <a:r>
              <a:rPr lang="en-IN" sz="3650" spc="-220" dirty="0">
                <a:latin typeface="Arial Black"/>
                <a:cs typeface="Arial Black"/>
              </a:rPr>
              <a:t>Prepared by</a:t>
            </a:r>
          </a:p>
          <a:p>
            <a:pPr marL="12700">
              <a:lnSpc>
                <a:spcPct val="100000"/>
              </a:lnSpc>
              <a:spcBef>
                <a:spcPts val="90"/>
              </a:spcBef>
            </a:pPr>
            <a:endParaRPr lang="en-US" sz="3650" dirty="0">
              <a:latin typeface="Arial Black"/>
              <a:cs typeface="Arial Black"/>
            </a:endParaRPr>
          </a:p>
          <a:p>
            <a:pPr marL="12700">
              <a:lnSpc>
                <a:spcPct val="100000"/>
              </a:lnSpc>
              <a:spcBef>
                <a:spcPts val="90"/>
              </a:spcBef>
            </a:pPr>
            <a:r>
              <a:rPr lang="en-IN" sz="3650" dirty="0">
                <a:latin typeface="Arial Black"/>
                <a:cs typeface="Arial Black"/>
              </a:rPr>
              <a:t>CH.VS PRANEETH</a:t>
            </a:r>
          </a:p>
          <a:p>
            <a:pPr marL="12700">
              <a:lnSpc>
                <a:spcPct val="100000"/>
              </a:lnSpc>
              <a:spcBef>
                <a:spcPts val="90"/>
              </a:spcBef>
            </a:pPr>
            <a:r>
              <a:rPr lang="en-IN" sz="3650" dirty="0">
                <a:latin typeface="Arial Black"/>
                <a:cs typeface="Arial Black"/>
              </a:rPr>
              <a:t>    G.MANI KARTHIKEYA</a:t>
            </a:r>
          </a:p>
          <a:p>
            <a:pPr marL="12700">
              <a:lnSpc>
                <a:spcPct val="100000"/>
              </a:lnSpc>
              <a:spcBef>
                <a:spcPts val="90"/>
              </a:spcBef>
            </a:pPr>
            <a:r>
              <a:rPr lang="en-IN" sz="3650" dirty="0">
                <a:latin typeface="Arial Black"/>
                <a:cs typeface="Arial Black"/>
              </a:rPr>
              <a:t> G</a:t>
            </a:r>
            <a:r>
              <a:rPr lang="en-IN" sz="3650">
                <a:latin typeface="Arial Black"/>
                <a:cs typeface="Arial Black"/>
              </a:rPr>
              <a:t>.JASWANTH</a:t>
            </a:r>
          </a:p>
          <a:p>
            <a:pPr marL="12700">
              <a:lnSpc>
                <a:spcPct val="100000"/>
              </a:lnSpc>
              <a:spcBef>
                <a:spcPts val="90"/>
              </a:spcBef>
            </a:pPr>
            <a:endParaRPr lang="en-IN" sz="3650" dirty="0">
              <a:latin typeface="Arial Black"/>
              <a:cs typeface="Arial Black"/>
            </a:endParaRPr>
          </a:p>
          <a:p>
            <a:pPr marL="12700">
              <a:lnSpc>
                <a:spcPct val="100000"/>
              </a:lnSpc>
              <a:spcBef>
                <a:spcPts val="90"/>
              </a:spcBef>
            </a:pPr>
            <a:endParaRPr lang="en-IN" sz="3650" dirty="0">
              <a:latin typeface="Arial Black"/>
              <a:cs typeface="Arial Black"/>
            </a:endParaRPr>
          </a:p>
          <a:p>
            <a:pPr marL="12700">
              <a:lnSpc>
                <a:spcPct val="100000"/>
              </a:lnSpc>
              <a:spcBef>
                <a:spcPts val="90"/>
              </a:spcBef>
            </a:pPr>
            <a:endParaRPr lang="en-IN" sz="3650" dirty="0">
              <a:latin typeface="Arial Black"/>
              <a:cs typeface="Arial Black"/>
            </a:endParaRPr>
          </a:p>
          <a:p>
            <a:pPr marL="12700">
              <a:lnSpc>
                <a:spcPct val="100000"/>
              </a:lnSpc>
              <a:spcBef>
                <a:spcPts val="90"/>
              </a:spcBef>
            </a:pPr>
            <a:endParaRPr sz="3650" dirty="0">
              <a:latin typeface="Arial Black"/>
              <a:cs typeface="Arial Black"/>
            </a:endParaRPr>
          </a:p>
        </p:txBody>
      </p:sp>
    </p:spTree>
  </p:cSld>
  <p:clrMapOvr>
    <a:masterClrMapping/>
  </p:clrMapOvr>
  <mc:AlternateContent xmlns:mc="http://schemas.openxmlformats.org/markup-compatibility/2006" xmlns:p14="http://schemas.microsoft.com/office/powerpoint/2010/main">
    <mc:Choice Requires="p14">
      <p:transition spd="slow" p14:dur="2000" advTm="5891"/>
    </mc:Choice>
    <mc:Fallback xmlns="">
      <p:transition spd="slow" advTm="5891"/>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6" name="object 6"/>
          <p:cNvSpPr txBox="1"/>
          <p:nvPr/>
        </p:nvSpPr>
        <p:spPr>
          <a:xfrm>
            <a:off x="6143477" y="3645914"/>
            <a:ext cx="210820" cy="421640"/>
          </a:xfrm>
          <a:prstGeom prst="rect">
            <a:avLst/>
          </a:prstGeom>
        </p:spPr>
        <p:txBody>
          <a:bodyPr vert="horz" wrap="square" lIns="0" tIns="12700" rIns="0" bIns="0" rtlCol="0">
            <a:spAutoFit/>
          </a:bodyPr>
          <a:lstStyle/>
          <a:p>
            <a:pPr marL="12700">
              <a:lnSpc>
                <a:spcPct val="100000"/>
              </a:lnSpc>
              <a:spcBef>
                <a:spcPts val="100"/>
              </a:spcBef>
            </a:pPr>
            <a:r>
              <a:rPr sz="2600" b="1" spc="-140" dirty="0">
                <a:solidFill>
                  <a:srgbClr val="A20D20"/>
                </a:solidFill>
                <a:latin typeface="Tahoma"/>
                <a:cs typeface="Tahoma"/>
              </a:rPr>
              <a:t>1</a:t>
            </a:r>
            <a:endParaRPr sz="2600" dirty="0">
              <a:latin typeface="Tahoma"/>
              <a:cs typeface="Tahoma"/>
            </a:endParaRPr>
          </a:p>
        </p:txBody>
      </p:sp>
      <p:sp>
        <p:nvSpPr>
          <p:cNvPr id="7" name="object 7"/>
          <p:cNvSpPr txBox="1"/>
          <p:nvPr/>
        </p:nvSpPr>
        <p:spPr>
          <a:xfrm>
            <a:off x="8329288" y="3587479"/>
            <a:ext cx="1752600" cy="421640"/>
          </a:xfrm>
          <a:prstGeom prst="rect">
            <a:avLst/>
          </a:prstGeom>
        </p:spPr>
        <p:txBody>
          <a:bodyPr vert="horz" wrap="square" lIns="0" tIns="12700" rIns="0" bIns="0" rtlCol="0">
            <a:spAutoFit/>
          </a:bodyPr>
          <a:lstStyle/>
          <a:p>
            <a:pPr marL="12700">
              <a:lnSpc>
                <a:spcPct val="100000"/>
              </a:lnSpc>
              <a:spcBef>
                <a:spcPts val="100"/>
              </a:spcBef>
            </a:pPr>
            <a:r>
              <a:rPr sz="2600" spc="-45" dirty="0">
                <a:solidFill>
                  <a:srgbClr val="292E3A"/>
                </a:solidFill>
                <a:latin typeface="Tahoma"/>
                <a:cs typeface="Tahoma"/>
              </a:rPr>
              <a:t>Introduction</a:t>
            </a:r>
            <a:endParaRPr sz="2600">
              <a:latin typeface="Tahoma"/>
              <a:cs typeface="Tahoma"/>
            </a:endParaRPr>
          </a:p>
        </p:txBody>
      </p:sp>
      <p:sp>
        <p:nvSpPr>
          <p:cNvPr id="8" name="object 8"/>
          <p:cNvSpPr txBox="1"/>
          <p:nvPr/>
        </p:nvSpPr>
        <p:spPr>
          <a:xfrm>
            <a:off x="6037433" y="4794845"/>
            <a:ext cx="211454" cy="421640"/>
          </a:xfrm>
          <a:prstGeom prst="rect">
            <a:avLst/>
          </a:prstGeom>
        </p:spPr>
        <p:txBody>
          <a:bodyPr vert="horz" wrap="square" lIns="0" tIns="12700" rIns="0" bIns="0" rtlCol="0">
            <a:spAutoFit/>
          </a:bodyPr>
          <a:lstStyle/>
          <a:p>
            <a:pPr marL="12700">
              <a:lnSpc>
                <a:spcPct val="100000"/>
              </a:lnSpc>
              <a:spcBef>
                <a:spcPts val="100"/>
              </a:spcBef>
            </a:pPr>
            <a:r>
              <a:rPr sz="2600" b="1" spc="-145" dirty="0">
                <a:solidFill>
                  <a:srgbClr val="A20D20"/>
                </a:solidFill>
                <a:latin typeface="Tahoma"/>
                <a:cs typeface="Tahoma"/>
              </a:rPr>
              <a:t>2</a:t>
            </a:r>
            <a:endParaRPr sz="2600">
              <a:latin typeface="Tahoma"/>
              <a:cs typeface="Tahoma"/>
            </a:endParaRPr>
          </a:p>
        </p:txBody>
      </p:sp>
      <p:sp>
        <p:nvSpPr>
          <p:cNvPr id="9" name="object 9"/>
          <p:cNvSpPr txBox="1"/>
          <p:nvPr/>
        </p:nvSpPr>
        <p:spPr>
          <a:xfrm>
            <a:off x="8370563" y="4794845"/>
            <a:ext cx="1292225" cy="421640"/>
          </a:xfrm>
          <a:prstGeom prst="rect">
            <a:avLst/>
          </a:prstGeom>
        </p:spPr>
        <p:txBody>
          <a:bodyPr vert="horz" wrap="square" lIns="0" tIns="12700" rIns="0" bIns="0" rtlCol="0">
            <a:spAutoFit/>
          </a:bodyPr>
          <a:lstStyle/>
          <a:p>
            <a:pPr marL="12700">
              <a:lnSpc>
                <a:spcPct val="100000"/>
              </a:lnSpc>
              <a:spcBef>
                <a:spcPts val="100"/>
              </a:spcBef>
            </a:pPr>
            <a:r>
              <a:rPr sz="2600" spc="-10" dirty="0">
                <a:solidFill>
                  <a:srgbClr val="292E3A"/>
                </a:solidFill>
                <a:latin typeface="Tahoma"/>
                <a:cs typeface="Tahoma"/>
              </a:rPr>
              <a:t>Principle</a:t>
            </a:r>
            <a:endParaRPr sz="2600">
              <a:latin typeface="Tahoma"/>
              <a:cs typeface="Tahoma"/>
            </a:endParaRPr>
          </a:p>
        </p:txBody>
      </p:sp>
      <p:sp>
        <p:nvSpPr>
          <p:cNvPr id="10" name="object 10"/>
          <p:cNvSpPr txBox="1"/>
          <p:nvPr/>
        </p:nvSpPr>
        <p:spPr>
          <a:xfrm>
            <a:off x="6037433" y="5890321"/>
            <a:ext cx="211454" cy="421640"/>
          </a:xfrm>
          <a:prstGeom prst="rect">
            <a:avLst/>
          </a:prstGeom>
        </p:spPr>
        <p:txBody>
          <a:bodyPr vert="horz" wrap="square" lIns="0" tIns="12700" rIns="0" bIns="0" rtlCol="0">
            <a:spAutoFit/>
          </a:bodyPr>
          <a:lstStyle/>
          <a:p>
            <a:pPr marL="12700">
              <a:lnSpc>
                <a:spcPct val="100000"/>
              </a:lnSpc>
              <a:spcBef>
                <a:spcPts val="100"/>
              </a:spcBef>
            </a:pPr>
            <a:r>
              <a:rPr sz="2600" b="1" spc="-145" dirty="0">
                <a:solidFill>
                  <a:srgbClr val="A20D20"/>
                </a:solidFill>
                <a:latin typeface="Tahoma"/>
                <a:cs typeface="Tahoma"/>
              </a:rPr>
              <a:t>3</a:t>
            </a:r>
            <a:endParaRPr sz="2600">
              <a:latin typeface="Tahoma"/>
              <a:cs typeface="Tahoma"/>
            </a:endParaRPr>
          </a:p>
        </p:txBody>
      </p:sp>
      <p:sp>
        <p:nvSpPr>
          <p:cNvPr id="11" name="object 11"/>
          <p:cNvSpPr txBox="1"/>
          <p:nvPr/>
        </p:nvSpPr>
        <p:spPr>
          <a:xfrm>
            <a:off x="8370563" y="5890321"/>
            <a:ext cx="1419860" cy="412934"/>
          </a:xfrm>
          <a:prstGeom prst="rect">
            <a:avLst/>
          </a:prstGeom>
        </p:spPr>
        <p:txBody>
          <a:bodyPr vert="horz" wrap="square" lIns="0" tIns="12700" rIns="0" bIns="0" rtlCol="0">
            <a:spAutoFit/>
          </a:bodyPr>
          <a:lstStyle/>
          <a:p>
            <a:pPr marL="12700">
              <a:lnSpc>
                <a:spcPct val="100000"/>
              </a:lnSpc>
              <a:spcBef>
                <a:spcPts val="100"/>
              </a:spcBef>
            </a:pPr>
            <a:r>
              <a:rPr lang="en-IN" sz="2600" spc="-10" dirty="0">
                <a:solidFill>
                  <a:srgbClr val="292E3A"/>
                </a:solidFill>
                <a:latin typeface="Tahoma"/>
                <a:cs typeface="Tahoma"/>
              </a:rPr>
              <a:t>Features</a:t>
            </a:r>
            <a:endParaRPr sz="2600" dirty="0">
              <a:latin typeface="Tahoma"/>
              <a:cs typeface="Tahoma"/>
            </a:endParaRPr>
          </a:p>
        </p:txBody>
      </p:sp>
      <p:sp>
        <p:nvSpPr>
          <p:cNvPr id="12" name="object 12"/>
          <p:cNvSpPr txBox="1"/>
          <p:nvPr/>
        </p:nvSpPr>
        <p:spPr>
          <a:xfrm>
            <a:off x="6037433" y="6985799"/>
            <a:ext cx="211454" cy="421640"/>
          </a:xfrm>
          <a:prstGeom prst="rect">
            <a:avLst/>
          </a:prstGeom>
        </p:spPr>
        <p:txBody>
          <a:bodyPr vert="horz" wrap="square" lIns="0" tIns="12700" rIns="0" bIns="0" rtlCol="0">
            <a:spAutoFit/>
          </a:bodyPr>
          <a:lstStyle/>
          <a:p>
            <a:pPr marL="12700">
              <a:lnSpc>
                <a:spcPct val="100000"/>
              </a:lnSpc>
              <a:spcBef>
                <a:spcPts val="100"/>
              </a:spcBef>
            </a:pPr>
            <a:r>
              <a:rPr sz="2600" b="1" spc="-145" dirty="0">
                <a:solidFill>
                  <a:srgbClr val="A20D20"/>
                </a:solidFill>
                <a:latin typeface="Tahoma"/>
                <a:cs typeface="Tahoma"/>
              </a:rPr>
              <a:t>4</a:t>
            </a:r>
            <a:endParaRPr sz="2600">
              <a:latin typeface="Tahoma"/>
              <a:cs typeface="Tahoma"/>
            </a:endParaRPr>
          </a:p>
        </p:txBody>
      </p:sp>
      <p:sp>
        <p:nvSpPr>
          <p:cNvPr id="13" name="object 13"/>
          <p:cNvSpPr txBox="1"/>
          <p:nvPr/>
        </p:nvSpPr>
        <p:spPr>
          <a:xfrm>
            <a:off x="8370563" y="6985799"/>
            <a:ext cx="3778885" cy="421640"/>
          </a:xfrm>
          <a:prstGeom prst="rect">
            <a:avLst/>
          </a:prstGeom>
        </p:spPr>
        <p:txBody>
          <a:bodyPr vert="horz" wrap="square" lIns="0" tIns="12700" rIns="0" bIns="0" rtlCol="0">
            <a:spAutoFit/>
          </a:bodyPr>
          <a:lstStyle/>
          <a:p>
            <a:pPr marL="12700">
              <a:lnSpc>
                <a:spcPct val="100000"/>
              </a:lnSpc>
              <a:spcBef>
                <a:spcPts val="100"/>
              </a:spcBef>
            </a:pPr>
            <a:r>
              <a:rPr sz="2600" spc="105" dirty="0">
                <a:solidFill>
                  <a:srgbClr val="292E3A"/>
                </a:solidFill>
                <a:latin typeface="Tahoma"/>
                <a:cs typeface="Tahoma"/>
              </a:rPr>
              <a:t>Code</a:t>
            </a:r>
            <a:r>
              <a:rPr sz="2600" spc="-40" dirty="0">
                <a:solidFill>
                  <a:srgbClr val="292E3A"/>
                </a:solidFill>
                <a:latin typeface="Tahoma"/>
                <a:cs typeface="Tahoma"/>
              </a:rPr>
              <a:t> </a:t>
            </a:r>
            <a:r>
              <a:rPr sz="2600" dirty="0">
                <a:solidFill>
                  <a:srgbClr val="292E3A"/>
                </a:solidFill>
                <a:latin typeface="Tahoma"/>
                <a:cs typeface="Tahoma"/>
              </a:rPr>
              <a:t>and</a:t>
            </a:r>
            <a:r>
              <a:rPr sz="2600" spc="-35" dirty="0">
                <a:solidFill>
                  <a:srgbClr val="292E3A"/>
                </a:solidFill>
                <a:latin typeface="Tahoma"/>
                <a:cs typeface="Tahoma"/>
              </a:rPr>
              <a:t> </a:t>
            </a:r>
            <a:r>
              <a:rPr sz="2600" spc="60" dirty="0">
                <a:solidFill>
                  <a:srgbClr val="292E3A"/>
                </a:solidFill>
                <a:latin typeface="Tahoma"/>
                <a:cs typeface="Tahoma"/>
              </a:rPr>
              <a:t>Sample</a:t>
            </a:r>
            <a:r>
              <a:rPr sz="2600" spc="-40" dirty="0">
                <a:solidFill>
                  <a:srgbClr val="292E3A"/>
                </a:solidFill>
                <a:latin typeface="Tahoma"/>
                <a:cs typeface="Tahoma"/>
              </a:rPr>
              <a:t> </a:t>
            </a:r>
            <a:r>
              <a:rPr sz="2600" spc="-10" dirty="0">
                <a:solidFill>
                  <a:srgbClr val="292E3A"/>
                </a:solidFill>
                <a:latin typeface="Tahoma"/>
                <a:cs typeface="Tahoma"/>
              </a:rPr>
              <a:t>Output</a:t>
            </a:r>
            <a:endParaRPr sz="2600">
              <a:latin typeface="Tahoma"/>
              <a:cs typeface="Tahoma"/>
            </a:endParaRPr>
          </a:p>
        </p:txBody>
      </p:sp>
      <p:sp>
        <p:nvSpPr>
          <p:cNvPr id="14" name="object 14"/>
          <p:cNvSpPr txBox="1"/>
          <p:nvPr/>
        </p:nvSpPr>
        <p:spPr>
          <a:xfrm>
            <a:off x="6037433" y="8081277"/>
            <a:ext cx="211454" cy="421640"/>
          </a:xfrm>
          <a:prstGeom prst="rect">
            <a:avLst/>
          </a:prstGeom>
        </p:spPr>
        <p:txBody>
          <a:bodyPr vert="horz" wrap="square" lIns="0" tIns="12700" rIns="0" bIns="0" rtlCol="0">
            <a:spAutoFit/>
          </a:bodyPr>
          <a:lstStyle/>
          <a:p>
            <a:pPr marL="12700">
              <a:lnSpc>
                <a:spcPct val="100000"/>
              </a:lnSpc>
              <a:spcBef>
                <a:spcPts val="100"/>
              </a:spcBef>
            </a:pPr>
            <a:r>
              <a:rPr sz="2600" b="1" spc="-145" dirty="0">
                <a:solidFill>
                  <a:srgbClr val="A20D20"/>
                </a:solidFill>
                <a:latin typeface="Tahoma"/>
                <a:cs typeface="Tahoma"/>
              </a:rPr>
              <a:t>5</a:t>
            </a:r>
            <a:endParaRPr sz="2600">
              <a:latin typeface="Tahoma"/>
              <a:cs typeface="Tahoma"/>
            </a:endParaRPr>
          </a:p>
        </p:txBody>
      </p:sp>
      <p:sp>
        <p:nvSpPr>
          <p:cNvPr id="15" name="object 15"/>
          <p:cNvSpPr txBox="1"/>
          <p:nvPr/>
        </p:nvSpPr>
        <p:spPr>
          <a:xfrm>
            <a:off x="8370563" y="8081277"/>
            <a:ext cx="1819910" cy="421640"/>
          </a:xfrm>
          <a:prstGeom prst="rect">
            <a:avLst/>
          </a:prstGeom>
        </p:spPr>
        <p:txBody>
          <a:bodyPr vert="horz" wrap="square" lIns="0" tIns="12700" rIns="0" bIns="0" rtlCol="0">
            <a:spAutoFit/>
          </a:bodyPr>
          <a:lstStyle/>
          <a:p>
            <a:pPr marL="12700">
              <a:lnSpc>
                <a:spcPct val="100000"/>
              </a:lnSpc>
              <a:spcBef>
                <a:spcPts val="100"/>
              </a:spcBef>
            </a:pPr>
            <a:r>
              <a:rPr sz="2600" spc="-10" dirty="0">
                <a:solidFill>
                  <a:srgbClr val="292E3A"/>
                </a:solidFill>
                <a:latin typeface="Tahoma"/>
                <a:cs typeface="Tahoma"/>
              </a:rPr>
              <a:t>Applications</a:t>
            </a:r>
            <a:endParaRPr sz="2600">
              <a:latin typeface="Tahoma"/>
              <a:cs typeface="Tahoma"/>
            </a:endParaRPr>
          </a:p>
        </p:txBody>
      </p:sp>
      <p:sp>
        <p:nvSpPr>
          <p:cNvPr id="16" name="object 16"/>
          <p:cNvSpPr txBox="1"/>
          <p:nvPr/>
        </p:nvSpPr>
        <p:spPr>
          <a:xfrm>
            <a:off x="6037433" y="9176753"/>
            <a:ext cx="211454" cy="421640"/>
          </a:xfrm>
          <a:prstGeom prst="rect">
            <a:avLst/>
          </a:prstGeom>
        </p:spPr>
        <p:txBody>
          <a:bodyPr vert="horz" wrap="square" lIns="0" tIns="12700" rIns="0" bIns="0" rtlCol="0">
            <a:spAutoFit/>
          </a:bodyPr>
          <a:lstStyle/>
          <a:p>
            <a:pPr marL="12700">
              <a:lnSpc>
                <a:spcPct val="100000"/>
              </a:lnSpc>
              <a:spcBef>
                <a:spcPts val="100"/>
              </a:spcBef>
            </a:pPr>
            <a:r>
              <a:rPr sz="2600" b="1" spc="-145" dirty="0">
                <a:solidFill>
                  <a:srgbClr val="A20D20"/>
                </a:solidFill>
                <a:latin typeface="Tahoma"/>
                <a:cs typeface="Tahoma"/>
              </a:rPr>
              <a:t>6</a:t>
            </a:r>
            <a:endParaRPr sz="2600">
              <a:latin typeface="Tahoma"/>
              <a:cs typeface="Tahoma"/>
            </a:endParaRPr>
          </a:p>
        </p:txBody>
      </p:sp>
      <p:sp>
        <p:nvSpPr>
          <p:cNvPr id="17" name="object 17"/>
          <p:cNvSpPr txBox="1"/>
          <p:nvPr/>
        </p:nvSpPr>
        <p:spPr>
          <a:xfrm>
            <a:off x="8370563" y="9176753"/>
            <a:ext cx="1670050" cy="421640"/>
          </a:xfrm>
          <a:prstGeom prst="rect">
            <a:avLst/>
          </a:prstGeom>
        </p:spPr>
        <p:txBody>
          <a:bodyPr vert="horz" wrap="square" lIns="0" tIns="12700" rIns="0" bIns="0" rtlCol="0">
            <a:spAutoFit/>
          </a:bodyPr>
          <a:lstStyle/>
          <a:p>
            <a:pPr marL="12700">
              <a:lnSpc>
                <a:spcPct val="100000"/>
              </a:lnSpc>
              <a:spcBef>
                <a:spcPts val="100"/>
              </a:spcBef>
            </a:pPr>
            <a:r>
              <a:rPr sz="2600" spc="40" dirty="0">
                <a:solidFill>
                  <a:srgbClr val="292E3A"/>
                </a:solidFill>
                <a:latin typeface="Tahoma"/>
                <a:cs typeface="Tahoma"/>
              </a:rPr>
              <a:t>Conclusion</a:t>
            </a:r>
            <a:endParaRPr sz="2600">
              <a:latin typeface="Tahoma"/>
              <a:cs typeface="Tahoma"/>
            </a:endParaRPr>
          </a:p>
        </p:txBody>
      </p:sp>
      <p:sp>
        <p:nvSpPr>
          <p:cNvPr id="18" name="object 18"/>
          <p:cNvSpPr/>
          <p:nvPr/>
        </p:nvSpPr>
        <p:spPr>
          <a:xfrm>
            <a:off x="4114177" y="4466170"/>
            <a:ext cx="10679430" cy="0"/>
          </a:xfrm>
          <a:custGeom>
            <a:avLst/>
            <a:gdLst/>
            <a:ahLst/>
            <a:cxnLst/>
            <a:rect l="l" t="t" r="r" b="b"/>
            <a:pathLst>
              <a:path w="10679430">
                <a:moveTo>
                  <a:pt x="0" y="0"/>
                </a:moveTo>
                <a:lnTo>
                  <a:pt x="10678977" y="0"/>
                </a:lnTo>
              </a:path>
            </a:pathLst>
          </a:custGeom>
          <a:ln w="9524">
            <a:solidFill>
              <a:srgbClr val="E3E3E3"/>
            </a:solidFill>
          </a:ln>
        </p:spPr>
        <p:txBody>
          <a:bodyPr wrap="square" lIns="0" tIns="0" rIns="0" bIns="0" rtlCol="0"/>
          <a:lstStyle/>
          <a:p>
            <a:endParaRPr/>
          </a:p>
        </p:txBody>
      </p:sp>
      <p:sp>
        <p:nvSpPr>
          <p:cNvPr id="19" name="object 19"/>
          <p:cNvSpPr/>
          <p:nvPr/>
        </p:nvSpPr>
        <p:spPr>
          <a:xfrm>
            <a:off x="4114177" y="5561647"/>
            <a:ext cx="10679430" cy="0"/>
          </a:xfrm>
          <a:custGeom>
            <a:avLst/>
            <a:gdLst/>
            <a:ahLst/>
            <a:cxnLst/>
            <a:rect l="l" t="t" r="r" b="b"/>
            <a:pathLst>
              <a:path w="10679430">
                <a:moveTo>
                  <a:pt x="0" y="0"/>
                </a:moveTo>
                <a:lnTo>
                  <a:pt x="10678977" y="0"/>
                </a:lnTo>
              </a:path>
            </a:pathLst>
          </a:custGeom>
          <a:ln w="9524">
            <a:solidFill>
              <a:srgbClr val="E3E3E3"/>
            </a:solidFill>
          </a:ln>
        </p:spPr>
        <p:txBody>
          <a:bodyPr wrap="square" lIns="0" tIns="0" rIns="0" bIns="0" rtlCol="0"/>
          <a:lstStyle/>
          <a:p>
            <a:endParaRPr/>
          </a:p>
        </p:txBody>
      </p:sp>
      <p:sp>
        <p:nvSpPr>
          <p:cNvPr id="20" name="object 20"/>
          <p:cNvSpPr/>
          <p:nvPr/>
        </p:nvSpPr>
        <p:spPr>
          <a:xfrm>
            <a:off x="4114177" y="6657123"/>
            <a:ext cx="10679430" cy="0"/>
          </a:xfrm>
          <a:custGeom>
            <a:avLst/>
            <a:gdLst/>
            <a:ahLst/>
            <a:cxnLst/>
            <a:rect l="l" t="t" r="r" b="b"/>
            <a:pathLst>
              <a:path w="10679430">
                <a:moveTo>
                  <a:pt x="0" y="0"/>
                </a:moveTo>
                <a:lnTo>
                  <a:pt x="10678977" y="0"/>
                </a:lnTo>
              </a:path>
            </a:pathLst>
          </a:custGeom>
          <a:ln w="9524">
            <a:solidFill>
              <a:srgbClr val="E3E3E3"/>
            </a:solidFill>
          </a:ln>
        </p:spPr>
        <p:txBody>
          <a:bodyPr wrap="square" lIns="0" tIns="0" rIns="0" bIns="0" rtlCol="0"/>
          <a:lstStyle/>
          <a:p>
            <a:endParaRPr/>
          </a:p>
        </p:txBody>
      </p:sp>
      <p:sp>
        <p:nvSpPr>
          <p:cNvPr id="21" name="object 21"/>
          <p:cNvSpPr/>
          <p:nvPr/>
        </p:nvSpPr>
        <p:spPr>
          <a:xfrm>
            <a:off x="4114177" y="7752601"/>
            <a:ext cx="10679430" cy="0"/>
          </a:xfrm>
          <a:custGeom>
            <a:avLst/>
            <a:gdLst/>
            <a:ahLst/>
            <a:cxnLst/>
            <a:rect l="l" t="t" r="r" b="b"/>
            <a:pathLst>
              <a:path w="10679430">
                <a:moveTo>
                  <a:pt x="0" y="0"/>
                </a:moveTo>
                <a:lnTo>
                  <a:pt x="10678977" y="0"/>
                </a:lnTo>
              </a:path>
            </a:pathLst>
          </a:custGeom>
          <a:ln w="9524">
            <a:solidFill>
              <a:srgbClr val="E3E3E3"/>
            </a:solidFill>
          </a:ln>
        </p:spPr>
        <p:txBody>
          <a:bodyPr wrap="square" lIns="0" tIns="0" rIns="0" bIns="0" rtlCol="0"/>
          <a:lstStyle/>
          <a:p>
            <a:endParaRPr/>
          </a:p>
        </p:txBody>
      </p:sp>
      <p:sp>
        <p:nvSpPr>
          <p:cNvPr id="22" name="object 22"/>
          <p:cNvSpPr/>
          <p:nvPr/>
        </p:nvSpPr>
        <p:spPr>
          <a:xfrm>
            <a:off x="4114177" y="8848077"/>
            <a:ext cx="10679430" cy="0"/>
          </a:xfrm>
          <a:custGeom>
            <a:avLst/>
            <a:gdLst/>
            <a:ahLst/>
            <a:cxnLst/>
            <a:rect l="l" t="t" r="r" b="b"/>
            <a:pathLst>
              <a:path w="10679430">
                <a:moveTo>
                  <a:pt x="0" y="0"/>
                </a:moveTo>
                <a:lnTo>
                  <a:pt x="10678977" y="0"/>
                </a:lnTo>
              </a:path>
            </a:pathLst>
          </a:custGeom>
          <a:ln w="9524">
            <a:solidFill>
              <a:srgbClr val="E3E3E3"/>
            </a:solidFill>
          </a:ln>
        </p:spPr>
        <p:txBody>
          <a:bodyPr wrap="square" lIns="0" tIns="0" rIns="0" bIns="0" rtlCol="0"/>
          <a:lstStyle/>
          <a:p>
            <a:endParaRPr/>
          </a:p>
        </p:txBody>
      </p:sp>
      <p:sp>
        <p:nvSpPr>
          <p:cNvPr id="25" name="Title 24">
            <a:extLst>
              <a:ext uri="{FF2B5EF4-FFF2-40B4-BE49-F238E27FC236}">
                <a16:creationId xmlns:a16="http://schemas.microsoft.com/office/drawing/2014/main" id="{5C024146-4136-7FBE-43A4-841C2301E08B}"/>
              </a:ext>
            </a:extLst>
          </p:cNvPr>
          <p:cNvSpPr>
            <a:spLocks noGrp="1"/>
          </p:cNvSpPr>
          <p:nvPr>
            <p:ph type="title"/>
          </p:nvPr>
        </p:nvSpPr>
        <p:spPr/>
        <p:txBody>
          <a:bodyPr/>
          <a:lstStyle/>
          <a:p>
            <a:r>
              <a:rPr lang="en-IN" dirty="0"/>
              <a:t>INDEX</a:t>
            </a:r>
          </a:p>
        </p:txBody>
      </p:sp>
      <p:pic>
        <p:nvPicPr>
          <p:cNvPr id="27" name="Picture 26">
            <a:extLst>
              <a:ext uri="{FF2B5EF4-FFF2-40B4-BE49-F238E27FC236}">
                <a16:creationId xmlns:a16="http://schemas.microsoft.com/office/drawing/2014/main" id="{7672E7D5-2E8C-1E63-503A-1C32BC148F2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475318" y="8097763"/>
            <a:ext cx="3298082" cy="2198721"/>
          </a:xfrm>
          <a:prstGeom prst="rect">
            <a:avLst/>
          </a:prstGeom>
        </p:spPr>
      </p:pic>
      <p:sp>
        <p:nvSpPr>
          <p:cNvPr id="28" name="TextBox 27">
            <a:extLst>
              <a:ext uri="{FF2B5EF4-FFF2-40B4-BE49-F238E27FC236}">
                <a16:creationId xmlns:a16="http://schemas.microsoft.com/office/drawing/2014/main" id="{5D7B3EDB-A59E-5A9F-ECDA-B736F441E535}"/>
              </a:ext>
            </a:extLst>
          </p:cNvPr>
          <p:cNvSpPr txBox="1"/>
          <p:nvPr/>
        </p:nvSpPr>
        <p:spPr>
          <a:xfrm>
            <a:off x="12954000" y="10536599"/>
            <a:ext cx="2819400" cy="369332"/>
          </a:xfrm>
          <a:prstGeom prst="rect">
            <a:avLst/>
          </a:prstGeom>
          <a:noFill/>
        </p:spPr>
        <p:txBody>
          <a:bodyPr wrap="square" rtlCol="0">
            <a:spAutoFit/>
          </a:bodyPr>
          <a:lstStyle/>
          <a:p>
            <a:r>
              <a:rPr lang="en-IN" sz="900">
                <a:hlinkClick r:id="rId3" tooltip="https://en.wikipedia.org/wiki/Farming_systems_in_India"/>
              </a:rPr>
              <a:t>This Photo</a:t>
            </a:r>
            <a:r>
              <a:rPr lang="en-IN" sz="900"/>
              <a:t> by Unknown Author is licensed under </a:t>
            </a:r>
            <a:r>
              <a:rPr lang="en-IN" sz="900">
                <a:hlinkClick r:id="rId4" tooltip="https://creativecommons.org/licenses/by-sa/3.0/"/>
              </a:rPr>
              <a:t>CC BY-SA</a:t>
            </a:r>
            <a:endParaRPr lang="en-IN" sz="900"/>
          </a:p>
        </p:txBody>
      </p:sp>
      <p:grpSp>
        <p:nvGrpSpPr>
          <p:cNvPr id="29" name="object 2">
            <a:extLst>
              <a:ext uri="{FF2B5EF4-FFF2-40B4-BE49-F238E27FC236}">
                <a16:creationId xmlns:a16="http://schemas.microsoft.com/office/drawing/2014/main" id="{DC2E377D-DA4D-94E3-7E2F-B06C5C26BC6F}"/>
              </a:ext>
            </a:extLst>
          </p:cNvPr>
          <p:cNvGrpSpPr/>
          <p:nvPr/>
        </p:nvGrpSpPr>
        <p:grpSpPr>
          <a:xfrm>
            <a:off x="533400" y="-441013"/>
            <a:ext cx="17754599" cy="3629572"/>
            <a:chOff x="0" y="0"/>
            <a:chExt cx="18287999" cy="5858654"/>
          </a:xfrm>
        </p:grpSpPr>
        <p:sp>
          <p:nvSpPr>
            <p:cNvPr id="30" name="object 3">
              <a:extLst>
                <a:ext uri="{FF2B5EF4-FFF2-40B4-BE49-F238E27FC236}">
                  <a16:creationId xmlns:a16="http://schemas.microsoft.com/office/drawing/2014/main" id="{1132EB1C-42DD-8433-7D55-CACF1228C46C}"/>
                </a:ext>
              </a:extLst>
            </p:cNvPr>
            <p:cNvSpPr/>
            <p:nvPr/>
          </p:nvSpPr>
          <p:spPr>
            <a:xfrm>
              <a:off x="0" y="2376314"/>
              <a:ext cx="3778250" cy="3482340"/>
            </a:xfrm>
            <a:custGeom>
              <a:avLst/>
              <a:gdLst/>
              <a:ahLst/>
              <a:cxnLst/>
              <a:rect l="l" t="t" r="r" b="b"/>
              <a:pathLst>
                <a:path w="3778250" h="3482340">
                  <a:moveTo>
                    <a:pt x="0" y="0"/>
                  </a:moveTo>
                  <a:lnTo>
                    <a:pt x="3777784" y="0"/>
                  </a:lnTo>
                  <a:lnTo>
                    <a:pt x="0" y="3482280"/>
                  </a:lnTo>
                  <a:lnTo>
                    <a:pt x="0" y="0"/>
                  </a:lnTo>
                  <a:close/>
                </a:path>
              </a:pathLst>
            </a:custGeom>
            <a:solidFill>
              <a:srgbClr val="E7213B"/>
            </a:solidFill>
          </p:spPr>
          <p:txBody>
            <a:bodyPr wrap="square" lIns="0" tIns="0" rIns="0" bIns="0" rtlCol="0"/>
            <a:lstStyle/>
            <a:p>
              <a:endParaRPr/>
            </a:p>
          </p:txBody>
        </p:sp>
        <p:pic>
          <p:nvPicPr>
            <p:cNvPr id="31" name="object 4">
              <a:extLst>
                <a:ext uri="{FF2B5EF4-FFF2-40B4-BE49-F238E27FC236}">
                  <a16:creationId xmlns:a16="http://schemas.microsoft.com/office/drawing/2014/main" id="{7B506F37-4B77-D8A0-F6F9-439CEED82A33}"/>
                </a:ext>
              </a:extLst>
            </p:cNvPr>
            <p:cNvPicPr/>
            <p:nvPr/>
          </p:nvPicPr>
          <p:blipFill>
            <a:blip r:embed="rId5" cstate="print"/>
            <a:stretch>
              <a:fillRect/>
            </a:stretch>
          </p:blipFill>
          <p:spPr>
            <a:xfrm>
              <a:off x="6647079" y="0"/>
              <a:ext cx="11640920" cy="2311776"/>
            </a:xfrm>
            <a:prstGeom prst="rect">
              <a:avLst/>
            </a:prstGeom>
          </p:spPr>
        </p:pic>
        <p:sp>
          <p:nvSpPr>
            <p:cNvPr id="32" name="object 5">
              <a:extLst>
                <a:ext uri="{FF2B5EF4-FFF2-40B4-BE49-F238E27FC236}">
                  <a16:creationId xmlns:a16="http://schemas.microsoft.com/office/drawing/2014/main" id="{30891A3B-FCB6-52F7-727E-5E6803F65295}"/>
                </a:ext>
              </a:extLst>
            </p:cNvPr>
            <p:cNvSpPr/>
            <p:nvPr/>
          </p:nvSpPr>
          <p:spPr>
            <a:xfrm>
              <a:off x="0" y="0"/>
              <a:ext cx="5887197" cy="3197943"/>
            </a:xfrm>
            <a:custGeom>
              <a:avLst/>
              <a:gdLst/>
              <a:ahLst/>
              <a:cxnLst/>
              <a:rect l="l" t="t" r="r" b="b"/>
              <a:pathLst>
                <a:path w="9144000" h="3371215">
                  <a:moveTo>
                    <a:pt x="0" y="0"/>
                  </a:moveTo>
                  <a:lnTo>
                    <a:pt x="9143917" y="0"/>
                  </a:lnTo>
                  <a:lnTo>
                    <a:pt x="5487226" y="3370659"/>
                  </a:lnTo>
                  <a:lnTo>
                    <a:pt x="0" y="3370659"/>
                  </a:lnTo>
                  <a:lnTo>
                    <a:pt x="0" y="0"/>
                  </a:lnTo>
                  <a:close/>
                </a:path>
              </a:pathLst>
            </a:custGeom>
            <a:solidFill>
              <a:srgbClr val="A20D20"/>
            </a:solidFill>
          </p:spPr>
          <p:txBody>
            <a:bodyPr wrap="square" lIns="0" tIns="0" rIns="0" bIns="0" rtlCol="0"/>
            <a:lstStyle/>
            <a:p>
              <a:r>
                <a:rPr lang="en-IN" dirty="0"/>
                <a:t>INDEX</a:t>
              </a:r>
            </a:p>
            <a:p>
              <a:endParaRPr dirty="0"/>
            </a:p>
          </p:txBody>
        </p:sp>
      </p:grpSp>
    </p:spTree>
  </p:cSld>
  <p:clrMapOvr>
    <a:masterClrMapping/>
  </p:clrMapOvr>
  <mc:AlternateContent xmlns:mc="http://schemas.openxmlformats.org/markup-compatibility/2006" xmlns:p14="http://schemas.microsoft.com/office/powerpoint/2010/main">
    <mc:Choice Requires="p14">
      <p:transition spd="slow" p14:dur="2000" advTm="8327"/>
    </mc:Choice>
    <mc:Fallback xmlns="">
      <p:transition spd="slow" advTm="832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785" dirty="0"/>
              <a:t>Introduction</a:t>
            </a:r>
          </a:p>
        </p:txBody>
      </p:sp>
      <p:sp>
        <p:nvSpPr>
          <p:cNvPr id="3" name="object 3"/>
          <p:cNvSpPr/>
          <p:nvPr/>
        </p:nvSpPr>
        <p:spPr>
          <a:xfrm>
            <a:off x="13814231" y="9258300"/>
            <a:ext cx="4474210" cy="1028700"/>
          </a:xfrm>
          <a:custGeom>
            <a:avLst/>
            <a:gdLst/>
            <a:ahLst/>
            <a:cxnLst/>
            <a:rect l="l" t="t" r="r" b="b"/>
            <a:pathLst>
              <a:path w="4474209" h="1028700">
                <a:moveTo>
                  <a:pt x="4473770" y="1028699"/>
                </a:moveTo>
                <a:lnTo>
                  <a:pt x="0" y="1028699"/>
                </a:lnTo>
                <a:lnTo>
                  <a:pt x="1115995" y="0"/>
                </a:lnTo>
                <a:lnTo>
                  <a:pt x="4473770" y="0"/>
                </a:lnTo>
                <a:lnTo>
                  <a:pt x="4473770" y="1028699"/>
                </a:lnTo>
                <a:close/>
              </a:path>
            </a:pathLst>
          </a:custGeom>
          <a:solidFill>
            <a:srgbClr val="A20D20"/>
          </a:solidFill>
        </p:spPr>
        <p:txBody>
          <a:bodyPr wrap="square" lIns="0" tIns="0" rIns="0" bIns="0" rtlCol="0"/>
          <a:lstStyle/>
          <a:p>
            <a:endParaRPr/>
          </a:p>
        </p:txBody>
      </p:sp>
      <p:pic>
        <p:nvPicPr>
          <p:cNvPr id="5" name="object 5"/>
          <p:cNvPicPr/>
          <p:nvPr/>
        </p:nvPicPr>
        <p:blipFill>
          <a:blip r:embed="rId2" cstate="print"/>
          <a:stretch>
            <a:fillRect/>
          </a:stretch>
        </p:blipFill>
        <p:spPr>
          <a:xfrm>
            <a:off x="780133" y="7782560"/>
            <a:ext cx="133350" cy="133348"/>
          </a:xfrm>
          <a:prstGeom prst="rect">
            <a:avLst/>
          </a:prstGeom>
        </p:spPr>
      </p:pic>
      <p:pic>
        <p:nvPicPr>
          <p:cNvPr id="8" name="object 8"/>
          <p:cNvPicPr/>
          <p:nvPr/>
        </p:nvPicPr>
        <p:blipFill>
          <a:blip r:embed="rId3" cstate="print"/>
          <a:stretch>
            <a:fillRect/>
          </a:stretch>
        </p:blipFill>
        <p:spPr>
          <a:xfrm>
            <a:off x="780133" y="8354059"/>
            <a:ext cx="133350" cy="133349"/>
          </a:xfrm>
          <a:prstGeom prst="rect">
            <a:avLst/>
          </a:prstGeom>
        </p:spPr>
      </p:pic>
      <p:pic>
        <p:nvPicPr>
          <p:cNvPr id="9" name="object 9"/>
          <p:cNvPicPr/>
          <p:nvPr/>
        </p:nvPicPr>
        <p:blipFill>
          <a:blip r:embed="rId2" cstate="print"/>
          <a:stretch>
            <a:fillRect/>
          </a:stretch>
        </p:blipFill>
        <p:spPr>
          <a:xfrm>
            <a:off x="780133" y="8925559"/>
            <a:ext cx="133350" cy="133349"/>
          </a:xfrm>
          <a:prstGeom prst="rect">
            <a:avLst/>
          </a:prstGeom>
        </p:spPr>
      </p:pic>
      <p:pic>
        <p:nvPicPr>
          <p:cNvPr id="10" name="object 10"/>
          <p:cNvPicPr/>
          <p:nvPr/>
        </p:nvPicPr>
        <p:blipFill>
          <a:blip r:embed="rId2" cstate="print"/>
          <a:stretch>
            <a:fillRect/>
          </a:stretch>
        </p:blipFill>
        <p:spPr>
          <a:xfrm>
            <a:off x="780133" y="9497059"/>
            <a:ext cx="133350" cy="133349"/>
          </a:xfrm>
          <a:prstGeom prst="rect">
            <a:avLst/>
          </a:prstGeom>
        </p:spPr>
      </p:pic>
      <p:sp>
        <p:nvSpPr>
          <p:cNvPr id="11" name="TextBox 10">
            <a:extLst>
              <a:ext uri="{FF2B5EF4-FFF2-40B4-BE49-F238E27FC236}">
                <a16:creationId xmlns:a16="http://schemas.microsoft.com/office/drawing/2014/main" id="{4997CC1E-6D0D-4B1E-DA35-AEC9889D2743}"/>
              </a:ext>
            </a:extLst>
          </p:cNvPr>
          <p:cNvSpPr txBox="1"/>
          <p:nvPr/>
        </p:nvSpPr>
        <p:spPr>
          <a:xfrm>
            <a:off x="361950" y="2371092"/>
            <a:ext cx="17487900" cy="3539430"/>
          </a:xfrm>
          <a:prstGeom prst="rect">
            <a:avLst/>
          </a:prstGeom>
          <a:noFill/>
        </p:spPr>
        <p:txBody>
          <a:bodyPr wrap="square">
            <a:spAutoFit/>
          </a:bodyPr>
          <a:lstStyle/>
          <a:p>
            <a:r>
              <a:rPr lang="en-IN" sz="2800" dirty="0"/>
              <a:t>Automatic spraying of pesticides involves the use of mechanized systems to apply pesticides to crops or specific sensors GPS technology and actuators to precisely control the distribution of pesticides.</a:t>
            </a:r>
          </a:p>
          <a:p>
            <a:r>
              <a:rPr lang="en-US" sz="2800" dirty="0"/>
              <a:t>This method enhances efficiency ,reduces labor requirements and ensures more targeted application ,minimizing environment impact Automated spraying systems are integral to modern agriculture optimizing resource utilization.</a:t>
            </a:r>
          </a:p>
          <a:p>
            <a:r>
              <a:rPr lang="en-US" sz="2800" dirty="0"/>
              <a:t>This method enhances efficiency ,reduces labor requirements and ensures more targeted application minimizing environment impact .Automated spraying systems are integral to modern agriculture, optimizing resource utilization.</a:t>
            </a:r>
            <a:endParaRPr lang="en-IN" sz="2800" dirty="0"/>
          </a:p>
        </p:txBody>
      </p:sp>
    </p:spTree>
  </p:cSld>
  <p:clrMapOvr>
    <a:masterClrMapping/>
  </p:clrMapOvr>
  <mc:AlternateContent xmlns:mc="http://schemas.openxmlformats.org/markup-compatibility/2006" xmlns:p14="http://schemas.microsoft.com/office/powerpoint/2010/main">
    <mc:Choice Requires="p14">
      <p:transition spd="slow" p14:dur="2000" advTm="23633"/>
    </mc:Choice>
    <mc:Fallback xmlns="">
      <p:transition spd="slow" advTm="2363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20" dirty="0"/>
              <a:t>Principle</a:t>
            </a:r>
          </a:p>
        </p:txBody>
      </p:sp>
      <p:sp>
        <p:nvSpPr>
          <p:cNvPr id="3" name="object 3"/>
          <p:cNvSpPr/>
          <p:nvPr/>
        </p:nvSpPr>
        <p:spPr>
          <a:xfrm>
            <a:off x="13814231" y="9258300"/>
            <a:ext cx="4474210" cy="1028700"/>
          </a:xfrm>
          <a:custGeom>
            <a:avLst/>
            <a:gdLst/>
            <a:ahLst/>
            <a:cxnLst/>
            <a:rect l="l" t="t" r="r" b="b"/>
            <a:pathLst>
              <a:path w="4474209" h="1028700">
                <a:moveTo>
                  <a:pt x="4473770" y="1028699"/>
                </a:moveTo>
                <a:lnTo>
                  <a:pt x="0" y="1028699"/>
                </a:lnTo>
                <a:lnTo>
                  <a:pt x="1115995" y="0"/>
                </a:lnTo>
                <a:lnTo>
                  <a:pt x="4473770" y="0"/>
                </a:lnTo>
                <a:lnTo>
                  <a:pt x="4473770" y="1028699"/>
                </a:lnTo>
                <a:close/>
              </a:path>
            </a:pathLst>
          </a:custGeom>
          <a:solidFill>
            <a:srgbClr val="A20D20"/>
          </a:solidFill>
        </p:spPr>
        <p:txBody>
          <a:bodyPr wrap="square" lIns="0" tIns="0" rIns="0" bIns="0" rtlCol="0"/>
          <a:lstStyle/>
          <a:p>
            <a:endParaRPr/>
          </a:p>
        </p:txBody>
      </p:sp>
      <p:sp>
        <p:nvSpPr>
          <p:cNvPr id="5" name="TextBox 4">
            <a:extLst>
              <a:ext uri="{FF2B5EF4-FFF2-40B4-BE49-F238E27FC236}">
                <a16:creationId xmlns:a16="http://schemas.microsoft.com/office/drawing/2014/main" id="{14B7368A-AF32-A13B-E456-E1360060B5E3}"/>
              </a:ext>
            </a:extLst>
          </p:cNvPr>
          <p:cNvSpPr txBox="1"/>
          <p:nvPr/>
        </p:nvSpPr>
        <p:spPr>
          <a:xfrm>
            <a:off x="304800" y="2247900"/>
            <a:ext cx="17678400" cy="5509200"/>
          </a:xfrm>
          <a:prstGeom prst="rect">
            <a:avLst/>
          </a:prstGeom>
          <a:noFill/>
        </p:spPr>
        <p:txBody>
          <a:bodyPr wrap="square">
            <a:spAutoFit/>
          </a:bodyPr>
          <a:lstStyle/>
          <a:p>
            <a:r>
              <a:rPr lang="en-US" sz="3200" b="0" i="0" dirty="0">
                <a:solidFill>
                  <a:srgbClr val="374151"/>
                </a:solidFill>
                <a:effectLst/>
                <a:latin typeface="Söhne"/>
              </a:rPr>
              <a:t>The principle of automatic pesticides involves the use of advanced technologies and automation to optimize the application of pesticides in agriculture. The main principles guiding automatic pesticide application.</a:t>
            </a:r>
          </a:p>
          <a:p>
            <a:r>
              <a:rPr lang="en-US" sz="3200" b="0" i="0" dirty="0">
                <a:solidFill>
                  <a:srgbClr val="374151"/>
                </a:solidFill>
                <a:effectLst/>
                <a:latin typeface="Söhne"/>
              </a:rPr>
              <a:t>Automatic pesticide systems utilize various sensors, including cameras, environmental sensors, and possibly drones, to collect real-time data from the agricultural field. These sensors provide information on crop health, pest presence, and environmental conditions.</a:t>
            </a:r>
          </a:p>
          <a:p>
            <a:r>
              <a:rPr lang="en-US" sz="3200" b="0" i="0" dirty="0">
                <a:solidFill>
                  <a:srgbClr val="374151"/>
                </a:solidFill>
                <a:effectLst/>
                <a:latin typeface="Söhne"/>
              </a:rPr>
              <a:t>Automatic pesticide systems often incorporate variable rate application, meaning that different areas of the field receive different amounts of pesticides based on specific needs. This adaptability improves resource efficiency. Automatic pesticide systems often incorporate variable rate application, meaning that different areas of the field receive different amounts of pesticides based on specific needs. This adaptability improves resource efficiency.</a:t>
            </a:r>
            <a:endParaRPr lang="en-IN" sz="3200" dirty="0"/>
          </a:p>
        </p:txBody>
      </p:sp>
    </p:spTree>
  </p:cSld>
  <p:clrMapOvr>
    <a:masterClrMapping/>
  </p:clrMapOvr>
  <mc:AlternateContent xmlns:mc="http://schemas.openxmlformats.org/markup-compatibility/2006" xmlns:p14="http://schemas.microsoft.com/office/powerpoint/2010/main">
    <mc:Choice Requires="p14">
      <p:transition spd="slow" p14:dur="2000" advTm="31931"/>
    </mc:Choice>
    <mc:Fallback xmlns="">
      <p:transition spd="slow" advTm="3193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95" dirty="0"/>
              <a:t>Features</a:t>
            </a:r>
          </a:p>
        </p:txBody>
      </p:sp>
      <p:sp>
        <p:nvSpPr>
          <p:cNvPr id="3" name="object 3"/>
          <p:cNvSpPr/>
          <p:nvPr/>
        </p:nvSpPr>
        <p:spPr>
          <a:xfrm>
            <a:off x="13814231" y="9258300"/>
            <a:ext cx="4474210" cy="1028700"/>
          </a:xfrm>
          <a:custGeom>
            <a:avLst/>
            <a:gdLst/>
            <a:ahLst/>
            <a:cxnLst/>
            <a:rect l="l" t="t" r="r" b="b"/>
            <a:pathLst>
              <a:path w="4474209" h="1028700">
                <a:moveTo>
                  <a:pt x="4473770" y="1028699"/>
                </a:moveTo>
                <a:lnTo>
                  <a:pt x="0" y="1028699"/>
                </a:lnTo>
                <a:lnTo>
                  <a:pt x="1115995" y="0"/>
                </a:lnTo>
                <a:lnTo>
                  <a:pt x="4473770" y="0"/>
                </a:lnTo>
                <a:lnTo>
                  <a:pt x="4473770" y="1028699"/>
                </a:lnTo>
                <a:close/>
              </a:path>
            </a:pathLst>
          </a:custGeom>
          <a:solidFill>
            <a:srgbClr val="A20D20"/>
          </a:solidFill>
        </p:spPr>
        <p:txBody>
          <a:bodyPr wrap="square" lIns="0" tIns="0" rIns="0" bIns="0" rtlCol="0"/>
          <a:lstStyle/>
          <a:p>
            <a:endParaRPr/>
          </a:p>
        </p:txBody>
      </p:sp>
      <p:pic>
        <p:nvPicPr>
          <p:cNvPr id="11" name="object 4">
            <a:extLst>
              <a:ext uri="{FF2B5EF4-FFF2-40B4-BE49-F238E27FC236}">
                <a16:creationId xmlns:a16="http://schemas.microsoft.com/office/drawing/2014/main" id="{29D5D7B3-B29F-0BD5-AD5B-7D1BC4292747}"/>
              </a:ext>
            </a:extLst>
          </p:cNvPr>
          <p:cNvPicPr/>
          <p:nvPr/>
        </p:nvPicPr>
        <p:blipFill>
          <a:blip r:embed="rId2" cstate="print"/>
          <a:stretch>
            <a:fillRect/>
          </a:stretch>
        </p:blipFill>
        <p:spPr>
          <a:xfrm>
            <a:off x="5562600" y="1943100"/>
            <a:ext cx="808732" cy="228600"/>
          </a:xfrm>
          <a:prstGeom prst="rect">
            <a:avLst/>
          </a:prstGeom>
        </p:spPr>
      </p:pic>
      <p:sp>
        <p:nvSpPr>
          <p:cNvPr id="14" name="TextBox 13">
            <a:extLst>
              <a:ext uri="{FF2B5EF4-FFF2-40B4-BE49-F238E27FC236}">
                <a16:creationId xmlns:a16="http://schemas.microsoft.com/office/drawing/2014/main" id="{3D8F3726-899F-43DF-60D6-DD2357C6472B}"/>
              </a:ext>
            </a:extLst>
          </p:cNvPr>
          <p:cNvSpPr txBox="1"/>
          <p:nvPr/>
        </p:nvSpPr>
        <p:spPr>
          <a:xfrm>
            <a:off x="152400" y="1943100"/>
            <a:ext cx="17300880" cy="7571303"/>
          </a:xfrm>
          <a:prstGeom prst="rect">
            <a:avLst/>
          </a:prstGeom>
          <a:noFill/>
        </p:spPr>
        <p:txBody>
          <a:bodyPr wrap="square">
            <a:spAutoFit/>
          </a:bodyPr>
          <a:lstStyle/>
          <a:p>
            <a:endParaRPr lang="en-US" dirty="0"/>
          </a:p>
          <a:p>
            <a:endParaRPr lang="en-US" dirty="0"/>
          </a:p>
          <a:p>
            <a:r>
              <a:rPr lang="en-US" sz="3600" dirty="0">
                <a:solidFill>
                  <a:schemeClr val="tx2"/>
                </a:solidFill>
              </a:rPr>
              <a:t>MULTI-FUNCTIONALITY</a:t>
            </a:r>
            <a:r>
              <a:rPr lang="en-US" sz="3600" dirty="0"/>
              <a:t>:</a:t>
            </a:r>
          </a:p>
          <a:p>
            <a:r>
              <a:rPr lang="en-US" sz="3600" dirty="0"/>
              <a:t>Some machines may have additional </a:t>
            </a:r>
            <a:r>
              <a:rPr lang="en-US" sz="3600" dirty="0" err="1"/>
              <a:t>functionalites</a:t>
            </a:r>
            <a:r>
              <a:rPr lang="en-US" sz="3600" dirty="0"/>
              <a:t> such as addition to fertilizers or agriculture inputs.</a:t>
            </a:r>
          </a:p>
          <a:p>
            <a:r>
              <a:rPr lang="en-US" sz="3600" dirty="0">
                <a:solidFill>
                  <a:schemeClr val="accent2"/>
                </a:solidFill>
              </a:rPr>
              <a:t>AUTO-STEERING SYSTEMS:</a:t>
            </a:r>
          </a:p>
          <a:p>
            <a:r>
              <a:rPr lang="en-US" sz="3600" dirty="0"/>
              <a:t>Implements auto steering mechanisms for precise vehicle navigation within the field reducing the improving accuracy.</a:t>
            </a:r>
          </a:p>
          <a:p>
            <a:r>
              <a:rPr lang="en-US" sz="3600" dirty="0">
                <a:solidFill>
                  <a:srgbClr val="002060"/>
                </a:solidFill>
              </a:rPr>
              <a:t>AUTOMATION</a:t>
            </a:r>
            <a:r>
              <a:rPr lang="en-US" sz="3600" dirty="0"/>
              <a:t>:</a:t>
            </a:r>
          </a:p>
          <a:p>
            <a:r>
              <a:rPr lang="en-US" sz="3600" dirty="0"/>
              <a:t>Reduces the need for manual intervention enhancing efficiency and reducing labor requirements.</a:t>
            </a:r>
          </a:p>
          <a:p>
            <a:r>
              <a:rPr lang="en-US" sz="3600" dirty="0">
                <a:solidFill>
                  <a:srgbClr val="FFC000"/>
                </a:solidFill>
              </a:rPr>
              <a:t>CUSTOMIZATION:</a:t>
            </a:r>
          </a:p>
          <a:p>
            <a:r>
              <a:rPr lang="en-US" sz="3600" dirty="0"/>
              <a:t>Offers flexibility in adjusting the parameters to suit specific crops field pest pressured.</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41992"/>
    </mc:Choice>
    <mc:Fallback xmlns="">
      <p:transition spd="slow" advTm="41992"/>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0135235" cy="1958339"/>
          </a:xfrm>
          <a:custGeom>
            <a:avLst/>
            <a:gdLst/>
            <a:ahLst/>
            <a:cxnLst/>
            <a:rect l="l" t="t" r="r" b="b"/>
            <a:pathLst>
              <a:path w="10135235" h="1958339">
                <a:moveTo>
                  <a:pt x="0" y="0"/>
                </a:moveTo>
                <a:lnTo>
                  <a:pt x="10134637" y="0"/>
                </a:lnTo>
                <a:lnTo>
                  <a:pt x="8559980" y="1958011"/>
                </a:lnTo>
                <a:lnTo>
                  <a:pt x="0" y="1958011"/>
                </a:lnTo>
                <a:lnTo>
                  <a:pt x="0" y="0"/>
                </a:lnTo>
                <a:close/>
              </a:path>
            </a:pathLst>
          </a:custGeom>
          <a:solidFill>
            <a:srgbClr val="A20D20"/>
          </a:solidFill>
        </p:spPr>
        <p:txBody>
          <a:bodyPr wrap="square" lIns="0" tIns="0" rIns="0" bIns="0" rtlCol="0"/>
          <a:lstStyle/>
          <a:p>
            <a:endParaRPr/>
          </a:p>
        </p:txBody>
      </p:sp>
      <p:sp>
        <p:nvSpPr>
          <p:cNvPr id="5" name="object 5"/>
          <p:cNvSpPr/>
          <p:nvPr/>
        </p:nvSpPr>
        <p:spPr>
          <a:xfrm>
            <a:off x="13065772" y="8674709"/>
            <a:ext cx="4474210" cy="1028700"/>
          </a:xfrm>
          <a:custGeom>
            <a:avLst/>
            <a:gdLst/>
            <a:ahLst/>
            <a:cxnLst/>
            <a:rect l="l" t="t" r="r" b="b"/>
            <a:pathLst>
              <a:path w="4474209" h="1028700">
                <a:moveTo>
                  <a:pt x="4473770" y="1028699"/>
                </a:moveTo>
                <a:lnTo>
                  <a:pt x="0" y="1028699"/>
                </a:lnTo>
                <a:lnTo>
                  <a:pt x="1115995" y="0"/>
                </a:lnTo>
                <a:lnTo>
                  <a:pt x="4473770" y="0"/>
                </a:lnTo>
                <a:lnTo>
                  <a:pt x="4473770" y="1028699"/>
                </a:lnTo>
                <a:close/>
              </a:path>
            </a:pathLst>
          </a:custGeom>
          <a:solidFill>
            <a:srgbClr val="A20D20"/>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262416" rIns="0" bIns="0" rtlCol="0">
            <a:spAutoFit/>
          </a:bodyPr>
          <a:lstStyle/>
          <a:p>
            <a:pPr>
              <a:lnSpc>
                <a:spcPct val="100000"/>
              </a:lnSpc>
              <a:spcBef>
                <a:spcPts val="120"/>
              </a:spcBef>
            </a:pPr>
            <a:r>
              <a:rPr sz="5450" spc="-315" dirty="0"/>
              <a:t>Code</a:t>
            </a:r>
            <a:endParaRPr sz="5450"/>
          </a:p>
        </p:txBody>
      </p:sp>
      <p:sp>
        <p:nvSpPr>
          <p:cNvPr id="14" name="TextBox 13">
            <a:extLst>
              <a:ext uri="{FF2B5EF4-FFF2-40B4-BE49-F238E27FC236}">
                <a16:creationId xmlns:a16="http://schemas.microsoft.com/office/drawing/2014/main" id="{0D937459-9D09-401F-3C2E-D0836FD2FDA3}"/>
              </a:ext>
            </a:extLst>
          </p:cNvPr>
          <p:cNvSpPr txBox="1"/>
          <p:nvPr/>
        </p:nvSpPr>
        <p:spPr>
          <a:xfrm>
            <a:off x="1524000" y="1958339"/>
            <a:ext cx="12967893" cy="8156079"/>
          </a:xfrm>
          <a:prstGeom prst="rect">
            <a:avLst/>
          </a:prstGeom>
          <a:noFill/>
        </p:spPr>
        <p:txBody>
          <a:bodyPr wrap="square">
            <a:spAutoFit/>
          </a:bodyPr>
          <a:lstStyle/>
          <a:p>
            <a:r>
              <a:rPr lang="en-IN" sz="2000" dirty="0"/>
              <a:t>import random</a:t>
            </a:r>
          </a:p>
          <a:p>
            <a:r>
              <a:rPr lang="en-IN" sz="2000" dirty="0"/>
              <a:t>import time</a:t>
            </a:r>
          </a:p>
          <a:p>
            <a:r>
              <a:rPr lang="en-IN" sz="2000" dirty="0"/>
              <a:t>class Pesticide System:</a:t>
            </a:r>
          </a:p>
          <a:p>
            <a:r>
              <a:rPr lang="en-US" sz="2000" dirty="0"/>
              <a:t> def _int_(self, total plants)</a:t>
            </a:r>
          </a:p>
          <a:p>
            <a:r>
              <a:rPr lang="en-US" sz="2000" dirty="0"/>
              <a:t>     self total plants = total plants</a:t>
            </a:r>
          </a:p>
          <a:p>
            <a:r>
              <a:rPr lang="en-US" sz="2000" dirty="0"/>
              <a:t>     self treated plants = 0</a:t>
            </a:r>
          </a:p>
          <a:p>
            <a:r>
              <a:rPr lang="en-US" sz="2000" dirty="0">
                <a:solidFill>
                  <a:srgbClr val="00B0F0"/>
                </a:solidFill>
              </a:rPr>
              <a:t>     self pest detected = False</a:t>
            </a:r>
          </a:p>
          <a:p>
            <a:r>
              <a:rPr lang="en-US" sz="2000" dirty="0">
                <a:solidFill>
                  <a:srgbClr val="00B0F0"/>
                </a:solidFill>
              </a:rPr>
              <a:t>     self pesticides prayer = False</a:t>
            </a:r>
          </a:p>
          <a:p>
            <a:endParaRPr lang="en-US" sz="2000" dirty="0">
              <a:solidFill>
                <a:srgbClr val="00B0F0"/>
              </a:solidFill>
            </a:endParaRPr>
          </a:p>
          <a:p>
            <a:endParaRPr lang="en-US" sz="2400" dirty="0">
              <a:solidFill>
                <a:srgbClr val="00B0F0"/>
              </a:solidFill>
            </a:endParaRPr>
          </a:p>
          <a:p>
            <a:r>
              <a:rPr lang="en-US" sz="2000" dirty="0"/>
              <a:t>   def detect-pest (self):</a:t>
            </a:r>
          </a:p>
          <a:p>
            <a:r>
              <a:rPr lang="en-US" sz="2000" dirty="0"/>
              <a:t>    self  pest detected = random choice([True, False])</a:t>
            </a:r>
          </a:p>
          <a:p>
            <a:r>
              <a:rPr lang="en-US" sz="2000" dirty="0"/>
              <a:t>  print("Spraying pesticides on plant...")</a:t>
            </a:r>
          </a:p>
          <a:p>
            <a:r>
              <a:rPr lang="en-US" sz="2000" dirty="0"/>
              <a:t>   Time Sleep(2)  # Simulate the time it takes to spray pesticides</a:t>
            </a:r>
          </a:p>
          <a:p>
            <a:r>
              <a:rPr lang="en-US" sz="2000" dirty="0"/>
              <a:t> print("Pesticides sprayed on plant.")</a:t>
            </a:r>
          </a:p>
          <a:p>
            <a:r>
              <a:rPr lang="en-US" sz="2000" dirty="0"/>
              <a:t>Self pesticide sprayer = False</a:t>
            </a:r>
          </a:p>
          <a:p>
            <a:r>
              <a:rPr lang="en-US" sz="2000" dirty="0"/>
              <a:t> self treated plants += 1</a:t>
            </a:r>
          </a:p>
          <a:p>
            <a:r>
              <a:rPr lang="en-US" sz="2000" dirty="0"/>
              <a:t> def run system(self):</a:t>
            </a:r>
          </a:p>
          <a:p>
            <a:r>
              <a:rPr lang="en-US" sz="2000" dirty="0"/>
              <a:t> try:</a:t>
            </a:r>
          </a:p>
          <a:p>
            <a:r>
              <a:rPr lang="en-US" sz="2000" dirty="0"/>
              <a:t> while self treated plants &lt; self total plants:</a:t>
            </a:r>
          </a:p>
          <a:p>
            <a:r>
              <a:rPr lang="en-US" sz="2000" dirty="0"/>
              <a:t>   self detect pest()</a:t>
            </a:r>
          </a:p>
          <a:p>
            <a:r>
              <a:rPr lang="en-US" sz="2000" dirty="0"/>
              <a:t> if self pest detected and not self pesticide sprayer:</a:t>
            </a:r>
          </a:p>
          <a:p>
            <a:r>
              <a:rPr lang="en-US" sz="2000" dirty="0"/>
              <a:t> print("Pest detected on plant. Activating pesticide sprayer.")</a:t>
            </a:r>
          </a:p>
          <a:p>
            <a:r>
              <a:rPr lang="en-US" sz="2000" dirty="0"/>
              <a:t>Self pesticide sprayer = True</a:t>
            </a:r>
          </a:p>
          <a:p>
            <a:endParaRPr lang="en-US" sz="2000" dirty="0"/>
          </a:p>
          <a:p>
            <a:r>
              <a:rPr lang="en-US" sz="2000" dirty="0"/>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slow" p14:dur="2000" advTm="71954"/>
    </mc:Choice>
    <mc:Fallback xmlns="">
      <p:transition spd="slow" advTm="7195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018C-0FA4-A125-0E92-79788DF82A8A}"/>
              </a:ext>
            </a:extLst>
          </p:cNvPr>
          <p:cNvSpPr>
            <a:spLocks noGrp="1"/>
          </p:cNvSpPr>
          <p:nvPr>
            <p:ph type="title"/>
          </p:nvPr>
        </p:nvSpPr>
        <p:spPr/>
        <p:txBody>
          <a:bodyPr/>
          <a:lstStyle/>
          <a:p>
            <a:endParaRPr lang="en-IN" dirty="0"/>
          </a:p>
        </p:txBody>
      </p:sp>
      <p:sp>
        <p:nvSpPr>
          <p:cNvPr id="4" name="TextBox 3">
            <a:extLst>
              <a:ext uri="{FF2B5EF4-FFF2-40B4-BE49-F238E27FC236}">
                <a16:creationId xmlns:a16="http://schemas.microsoft.com/office/drawing/2014/main" id="{E3C43BF4-4C50-C56B-A3C8-758DDF110CCB}"/>
              </a:ext>
            </a:extLst>
          </p:cNvPr>
          <p:cNvSpPr txBox="1"/>
          <p:nvPr/>
        </p:nvSpPr>
        <p:spPr>
          <a:xfrm>
            <a:off x="748107" y="647700"/>
            <a:ext cx="12967893" cy="3785652"/>
          </a:xfrm>
          <a:prstGeom prst="rect">
            <a:avLst/>
          </a:prstGeom>
          <a:noFill/>
        </p:spPr>
        <p:txBody>
          <a:bodyPr wrap="square">
            <a:spAutoFit/>
          </a:bodyPr>
          <a:lstStyle/>
          <a:p>
            <a:r>
              <a:rPr lang="en-IN" sz="2400" dirty="0"/>
              <a:t>   self spray pesticide()</a:t>
            </a:r>
          </a:p>
          <a:p>
            <a:r>
              <a:rPr lang="en-IN" sz="2400" dirty="0"/>
              <a:t>  else:</a:t>
            </a:r>
          </a:p>
          <a:p>
            <a:r>
              <a:rPr lang="en-US" sz="2400" dirty="0"/>
              <a:t> print("No pests detected on plant. System idle.") </a:t>
            </a:r>
            <a:endParaRPr lang="en-IN" sz="2400" dirty="0"/>
          </a:p>
          <a:p>
            <a:r>
              <a:rPr lang="en-US" sz="2400" dirty="0"/>
              <a:t> time sleep(1)  # Pause for a moment before the next iteration</a:t>
            </a:r>
            <a:endParaRPr lang="en-IN" sz="2400" dirty="0"/>
          </a:p>
          <a:p>
            <a:r>
              <a:rPr lang="en-US" sz="2400" dirty="0"/>
              <a:t> print( {self total plants} plants treated. Exiting pesticide system.")</a:t>
            </a:r>
            <a:endParaRPr lang="en-IN" sz="2400" dirty="0"/>
          </a:p>
          <a:p>
            <a:r>
              <a:rPr lang="en-IN" sz="2400" dirty="0"/>
              <a:t> except Keyboard Interrupt:</a:t>
            </a:r>
          </a:p>
          <a:p>
            <a:r>
              <a:rPr lang="en-IN" sz="2400" dirty="0"/>
              <a:t> print("Exiting pesticide system.")</a:t>
            </a:r>
          </a:p>
          <a:p>
            <a:r>
              <a:rPr lang="en-IN" sz="2400" dirty="0"/>
              <a:t>if _name_ == "_main_":</a:t>
            </a:r>
          </a:p>
          <a:p>
            <a:r>
              <a:rPr lang="en-US" sz="2400" dirty="0"/>
              <a:t> Pesticide system = Pesticide System(total plants=5)  # Set the total number of plants</a:t>
            </a:r>
            <a:endParaRPr lang="en-IN" sz="2400" dirty="0"/>
          </a:p>
          <a:p>
            <a:r>
              <a:rPr lang="en-IN" sz="2400" dirty="0"/>
              <a:t>   Pesticide system run system()  </a:t>
            </a:r>
          </a:p>
        </p:txBody>
      </p:sp>
    </p:spTree>
    <p:extLst>
      <p:ext uri="{BB962C8B-B14F-4D97-AF65-F5344CB8AC3E}">
        <p14:creationId xmlns:p14="http://schemas.microsoft.com/office/powerpoint/2010/main" val="3976891246"/>
      </p:ext>
    </p:extLst>
  </p:cSld>
  <p:clrMapOvr>
    <a:masterClrMapping/>
  </p:clrMapOvr>
  <mc:AlternateContent xmlns:mc="http://schemas.openxmlformats.org/markup-compatibility/2006" xmlns:p14="http://schemas.microsoft.com/office/powerpoint/2010/main">
    <mc:Choice Requires="p14">
      <p:transition spd="slow" p14:dur="2000" advTm="13865"/>
    </mc:Choice>
    <mc:Fallback xmlns="">
      <p:transition spd="slow" advTm="13865"/>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1026AD-6125-F936-A6DF-62EFBBEEE801}"/>
              </a:ext>
            </a:extLst>
          </p:cNvPr>
          <p:cNvSpPr txBox="1"/>
          <p:nvPr/>
        </p:nvSpPr>
        <p:spPr>
          <a:xfrm>
            <a:off x="304800" y="876300"/>
            <a:ext cx="14478000" cy="9448740"/>
          </a:xfrm>
          <a:prstGeom prst="rect">
            <a:avLst/>
          </a:prstGeom>
          <a:noFill/>
        </p:spPr>
        <p:txBody>
          <a:bodyPr wrap="square">
            <a:spAutoFit/>
          </a:bodyPr>
          <a:lstStyle/>
          <a:p>
            <a:r>
              <a:rPr lang="en-IN" sz="3200" dirty="0"/>
              <a:t>OUTPUT:.</a:t>
            </a:r>
          </a:p>
          <a:p>
            <a:r>
              <a:rPr lang="en-IN" sz="3200" dirty="0"/>
              <a:t>No pests detected on plant.</a:t>
            </a:r>
          </a:p>
          <a:p>
            <a:endParaRPr lang="en-IN" sz="3200" dirty="0"/>
          </a:p>
          <a:p>
            <a:r>
              <a:rPr lang="en-IN" sz="3200" dirty="0"/>
              <a:t> System idle Pest detected on plant</a:t>
            </a:r>
          </a:p>
          <a:p>
            <a:r>
              <a:rPr lang="en-IN" sz="3200" dirty="0"/>
              <a:t>. Activating pesticide sprayer Spraying pesticides on plant...</a:t>
            </a:r>
          </a:p>
          <a:p>
            <a:r>
              <a:rPr lang="en-IN" sz="3200" dirty="0"/>
              <a:t>Pesticides spray ed on plant No pests detected on plant.</a:t>
            </a:r>
          </a:p>
          <a:p>
            <a:r>
              <a:rPr lang="en-IN" sz="3200" dirty="0"/>
              <a:t> System idle No pests detected on plant.</a:t>
            </a:r>
          </a:p>
          <a:p>
            <a:r>
              <a:rPr lang="en-IN" sz="3200" dirty="0"/>
              <a:t> System idle Pest detected on plant. Activating pesticide sprayer.</a:t>
            </a:r>
          </a:p>
          <a:p>
            <a:r>
              <a:rPr lang="en-IN" sz="3200" dirty="0"/>
              <a:t>Spraying pesticides on plant...Pesticides sprayed on plant.</a:t>
            </a:r>
          </a:p>
          <a:p>
            <a:r>
              <a:rPr lang="en-IN" sz="3200" dirty="0"/>
              <a:t>Pest detected on plant.</a:t>
            </a:r>
          </a:p>
          <a:p>
            <a:r>
              <a:rPr lang="en-IN" sz="3200" dirty="0"/>
              <a:t> Activating pesticide sprayer Spraying pesticides on plant...</a:t>
            </a:r>
          </a:p>
          <a:p>
            <a:r>
              <a:rPr lang="en-IN" sz="3200" dirty="0"/>
              <a:t>Pesticides sprayed on plant Pest detected on plant.</a:t>
            </a:r>
          </a:p>
          <a:p>
            <a:endParaRPr lang="en-IN" sz="3200" dirty="0"/>
          </a:p>
          <a:p>
            <a:r>
              <a:rPr lang="en-IN" sz="3200" dirty="0"/>
              <a:t> Activating pesticide sprayer Spraying pesticides on plant...</a:t>
            </a:r>
          </a:p>
          <a:p>
            <a:r>
              <a:rPr lang="en-IN" sz="3200" dirty="0"/>
              <a:t>Pesticides sprayed on plant Pest detected on plant.</a:t>
            </a:r>
          </a:p>
          <a:p>
            <a:r>
              <a:rPr lang="en-IN" sz="3200" dirty="0"/>
              <a:t> Activating pesticide sprayer Spraying pesticides on plant...</a:t>
            </a:r>
          </a:p>
          <a:p>
            <a:r>
              <a:rPr lang="en-IN" sz="3200" dirty="0"/>
              <a:t>Pesticides sprayed on plant All 5 plants treated.</a:t>
            </a:r>
          </a:p>
          <a:p>
            <a:r>
              <a:rPr lang="en-IN" sz="3200" dirty="0"/>
              <a:t> Exiting pesticide Nik</a:t>
            </a:r>
          </a:p>
          <a:p>
            <a:endParaRPr lang="en-IN" sz="3200" dirty="0"/>
          </a:p>
        </p:txBody>
      </p:sp>
    </p:spTree>
  </p:cSld>
  <p:clrMapOvr>
    <a:masterClrMapping/>
  </p:clrMapOvr>
  <mc:AlternateContent xmlns:mc="http://schemas.openxmlformats.org/markup-compatibility/2006" xmlns:p14="http://schemas.microsoft.com/office/powerpoint/2010/main">
    <mc:Choice Requires="p14">
      <p:transition spd="slow" p14:dur="2000" advTm="3232"/>
    </mc:Choice>
    <mc:Fallback xmlns="">
      <p:transition spd="slow" advTm="323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30" dirty="0"/>
              <a:t>Applications</a:t>
            </a:r>
          </a:p>
        </p:txBody>
      </p:sp>
      <p:sp>
        <p:nvSpPr>
          <p:cNvPr id="3" name="object 3"/>
          <p:cNvSpPr/>
          <p:nvPr/>
        </p:nvSpPr>
        <p:spPr>
          <a:xfrm>
            <a:off x="13814231" y="9258300"/>
            <a:ext cx="4474210" cy="1028700"/>
          </a:xfrm>
          <a:custGeom>
            <a:avLst/>
            <a:gdLst/>
            <a:ahLst/>
            <a:cxnLst/>
            <a:rect l="l" t="t" r="r" b="b"/>
            <a:pathLst>
              <a:path w="4474209" h="1028700">
                <a:moveTo>
                  <a:pt x="4473770" y="1028699"/>
                </a:moveTo>
                <a:lnTo>
                  <a:pt x="0" y="1028699"/>
                </a:lnTo>
                <a:lnTo>
                  <a:pt x="1115995" y="0"/>
                </a:lnTo>
                <a:lnTo>
                  <a:pt x="4473770" y="0"/>
                </a:lnTo>
                <a:lnTo>
                  <a:pt x="4473770" y="1028699"/>
                </a:lnTo>
                <a:close/>
              </a:path>
            </a:pathLst>
          </a:custGeom>
          <a:solidFill>
            <a:srgbClr val="A20D20"/>
          </a:solidFill>
        </p:spPr>
        <p:txBody>
          <a:bodyPr wrap="square" lIns="0" tIns="0" rIns="0" bIns="0" rtlCol="0"/>
          <a:lstStyle/>
          <a:p>
            <a:endParaRPr/>
          </a:p>
        </p:txBody>
      </p:sp>
      <p:sp>
        <p:nvSpPr>
          <p:cNvPr id="4" name="object 4"/>
          <p:cNvSpPr txBox="1"/>
          <p:nvPr/>
        </p:nvSpPr>
        <p:spPr>
          <a:xfrm>
            <a:off x="748107" y="2098834"/>
            <a:ext cx="17206595" cy="8108630"/>
          </a:xfrm>
          <a:prstGeom prst="rect">
            <a:avLst/>
          </a:prstGeom>
        </p:spPr>
        <p:txBody>
          <a:bodyPr vert="horz" wrap="square" lIns="0" tIns="128270" rIns="0" bIns="0" rtlCol="0">
            <a:spAutoFit/>
          </a:bodyPr>
          <a:lstStyle/>
          <a:p>
            <a:pPr marL="1030605" indent="-571500">
              <a:lnSpc>
                <a:spcPct val="100000"/>
              </a:lnSpc>
              <a:spcBef>
                <a:spcPts val="4540"/>
              </a:spcBef>
              <a:buSzPct val="97560"/>
              <a:buFont typeface="Wingdings" panose="05000000000000000000" pitchFamily="2" charset="2"/>
              <a:buChar char="ü"/>
              <a:tabLst>
                <a:tab pos="967105" algn="l"/>
              </a:tabLst>
            </a:pPr>
            <a:r>
              <a:rPr lang="en-US" sz="4400" b="0" i="0" dirty="0">
                <a:solidFill>
                  <a:srgbClr val="374151"/>
                </a:solidFill>
                <a:effectLst/>
                <a:latin typeface="Söhne"/>
              </a:rPr>
              <a:t>In summary, the applications of automatic spraying of pesticides in agriculture are diverse and extend beyond pest control. The technology contributes to more efficient, sustainable, and environmentally friendly farming practices, addressing key challenges in modern agriculture.</a:t>
            </a:r>
            <a:endParaRPr lang="en-US" sz="4100" b="1" i="0" spc="55" dirty="0">
              <a:solidFill>
                <a:srgbClr val="374151"/>
              </a:solidFill>
              <a:effectLst/>
              <a:latin typeface="Trebuchet MS"/>
            </a:endParaRPr>
          </a:p>
          <a:p>
            <a:pPr marL="571500" indent="-571500" algn="l">
              <a:buFont typeface="Wingdings" panose="05000000000000000000" pitchFamily="2" charset="2"/>
              <a:buChar char="ü"/>
            </a:pPr>
            <a:r>
              <a:rPr lang="en-US" sz="4400" b="1" i="0" dirty="0">
                <a:solidFill>
                  <a:srgbClr val="374151"/>
                </a:solidFill>
                <a:effectLst/>
                <a:latin typeface="Söhne"/>
              </a:rPr>
              <a:t>Precision Pest Control:</a:t>
            </a:r>
            <a:endParaRPr lang="en-US" sz="4400" b="0" i="0" dirty="0">
              <a:solidFill>
                <a:srgbClr val="374151"/>
              </a:solidFill>
              <a:effectLst/>
              <a:latin typeface="Söhne"/>
            </a:endParaRPr>
          </a:p>
          <a:p>
            <a:pPr marL="571500" indent="-571500" algn="l">
              <a:buFont typeface="Wingdings" panose="05000000000000000000" pitchFamily="2" charset="2"/>
              <a:buChar char="ü"/>
            </a:pPr>
            <a:r>
              <a:rPr lang="en-US" sz="4400" b="0" i="0" dirty="0">
                <a:solidFill>
                  <a:srgbClr val="374151"/>
                </a:solidFill>
                <a:effectLst/>
                <a:latin typeface="Söhne"/>
              </a:rPr>
              <a:t>The primary application is precise and targeted pest control. The system can identify specific areas affected by pests and administer the right amount of pesticides only where needed, reducing overall pesticide use and minimizing environmental impact.</a:t>
            </a:r>
          </a:p>
          <a:p>
            <a:pPr marL="1030605" indent="-571500">
              <a:lnSpc>
                <a:spcPct val="100000"/>
              </a:lnSpc>
              <a:spcBef>
                <a:spcPts val="4540"/>
              </a:spcBef>
              <a:buSzPct val="97560"/>
              <a:buFont typeface="Wingdings" panose="05000000000000000000" pitchFamily="2" charset="2"/>
              <a:buChar char="ü"/>
              <a:tabLst>
                <a:tab pos="967105" algn="l"/>
              </a:tabLst>
            </a:pPr>
            <a:endParaRPr sz="4100" dirty="0">
              <a:latin typeface="Trebuchet MS"/>
              <a:cs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advTm="22399"/>
    </mc:Choice>
    <mc:Fallback xmlns="">
      <p:transition spd="slow" advTm="22399"/>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258</TotalTime>
  <Words>1272</Words>
  <Application>Microsoft Office PowerPoint</Application>
  <PresentationFormat>Custom</PresentationFormat>
  <Paragraphs>139</Paragraphs>
  <Slides>15</Slides>
  <Notes>1</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Facet</vt:lpstr>
      <vt:lpstr>Custom Design</vt:lpstr>
      <vt:lpstr>Department of Artificial Intelligence and Machine Learning</vt:lpstr>
      <vt:lpstr>INDEX</vt:lpstr>
      <vt:lpstr>Introduction</vt:lpstr>
      <vt:lpstr>Principle</vt:lpstr>
      <vt:lpstr>Features</vt:lpstr>
      <vt:lpstr>Code</vt:lpstr>
      <vt:lpstr>PowerPoint Presentation</vt:lpstr>
      <vt:lpstr>PowerPoint Presentation</vt:lpstr>
      <vt:lpstr>Applications</vt:lpstr>
      <vt:lpstr>Applications</vt:lpstr>
      <vt:lpstr>Applications</vt:lpstr>
      <vt:lpstr>Applications</vt:lpstr>
      <vt:lpstr>Applications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Blank Company Profile Business Presentation in Red Maroon White Geometric Style</dc:title>
  <dc:creator>Mohammed Uvez Khan</dc:creator>
  <cp:keywords>DAF3lcSvpzM,BAFYIn3faao</cp:keywords>
  <cp:lastModifiedBy>chimakurthi sai praneeth</cp:lastModifiedBy>
  <cp:revision>8</cp:revision>
  <dcterms:created xsi:type="dcterms:W3CDTF">2023-12-25T18:54:56Z</dcterms:created>
  <dcterms:modified xsi:type="dcterms:W3CDTF">2023-12-31T14:54:34Z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2023-12-25T00:00:00Z</vt:filetime>
  </property>
  <property fmtid="{D5CDD505-2E9C-101B-9397-08002B2CF9AE}" pid="3" name="Creator">
    <vt:lpwstr>Canva</vt:lpwstr>
  </property>
  <property fmtid="{D5CDD505-2E9C-101B-9397-08002B2CF9AE}" pid="4" name="LastSaved">
    <vt:filetime>2023-12-25T00:00:00Z</vt:filetime>
  </property>
  <property fmtid="{D5CDD505-2E9C-101B-9397-08002B2CF9AE}" pid="5" name="Producer">
    <vt:lpwstr>Canva</vt:lpwstr>
  </property>
</Properties>
</file>