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media/image20.jpeg" ContentType="image/jpeg"/>
  <Override PartName="/ppt/media/image2.gif" ContentType="image/gif"/>
  <Override PartName="/ppt/media/image1.gif" ContentType="image/gi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5FEBA7-80A8-4BC7-8968-CCCB3D08A6B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Selectivity – number of factors that are uniquely associated with a clinical or biology annotation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nonZeroFacs – factors associated with more than one annotation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F61566-2941-4E19-8146-E2562DD6944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A28EED0-C8BA-4284-9507-35A1E8864662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06/03/20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F7B72-941B-4D4D-921F-C1C6EB9E083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pubs.rsc.org/en/content/articlelanding/2018/mo/c8mo00136g#!divAbstract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hyperlink" Target="https://pubs.rsc.org/en/content/articlelanding/2018/mo/c8mo00136g#!divAbstract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576000"/>
            <a:ext cx="11471040" cy="1107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Benchmarking multiomic 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704320" y="3840480"/>
            <a:ext cx="9143640" cy="273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n-GB" sz="4300" spc="-1" strike="noStrike">
                <a:solidFill>
                  <a:srgbClr val="000000"/>
                </a:solidFill>
                <a:latin typeface="Gill Sans MT"/>
              </a:rPr>
              <a:t>Cool Six</a:t>
            </a:r>
            <a:endParaRPr b="0" lang="en-GB" sz="43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Silvia Fibi-Smetana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Simone Schmid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  <a:ea typeface="Noto Sans CJK SC"/>
              </a:rPr>
              <a:t>Jessica O`Callaghan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Ayana Rajagopal 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Raheleh Amirkhah</a:t>
            </a:r>
            <a:endParaRPr b="0" lang="en-GB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Alison Ross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49" name="Picture 5" descr=""/>
          <p:cNvPicPr/>
          <p:nvPr/>
        </p:nvPicPr>
        <p:blipFill>
          <a:blip r:embed="rId1"/>
          <a:stretch/>
        </p:blipFill>
        <p:spPr>
          <a:xfrm>
            <a:off x="803520" y="1708560"/>
            <a:ext cx="8681040" cy="4263840"/>
          </a:xfrm>
          <a:prstGeom prst="rect">
            <a:avLst/>
          </a:prstGeom>
          <a:ln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-504000" y="6155640"/>
            <a:ext cx="963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https://pubs.rsc.org/en/content/articlelanding/2018/mo/c8mo00136g#!divAbstract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662400" y="2534040"/>
            <a:ext cx="179784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4847760" y="1533240"/>
            <a:ext cx="2359080" cy="74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7040160" y="1782000"/>
            <a:ext cx="2611080" cy="205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5092920" y="5544000"/>
            <a:ext cx="2611080" cy="66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561320" y="1258920"/>
            <a:ext cx="2611080" cy="89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Omics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1959120" y="1762920"/>
            <a:ext cx="215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Omics datasets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4941360" y="1924560"/>
            <a:ext cx="2302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Feature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5199840" y="5498280"/>
            <a:ext cx="239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Network analysis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203760" y="2824200"/>
            <a:ext cx="2202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Drug response data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Methylation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Transcriptome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Mutation Data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91600" y="57960"/>
            <a:ext cx="11471040" cy="1107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Dataset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" name="Picture 5" descr=""/>
          <p:cNvPicPr/>
          <p:nvPr/>
        </p:nvPicPr>
        <p:blipFill>
          <a:blip r:embed="rId1"/>
          <a:srcRect l="0" t="0" r="60224" b="0"/>
          <a:stretch/>
        </p:blipFill>
        <p:spPr>
          <a:xfrm>
            <a:off x="803520" y="1708560"/>
            <a:ext cx="3452040" cy="426384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290160" y="5969520"/>
            <a:ext cx="578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https://pubs.rsc.org/en/content/articlelanding/2018/mo/c8mo00136g#!divAbstract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662400" y="2534040"/>
            <a:ext cx="179784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>
            <a:off x="203760" y="2824200"/>
            <a:ext cx="22024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Drug response data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Methylation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Transcriptome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Mutation Data</a:t>
            </a:r>
            <a:endParaRPr b="0" lang="en-GB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4847760" y="1533240"/>
            <a:ext cx="2359080" cy="74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1561320" y="1258920"/>
            <a:ext cx="2611080" cy="89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Omics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1959120" y="1762920"/>
            <a:ext cx="215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Omics datasets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0" name="CustomShape 9"/>
          <p:cNvSpPr/>
          <p:nvPr/>
        </p:nvSpPr>
        <p:spPr>
          <a:xfrm>
            <a:off x="5196600" y="364680"/>
            <a:ext cx="4020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200 CLL samples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1" name="Picture 27" descr=""/>
          <p:cNvPicPr/>
          <p:nvPr/>
        </p:nvPicPr>
        <p:blipFill>
          <a:blip r:embed="rId3"/>
          <a:stretch/>
        </p:blipFill>
        <p:spPr>
          <a:xfrm>
            <a:off x="6342840" y="1426680"/>
            <a:ext cx="4808160" cy="45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291600" y="57960"/>
            <a:ext cx="11471040" cy="1107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Survival 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Picture 2" descr=""/>
          <p:cNvPicPr/>
          <p:nvPr/>
        </p:nvPicPr>
        <p:blipFill>
          <a:blip r:embed="rId1"/>
          <a:srcRect l="4045" t="15158" r="17783" b="785"/>
          <a:stretch/>
        </p:blipFill>
        <p:spPr>
          <a:xfrm>
            <a:off x="91440" y="1055880"/>
            <a:ext cx="6250680" cy="3640680"/>
          </a:xfrm>
          <a:prstGeom prst="rect">
            <a:avLst/>
          </a:prstGeom>
          <a:ln>
            <a:noFill/>
          </a:ln>
        </p:spPr>
      </p:pic>
      <p:pic>
        <p:nvPicPr>
          <p:cNvPr id="75" name="Picture 3" descr=""/>
          <p:cNvPicPr/>
          <p:nvPr/>
        </p:nvPicPr>
        <p:blipFill>
          <a:blip r:embed="rId2"/>
          <a:srcRect l="6069" t="13559" r="17181" b="752"/>
          <a:stretch/>
        </p:blipFill>
        <p:spPr>
          <a:xfrm>
            <a:off x="196920" y="1072800"/>
            <a:ext cx="6145200" cy="371628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 rot="16200000">
            <a:off x="-1019520" y="2629440"/>
            <a:ext cx="2369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</a:rPr>
              <a:t>Patients without treatment (%)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3"/>
          <a:srcRect l="19961" t="11851" r="32841" b="432"/>
          <a:stretch/>
        </p:blipFill>
        <p:spPr>
          <a:xfrm>
            <a:off x="6840360" y="1055880"/>
            <a:ext cx="5017320" cy="505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08600" y="396720"/>
            <a:ext cx="11383560" cy="1008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Factor comparison between programs with age and mutation data: stronger correlation with MCIA, JIVE for aged groups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rcRect l="16504" t="35131" r="47421" b="24087"/>
          <a:stretch/>
        </p:blipFill>
        <p:spPr>
          <a:xfrm>
            <a:off x="53280" y="1342440"/>
            <a:ext cx="4686480" cy="286992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7705800" y="1405440"/>
            <a:ext cx="4414680" cy="2724120"/>
          </a:xfrm>
          <a:prstGeom prst="rect">
            <a:avLst/>
          </a:prstGeom>
          <a:ln>
            <a:noFill/>
          </a:ln>
        </p:spPr>
      </p:pic>
      <p:pic>
        <p:nvPicPr>
          <p:cNvPr id="81" name="Picture 4" descr=""/>
          <p:cNvPicPr/>
          <p:nvPr/>
        </p:nvPicPr>
        <p:blipFill>
          <a:blip r:embed="rId3"/>
          <a:stretch/>
        </p:blipFill>
        <p:spPr>
          <a:xfrm>
            <a:off x="3814920" y="3990600"/>
            <a:ext cx="4645800" cy="28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1600" y="57960"/>
            <a:ext cx="11471040" cy="180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Sample size differences in output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- Random/Non random with MOFA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91600" y="2161440"/>
            <a:ext cx="9732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Didn’t work </a:t>
            </a:r>
            <a:r>
              <a:rPr b="0" lang="en-GB" sz="18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Non-random sampling; the list of matrices for the MOFA input for samples less than 200 wouldn’t work as an input to create a MOFA object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27 lists of the data frames (Random sampling with replicates) for the random sampling, too computationally heavy (High iterations?)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4094640" y="3995640"/>
            <a:ext cx="4584240" cy="286488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291600" y="57960"/>
            <a:ext cx="11471040" cy="1807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Sample size differences in output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- Non-random with JIVE and MCIA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135000" y="1783080"/>
            <a:ext cx="4584240" cy="2864880"/>
          </a:xfrm>
          <a:prstGeom prst="rect">
            <a:avLst/>
          </a:prstGeom>
          <a:ln>
            <a:noFill/>
          </a:ln>
        </p:spPr>
      </p:pic>
      <p:pic>
        <p:nvPicPr>
          <p:cNvPr id="89" name="Picture 3" descr=""/>
          <p:cNvPicPr/>
          <p:nvPr/>
        </p:nvPicPr>
        <p:blipFill>
          <a:blip r:embed="rId3"/>
          <a:stretch/>
        </p:blipFill>
        <p:spPr>
          <a:xfrm>
            <a:off x="7607520" y="1694160"/>
            <a:ext cx="4584240" cy="287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5920" y="207720"/>
            <a:ext cx="357408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Things learnt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Multiomics techniques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Loops in r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Functions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2" name="Picture 6" descr=""/>
          <p:cNvPicPr/>
          <p:nvPr/>
        </p:nvPicPr>
        <p:blipFill>
          <a:blip r:embed="rId2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3" name="Picture 7" descr=""/>
          <p:cNvPicPr/>
          <p:nvPr/>
        </p:nvPicPr>
        <p:blipFill>
          <a:blip r:embed="rId3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4" name="Picture 8" descr=""/>
          <p:cNvPicPr/>
          <p:nvPr/>
        </p:nvPicPr>
        <p:blipFill>
          <a:blip r:embed="rId4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5" name="Picture 10" descr=""/>
          <p:cNvPicPr/>
          <p:nvPr/>
        </p:nvPicPr>
        <p:blipFill>
          <a:blip r:embed="rId5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6" name="Picture 11" descr=""/>
          <p:cNvPicPr/>
          <p:nvPr/>
        </p:nvPicPr>
        <p:blipFill>
          <a:blip r:embed="rId6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pic>
        <p:nvPicPr>
          <p:cNvPr id="97" name="Picture 12" descr=""/>
          <p:cNvPicPr/>
          <p:nvPr/>
        </p:nvPicPr>
        <p:blipFill>
          <a:blip r:embed="rId7"/>
          <a:stretch/>
        </p:blipFill>
        <p:spPr>
          <a:xfrm>
            <a:off x="2589120" y="1797480"/>
            <a:ext cx="7918560" cy="44542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 flipH="1">
            <a:off x="3096000" y="144000"/>
            <a:ext cx="89280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Challenges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Subtractive sampling didn’t work with n=20, samples left all had NA for one of the variables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MCIA didn’t work with samples below 100 (?)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Packages with different dependences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MOFA didn’t with Gene Symbols but worked with Ensembl IDs 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66320" y="213120"/>
            <a:ext cx="11471040" cy="1026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ill Sans MT"/>
              </a:rPr>
              <a:t>What would come next?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69080" y="3995640"/>
            <a:ext cx="1957680" cy="158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246600" y="1240200"/>
            <a:ext cx="382176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Analysing our own data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Writing better pipelines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Minimum complete datasets compared to full dataset with missing variables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rcRect l="6521" t="16126" r="14375" b="0"/>
          <a:stretch/>
        </p:blipFill>
        <p:spPr>
          <a:xfrm>
            <a:off x="4299480" y="472680"/>
            <a:ext cx="7232760" cy="575172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4709160" y="715320"/>
            <a:ext cx="292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Calibri"/>
              </a:rPr>
              <a:t>Cool Six – 2020 -2020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LibreOffice/6.0.7.3$Linux_X86_64 LibreOffice_project/00m0$Build-3</Application>
  <Words>244</Words>
  <Paragraphs>63</Paragraphs>
  <Company>EMBL-EBI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2020-03-05T15:25:50Z</dcterms:created>
  <dc:creator>r1u19</dc:creator>
  <dc:description/>
  <dc:language>en-GB</dc:language>
  <cp:lastModifiedBy/>
  <dcterms:modified xsi:type="dcterms:W3CDTF">2020-03-06T10:06:59Z</dcterms:modified>
  <cp:revision>13</cp:revision>
  <dc:subject/>
  <dc:title>Benchmarking multiomic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EMBL-EBI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