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85" r:id="rId3"/>
    <p:sldId id="273" r:id="rId4"/>
    <p:sldId id="271" r:id="rId5"/>
    <p:sldId id="287" r:id="rId6"/>
    <p:sldId id="298" r:id="rId7"/>
    <p:sldId id="272" r:id="rId8"/>
    <p:sldId id="301" r:id="rId9"/>
    <p:sldId id="289" r:id="rId10"/>
    <p:sldId id="292" r:id="rId11"/>
    <p:sldId id="290" r:id="rId12"/>
    <p:sldId id="302" r:id="rId13"/>
    <p:sldId id="291" r:id="rId14"/>
    <p:sldId id="293" r:id="rId15"/>
    <p:sldId id="294" r:id="rId16"/>
    <p:sldId id="295" r:id="rId17"/>
    <p:sldId id="299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9" autoAdjust="0"/>
    <p:restoredTop sz="69339" autoAdjust="0"/>
  </p:normalViewPr>
  <p:slideViewPr>
    <p:cSldViewPr snapToGrid="0">
      <p:cViewPr varScale="1">
        <p:scale>
          <a:sx n="70" d="100"/>
          <a:sy n="70" d="100"/>
        </p:scale>
        <p:origin x="1986" y="60"/>
      </p:cViewPr>
      <p:guideLst/>
    </p:cSldViewPr>
  </p:slideViewPr>
  <p:outlineViewPr>
    <p:cViewPr>
      <p:scale>
        <a:sx n="33" d="100"/>
        <a:sy n="33" d="100"/>
      </p:scale>
      <p:origin x="0" y="-11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CD926-9DD3-42FD-A817-B8C6042DBA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E96F7D-C615-4D02-9DD0-85873446C72F}">
      <dgm:prSet custT="1"/>
      <dgm:spPr/>
      <dgm:t>
        <a:bodyPr/>
        <a:lstStyle/>
        <a:p>
          <a:r>
            <a:rPr lang="en-US" sz="2400" b="1" i="0" dirty="0">
              <a:latin typeface="Tenorite Display" panose="00000500000000000000" pitchFamily="2" charset="0"/>
            </a:rPr>
            <a:t>What is the Problem?</a:t>
          </a:r>
          <a:endParaRPr lang="en-US" sz="2400" dirty="0">
            <a:latin typeface="Tenorite Display" panose="00000500000000000000" pitchFamily="2" charset="0"/>
          </a:endParaRPr>
        </a:p>
      </dgm:t>
    </dgm:pt>
    <dgm:pt modelId="{4EA9AF6E-3DD1-4DA1-B396-2A701A13C8CE}" type="parTrans" cxnId="{0A5A3D48-FFC4-4AA3-82FD-D49EAE827803}">
      <dgm:prSet/>
      <dgm:spPr/>
      <dgm:t>
        <a:bodyPr/>
        <a:lstStyle/>
        <a:p>
          <a:endParaRPr lang="en-US"/>
        </a:p>
      </dgm:t>
    </dgm:pt>
    <dgm:pt modelId="{1D6D6A31-2DDA-413A-8D14-1CC1B2DF1372}" type="sibTrans" cxnId="{0A5A3D48-FFC4-4AA3-82FD-D49EAE827803}">
      <dgm:prSet/>
      <dgm:spPr/>
      <dgm:t>
        <a:bodyPr/>
        <a:lstStyle/>
        <a:p>
          <a:endParaRPr lang="en-US"/>
        </a:p>
      </dgm:t>
    </dgm:pt>
    <dgm:pt modelId="{E405B2AA-424D-4240-90AA-326FBE3C0ED7}">
      <dgm:prSet custT="1"/>
      <dgm:spPr/>
      <dgm:t>
        <a:bodyPr/>
        <a:lstStyle/>
        <a:p>
          <a:r>
            <a:rPr lang="en-US" sz="2400" b="0" i="0" dirty="0">
              <a:latin typeface="Tenorite Display" panose="00000500000000000000" pitchFamily="2" charset="0"/>
            </a:rPr>
            <a:t>Fake news spreads misinformation, impacting public opinion and societal decisions.</a:t>
          </a:r>
          <a:endParaRPr lang="en-US" sz="2400" dirty="0">
            <a:latin typeface="Tenorite Display" panose="00000500000000000000" pitchFamily="2" charset="0"/>
          </a:endParaRPr>
        </a:p>
      </dgm:t>
    </dgm:pt>
    <dgm:pt modelId="{7C1EC035-F084-4F14-BA6F-2A25129632D3}" type="parTrans" cxnId="{C1F3015B-8F32-41E2-8301-42D5DDCF42CD}">
      <dgm:prSet/>
      <dgm:spPr/>
      <dgm:t>
        <a:bodyPr/>
        <a:lstStyle/>
        <a:p>
          <a:endParaRPr lang="en-US"/>
        </a:p>
      </dgm:t>
    </dgm:pt>
    <dgm:pt modelId="{C1A62DFA-38D6-4762-BA7B-67CEDC6C07E6}" type="sibTrans" cxnId="{C1F3015B-8F32-41E2-8301-42D5DDCF42CD}">
      <dgm:prSet/>
      <dgm:spPr/>
      <dgm:t>
        <a:bodyPr/>
        <a:lstStyle/>
        <a:p>
          <a:endParaRPr lang="en-US"/>
        </a:p>
      </dgm:t>
    </dgm:pt>
    <dgm:pt modelId="{15DE09A2-C8B3-4925-9B7F-85C5E26E1A34}">
      <dgm:prSet custT="1"/>
      <dgm:spPr/>
      <dgm:t>
        <a:bodyPr/>
        <a:lstStyle/>
        <a:p>
          <a:r>
            <a:rPr lang="en-US" sz="2400" b="1" i="0" dirty="0">
              <a:latin typeface="Tenorite Display" panose="00000500000000000000" pitchFamily="2" charset="0"/>
            </a:rPr>
            <a:t>Why NLP?</a:t>
          </a:r>
          <a:endParaRPr lang="en-US" sz="2400" dirty="0">
            <a:latin typeface="Tenorite Display" panose="00000500000000000000" pitchFamily="2" charset="0"/>
          </a:endParaRPr>
        </a:p>
      </dgm:t>
    </dgm:pt>
    <dgm:pt modelId="{7B12458A-09B0-43CA-8433-D199F00B544B}" type="parTrans" cxnId="{5FB3BABF-2699-4259-881F-9C145BCA3742}">
      <dgm:prSet/>
      <dgm:spPr/>
      <dgm:t>
        <a:bodyPr/>
        <a:lstStyle/>
        <a:p>
          <a:endParaRPr lang="en-US"/>
        </a:p>
      </dgm:t>
    </dgm:pt>
    <dgm:pt modelId="{0F70B014-14F5-404E-83B7-FAA74BCFBB6A}" type="sibTrans" cxnId="{5FB3BABF-2699-4259-881F-9C145BCA3742}">
      <dgm:prSet/>
      <dgm:spPr/>
      <dgm:t>
        <a:bodyPr/>
        <a:lstStyle/>
        <a:p>
          <a:endParaRPr lang="en-US"/>
        </a:p>
      </dgm:t>
    </dgm:pt>
    <dgm:pt modelId="{B4BE114B-E1B1-4021-A937-5CC84B3752AB}">
      <dgm:prSet custT="1"/>
      <dgm:spPr/>
      <dgm:t>
        <a:bodyPr/>
        <a:lstStyle/>
        <a:p>
          <a:r>
            <a:rPr lang="en-US" sz="2400" b="0" i="0" dirty="0">
              <a:latin typeface="Tenorite Display" panose="00000500000000000000" pitchFamily="2" charset="0"/>
            </a:rPr>
            <a:t>Text-based patterns can help distinguish fake news from credible sources.</a:t>
          </a:r>
          <a:endParaRPr lang="en-US" sz="2400" dirty="0">
            <a:latin typeface="Tenorite Display" panose="00000500000000000000" pitchFamily="2" charset="0"/>
          </a:endParaRPr>
        </a:p>
      </dgm:t>
    </dgm:pt>
    <dgm:pt modelId="{D45F8726-38E6-4ECC-B0DA-319C5DA0760F}" type="parTrans" cxnId="{961E49E4-D710-4F81-A67B-24E6BB7DD6B5}">
      <dgm:prSet/>
      <dgm:spPr/>
      <dgm:t>
        <a:bodyPr/>
        <a:lstStyle/>
        <a:p>
          <a:endParaRPr lang="en-US"/>
        </a:p>
      </dgm:t>
    </dgm:pt>
    <dgm:pt modelId="{293BA105-385A-4EA6-988D-807BE8DF61F3}" type="sibTrans" cxnId="{961E49E4-D710-4F81-A67B-24E6BB7DD6B5}">
      <dgm:prSet/>
      <dgm:spPr/>
      <dgm:t>
        <a:bodyPr/>
        <a:lstStyle/>
        <a:p>
          <a:endParaRPr lang="en-US"/>
        </a:p>
      </dgm:t>
    </dgm:pt>
    <dgm:pt modelId="{0531DE18-66E3-414D-AD65-19318556CA2C}">
      <dgm:prSet custT="1"/>
      <dgm:spPr/>
      <dgm:t>
        <a:bodyPr/>
        <a:lstStyle/>
        <a:p>
          <a:r>
            <a:rPr lang="en-US" sz="2400" b="1" i="0">
              <a:latin typeface="Tenorite Display" panose="00000500000000000000" pitchFamily="2" charset="0"/>
            </a:rPr>
            <a:t>Objective:</a:t>
          </a:r>
          <a:endParaRPr lang="en-US" sz="2400">
            <a:latin typeface="Tenorite Display" panose="00000500000000000000" pitchFamily="2" charset="0"/>
          </a:endParaRPr>
        </a:p>
      </dgm:t>
    </dgm:pt>
    <dgm:pt modelId="{3198761F-403E-426B-87A8-3A72E024CD9F}" type="parTrans" cxnId="{F1F4EBA6-1BAA-4230-B9B8-BC5D81CE862B}">
      <dgm:prSet/>
      <dgm:spPr/>
      <dgm:t>
        <a:bodyPr/>
        <a:lstStyle/>
        <a:p>
          <a:endParaRPr lang="en-US"/>
        </a:p>
      </dgm:t>
    </dgm:pt>
    <dgm:pt modelId="{7B2A0C06-21FD-48D7-8AB1-14D6507F95E6}" type="sibTrans" cxnId="{F1F4EBA6-1BAA-4230-B9B8-BC5D81CE862B}">
      <dgm:prSet/>
      <dgm:spPr/>
      <dgm:t>
        <a:bodyPr/>
        <a:lstStyle/>
        <a:p>
          <a:endParaRPr lang="en-US"/>
        </a:p>
      </dgm:t>
    </dgm:pt>
    <dgm:pt modelId="{1559BC44-1444-4546-8F49-5A6E3EAD65A2}">
      <dgm:prSet custT="1"/>
      <dgm:spPr/>
      <dgm:t>
        <a:bodyPr/>
        <a:lstStyle/>
        <a:p>
          <a:r>
            <a:rPr lang="en-US" sz="2400" b="0" i="0" dirty="0">
              <a:latin typeface="Tenorite Display" panose="00000500000000000000" pitchFamily="2" charset="0"/>
            </a:rPr>
            <a:t>Automatically classify news as "Fake" or "True" with high accuracy.</a:t>
          </a:r>
          <a:endParaRPr lang="en-US" sz="2400" dirty="0">
            <a:latin typeface="Tenorite Display" panose="00000500000000000000" pitchFamily="2" charset="0"/>
          </a:endParaRPr>
        </a:p>
      </dgm:t>
    </dgm:pt>
    <dgm:pt modelId="{E35EB4B3-A72F-4507-B3CB-537955F0C02A}" type="parTrans" cxnId="{33B5ED4B-4F76-43A4-809A-D8ED1AF9A612}">
      <dgm:prSet/>
      <dgm:spPr/>
      <dgm:t>
        <a:bodyPr/>
        <a:lstStyle/>
        <a:p>
          <a:endParaRPr lang="en-US"/>
        </a:p>
      </dgm:t>
    </dgm:pt>
    <dgm:pt modelId="{771E35D2-E5B8-4C25-839A-005B0EF75AF5}" type="sibTrans" cxnId="{33B5ED4B-4F76-43A4-809A-D8ED1AF9A612}">
      <dgm:prSet/>
      <dgm:spPr/>
      <dgm:t>
        <a:bodyPr/>
        <a:lstStyle/>
        <a:p>
          <a:endParaRPr lang="en-US"/>
        </a:p>
      </dgm:t>
    </dgm:pt>
    <dgm:pt modelId="{A28C2367-A26D-4E9C-8B1F-F14F4A8FEEFD}" type="pres">
      <dgm:prSet presAssocID="{217CD926-9DD3-42FD-A817-B8C6042DBA67}" presName="linear" presStyleCnt="0">
        <dgm:presLayoutVars>
          <dgm:animLvl val="lvl"/>
          <dgm:resizeHandles val="exact"/>
        </dgm:presLayoutVars>
      </dgm:prSet>
      <dgm:spPr/>
    </dgm:pt>
    <dgm:pt modelId="{06871EBC-6ECD-4C5A-A5B8-30CC1CE34862}" type="pres">
      <dgm:prSet presAssocID="{1EE96F7D-C615-4D02-9DD0-85873446C72F}" presName="parentText" presStyleLbl="node1" presStyleIdx="0" presStyleCnt="3" custLinFactNeighborX="12538" custLinFactNeighborY="-1390">
        <dgm:presLayoutVars>
          <dgm:chMax val="0"/>
          <dgm:bulletEnabled val="1"/>
        </dgm:presLayoutVars>
      </dgm:prSet>
      <dgm:spPr/>
    </dgm:pt>
    <dgm:pt modelId="{7DEC7CDA-5415-4782-BB4E-83D3DEA94E14}" type="pres">
      <dgm:prSet presAssocID="{1EE96F7D-C615-4D02-9DD0-85873446C72F}" presName="childText" presStyleLbl="revTx" presStyleIdx="0" presStyleCnt="3" custScaleY="97403">
        <dgm:presLayoutVars>
          <dgm:bulletEnabled val="1"/>
        </dgm:presLayoutVars>
      </dgm:prSet>
      <dgm:spPr/>
    </dgm:pt>
    <dgm:pt modelId="{B346B3F0-A7A9-406E-9697-1F17006F3572}" type="pres">
      <dgm:prSet presAssocID="{15DE09A2-C8B3-4925-9B7F-85C5E26E1A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A40C6E-BEA1-451E-8D45-ECC864C2CF25}" type="pres">
      <dgm:prSet presAssocID="{15DE09A2-C8B3-4925-9B7F-85C5E26E1A34}" presName="childText" presStyleLbl="revTx" presStyleIdx="1" presStyleCnt="3">
        <dgm:presLayoutVars>
          <dgm:bulletEnabled val="1"/>
        </dgm:presLayoutVars>
      </dgm:prSet>
      <dgm:spPr/>
    </dgm:pt>
    <dgm:pt modelId="{937837D7-8E49-460A-B346-F31C04DFD2F5}" type="pres">
      <dgm:prSet presAssocID="{0531DE18-66E3-414D-AD65-19318556CA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CE3A72-97B1-4533-AA29-E4C61ACDF455}" type="pres">
      <dgm:prSet presAssocID="{0531DE18-66E3-414D-AD65-19318556CA2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454DD36-0115-4DE0-835D-D360002DB5EA}" type="presOf" srcId="{0531DE18-66E3-414D-AD65-19318556CA2C}" destId="{937837D7-8E49-460A-B346-F31C04DFD2F5}" srcOrd="0" destOrd="0" presId="urn:microsoft.com/office/officeart/2005/8/layout/vList2"/>
    <dgm:cxn modelId="{C1F3015B-8F32-41E2-8301-42D5DDCF42CD}" srcId="{1EE96F7D-C615-4D02-9DD0-85873446C72F}" destId="{E405B2AA-424D-4240-90AA-326FBE3C0ED7}" srcOrd="0" destOrd="0" parTransId="{7C1EC035-F084-4F14-BA6F-2A25129632D3}" sibTransId="{C1A62DFA-38D6-4762-BA7B-67CEDC6C07E6}"/>
    <dgm:cxn modelId="{8C325A41-9113-4D5D-A5DB-9526B222DB06}" type="presOf" srcId="{1EE96F7D-C615-4D02-9DD0-85873446C72F}" destId="{06871EBC-6ECD-4C5A-A5B8-30CC1CE34862}" srcOrd="0" destOrd="0" presId="urn:microsoft.com/office/officeart/2005/8/layout/vList2"/>
    <dgm:cxn modelId="{0A5A3D48-FFC4-4AA3-82FD-D49EAE827803}" srcId="{217CD926-9DD3-42FD-A817-B8C6042DBA67}" destId="{1EE96F7D-C615-4D02-9DD0-85873446C72F}" srcOrd="0" destOrd="0" parTransId="{4EA9AF6E-3DD1-4DA1-B396-2A701A13C8CE}" sibTransId="{1D6D6A31-2DDA-413A-8D14-1CC1B2DF1372}"/>
    <dgm:cxn modelId="{33B5ED4B-4F76-43A4-809A-D8ED1AF9A612}" srcId="{0531DE18-66E3-414D-AD65-19318556CA2C}" destId="{1559BC44-1444-4546-8F49-5A6E3EAD65A2}" srcOrd="0" destOrd="0" parTransId="{E35EB4B3-A72F-4507-B3CB-537955F0C02A}" sibTransId="{771E35D2-E5B8-4C25-839A-005B0EF75AF5}"/>
    <dgm:cxn modelId="{F1F4EBA6-1BAA-4230-B9B8-BC5D81CE862B}" srcId="{217CD926-9DD3-42FD-A817-B8C6042DBA67}" destId="{0531DE18-66E3-414D-AD65-19318556CA2C}" srcOrd="2" destOrd="0" parTransId="{3198761F-403E-426B-87A8-3A72E024CD9F}" sibTransId="{7B2A0C06-21FD-48D7-8AB1-14D6507F95E6}"/>
    <dgm:cxn modelId="{90B3F1A6-10D6-4ECA-A989-B42BA2C0136D}" type="presOf" srcId="{E405B2AA-424D-4240-90AA-326FBE3C0ED7}" destId="{7DEC7CDA-5415-4782-BB4E-83D3DEA94E14}" srcOrd="0" destOrd="0" presId="urn:microsoft.com/office/officeart/2005/8/layout/vList2"/>
    <dgm:cxn modelId="{5FB3BABF-2699-4259-881F-9C145BCA3742}" srcId="{217CD926-9DD3-42FD-A817-B8C6042DBA67}" destId="{15DE09A2-C8B3-4925-9B7F-85C5E26E1A34}" srcOrd="1" destOrd="0" parTransId="{7B12458A-09B0-43CA-8433-D199F00B544B}" sibTransId="{0F70B014-14F5-404E-83B7-FAA74BCFBB6A}"/>
    <dgm:cxn modelId="{E837E5CB-C883-41B8-B01E-999C3BA88145}" type="presOf" srcId="{1559BC44-1444-4546-8F49-5A6E3EAD65A2}" destId="{ECCE3A72-97B1-4533-AA29-E4C61ACDF455}" srcOrd="0" destOrd="0" presId="urn:microsoft.com/office/officeart/2005/8/layout/vList2"/>
    <dgm:cxn modelId="{A7E220DA-4D04-4B3E-9C09-E01F23961F31}" type="presOf" srcId="{217CD926-9DD3-42FD-A817-B8C6042DBA67}" destId="{A28C2367-A26D-4E9C-8B1F-F14F4A8FEEFD}" srcOrd="0" destOrd="0" presId="urn:microsoft.com/office/officeart/2005/8/layout/vList2"/>
    <dgm:cxn modelId="{961E49E4-D710-4F81-A67B-24E6BB7DD6B5}" srcId="{15DE09A2-C8B3-4925-9B7F-85C5E26E1A34}" destId="{B4BE114B-E1B1-4021-A937-5CC84B3752AB}" srcOrd="0" destOrd="0" parTransId="{D45F8726-38E6-4ECC-B0DA-319C5DA0760F}" sibTransId="{293BA105-385A-4EA6-988D-807BE8DF61F3}"/>
    <dgm:cxn modelId="{200EB2E5-A2CE-4204-9E4D-E2519EB493B9}" type="presOf" srcId="{B4BE114B-E1B1-4021-A937-5CC84B3752AB}" destId="{54A40C6E-BEA1-451E-8D45-ECC864C2CF25}" srcOrd="0" destOrd="0" presId="urn:microsoft.com/office/officeart/2005/8/layout/vList2"/>
    <dgm:cxn modelId="{49822FEE-3C6A-41E9-B4C1-B95123008C06}" type="presOf" srcId="{15DE09A2-C8B3-4925-9B7F-85C5E26E1A34}" destId="{B346B3F0-A7A9-406E-9697-1F17006F3572}" srcOrd="0" destOrd="0" presId="urn:microsoft.com/office/officeart/2005/8/layout/vList2"/>
    <dgm:cxn modelId="{7F60B5BC-8DC5-42B2-AF84-653805E45D6D}" type="presParOf" srcId="{A28C2367-A26D-4E9C-8B1F-F14F4A8FEEFD}" destId="{06871EBC-6ECD-4C5A-A5B8-30CC1CE34862}" srcOrd="0" destOrd="0" presId="urn:microsoft.com/office/officeart/2005/8/layout/vList2"/>
    <dgm:cxn modelId="{CC30E8D1-4458-417F-99AB-315A1B3EC76F}" type="presParOf" srcId="{A28C2367-A26D-4E9C-8B1F-F14F4A8FEEFD}" destId="{7DEC7CDA-5415-4782-BB4E-83D3DEA94E14}" srcOrd="1" destOrd="0" presId="urn:microsoft.com/office/officeart/2005/8/layout/vList2"/>
    <dgm:cxn modelId="{71A21A73-BA71-47FD-97B0-E26A4612A0EF}" type="presParOf" srcId="{A28C2367-A26D-4E9C-8B1F-F14F4A8FEEFD}" destId="{B346B3F0-A7A9-406E-9697-1F17006F3572}" srcOrd="2" destOrd="0" presId="urn:microsoft.com/office/officeart/2005/8/layout/vList2"/>
    <dgm:cxn modelId="{ECF9A0AA-42E2-4188-999F-FA1B86B73C41}" type="presParOf" srcId="{A28C2367-A26D-4E9C-8B1F-F14F4A8FEEFD}" destId="{54A40C6E-BEA1-451E-8D45-ECC864C2CF25}" srcOrd="3" destOrd="0" presId="urn:microsoft.com/office/officeart/2005/8/layout/vList2"/>
    <dgm:cxn modelId="{7D10A57C-EE7D-420E-8516-058182EAA9FA}" type="presParOf" srcId="{A28C2367-A26D-4E9C-8B1F-F14F4A8FEEFD}" destId="{937837D7-8E49-460A-B346-F31C04DFD2F5}" srcOrd="4" destOrd="0" presId="urn:microsoft.com/office/officeart/2005/8/layout/vList2"/>
    <dgm:cxn modelId="{653252D7-265F-468D-82EB-E57A6B14F349}" type="presParOf" srcId="{A28C2367-A26D-4E9C-8B1F-F14F4A8FEEFD}" destId="{ECCE3A72-97B1-4533-AA29-E4C61ACDF45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A46A8-54DA-4E8A-81C4-0B95D1C9691C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DA340D6-C5AA-4EBE-A607-9BCF579D711A}">
      <dgm:prSet/>
      <dgm:spPr/>
      <dgm:t>
        <a:bodyPr/>
        <a:lstStyle/>
        <a:p>
          <a:pPr>
            <a:defRPr b="1"/>
          </a:pPr>
          <a:r>
            <a:rPr lang="en-US" b="0" i="0" dirty="0">
              <a:latin typeface="Tenorite Display" panose="00000500000000000000" pitchFamily="2" charset="0"/>
            </a:rPr>
            <a:t> Advanced NLP Models</a:t>
          </a:r>
          <a:endParaRPr lang="en-US" dirty="0">
            <a:latin typeface="Tenorite Display" panose="00000500000000000000" pitchFamily="2" charset="0"/>
          </a:endParaRPr>
        </a:p>
      </dgm:t>
    </dgm:pt>
    <dgm:pt modelId="{4C9FBBF3-9CC4-44B7-9C5F-3CC77C0788C7}" type="parTrans" cxnId="{94C6CFE4-5DEF-43CD-B422-9C6754AD274A}">
      <dgm:prSet/>
      <dgm:spPr/>
      <dgm:t>
        <a:bodyPr/>
        <a:lstStyle/>
        <a:p>
          <a:endParaRPr lang="en-US"/>
        </a:p>
      </dgm:t>
    </dgm:pt>
    <dgm:pt modelId="{18A9A424-BCE3-44EE-A371-3ACC6A00EA1D}" type="sibTrans" cxnId="{94C6CFE4-5DEF-43CD-B422-9C6754AD274A}">
      <dgm:prSet/>
      <dgm:spPr/>
      <dgm:t>
        <a:bodyPr/>
        <a:lstStyle/>
        <a:p>
          <a:endParaRPr lang="en-US"/>
        </a:p>
      </dgm:t>
    </dgm:pt>
    <dgm:pt modelId="{3BD71FD6-C92E-4355-98AB-A78260A32EF2}">
      <dgm:prSet/>
      <dgm:spPr/>
      <dgm:t>
        <a:bodyPr/>
        <a:lstStyle/>
        <a:p>
          <a:r>
            <a:rPr lang="en-US" b="0" i="0" dirty="0">
              <a:latin typeface="Tenorite Display" panose="00000500000000000000" pitchFamily="2" charset="0"/>
            </a:rPr>
            <a:t>Transformers like BERT or RoBERTa.</a:t>
          </a:r>
          <a:endParaRPr lang="en-US" dirty="0">
            <a:latin typeface="Tenorite Display" panose="00000500000000000000" pitchFamily="2" charset="0"/>
          </a:endParaRPr>
        </a:p>
      </dgm:t>
    </dgm:pt>
    <dgm:pt modelId="{34FF7FB6-F099-4948-86B1-F795A6B9CB8D}" type="parTrans" cxnId="{2217E84E-643E-444A-8071-593DD832FCEE}">
      <dgm:prSet/>
      <dgm:spPr/>
      <dgm:t>
        <a:bodyPr/>
        <a:lstStyle/>
        <a:p>
          <a:endParaRPr lang="en-US"/>
        </a:p>
      </dgm:t>
    </dgm:pt>
    <dgm:pt modelId="{04DDAF74-20F4-4327-8A20-3EFF73840703}" type="sibTrans" cxnId="{2217E84E-643E-444A-8071-593DD832FCEE}">
      <dgm:prSet/>
      <dgm:spPr/>
      <dgm:t>
        <a:bodyPr/>
        <a:lstStyle/>
        <a:p>
          <a:endParaRPr lang="en-US"/>
        </a:p>
      </dgm:t>
    </dgm:pt>
    <dgm:pt modelId="{97FAF727-F39C-42CE-8459-8D9536CE401F}">
      <dgm:prSet/>
      <dgm:spPr/>
      <dgm:t>
        <a:bodyPr/>
        <a:lstStyle/>
        <a:p>
          <a:pPr>
            <a:defRPr b="1"/>
          </a:pPr>
          <a:r>
            <a:rPr lang="en-US" b="0" i="0" dirty="0">
              <a:latin typeface="Tenorite Display" panose="00000500000000000000" pitchFamily="2" charset="0"/>
            </a:rPr>
            <a:t>Expand Dataset</a:t>
          </a:r>
          <a:endParaRPr lang="en-US" dirty="0"/>
        </a:p>
      </dgm:t>
    </dgm:pt>
    <dgm:pt modelId="{F11A75AD-26C2-441E-A591-620ED5FC862D}" type="parTrans" cxnId="{7E69CE1E-9913-4BD5-8E94-6C78D18A49BF}">
      <dgm:prSet/>
      <dgm:spPr/>
      <dgm:t>
        <a:bodyPr/>
        <a:lstStyle/>
        <a:p>
          <a:endParaRPr lang="en-US"/>
        </a:p>
      </dgm:t>
    </dgm:pt>
    <dgm:pt modelId="{662CB1AC-58D6-44F3-BBF3-FFE663426001}" type="sibTrans" cxnId="{7E69CE1E-9913-4BD5-8E94-6C78D18A49BF}">
      <dgm:prSet/>
      <dgm:spPr/>
      <dgm:t>
        <a:bodyPr/>
        <a:lstStyle/>
        <a:p>
          <a:endParaRPr lang="en-US"/>
        </a:p>
      </dgm:t>
    </dgm:pt>
    <dgm:pt modelId="{990E3477-0FE0-4115-A050-BAF94E9B560E}">
      <dgm:prSet/>
      <dgm:spPr/>
      <dgm:t>
        <a:bodyPr/>
        <a:lstStyle/>
        <a:p>
          <a:r>
            <a:rPr lang="en-US" b="0" i="0">
              <a:latin typeface="Tenorite Display" panose="00000500000000000000" pitchFamily="2" charset="0"/>
            </a:rPr>
            <a:t> Include articles from more publishers and modern topics ,web scraping from authentic resources</a:t>
          </a:r>
          <a:endParaRPr lang="en-US">
            <a:latin typeface="Tenorite Display" panose="00000500000000000000" pitchFamily="2" charset="0"/>
          </a:endParaRPr>
        </a:p>
      </dgm:t>
    </dgm:pt>
    <dgm:pt modelId="{690447AB-F8DB-4CEA-AA24-7A0BD1FB5A5E}" type="parTrans" cxnId="{C02B70ED-6A11-4211-82E8-265DC2A739E8}">
      <dgm:prSet/>
      <dgm:spPr/>
      <dgm:t>
        <a:bodyPr/>
        <a:lstStyle/>
        <a:p>
          <a:endParaRPr lang="en-US"/>
        </a:p>
      </dgm:t>
    </dgm:pt>
    <dgm:pt modelId="{BB0E64B9-19D5-4DBB-8784-725CD35E8090}" type="sibTrans" cxnId="{C02B70ED-6A11-4211-82E8-265DC2A739E8}">
      <dgm:prSet/>
      <dgm:spPr/>
      <dgm:t>
        <a:bodyPr/>
        <a:lstStyle/>
        <a:p>
          <a:endParaRPr lang="en-US"/>
        </a:p>
      </dgm:t>
    </dgm:pt>
    <dgm:pt modelId="{00808077-031F-4597-A596-C69A9C451B6F}">
      <dgm:prSet/>
      <dgm:spPr/>
      <dgm:t>
        <a:bodyPr/>
        <a:lstStyle/>
        <a:p>
          <a:pPr>
            <a:defRPr b="1"/>
          </a:pPr>
          <a:r>
            <a:rPr lang="en-US" b="0" i="0" dirty="0">
              <a:latin typeface="Tenorite Display" panose="00000500000000000000" pitchFamily="2" charset="0"/>
            </a:rPr>
            <a:t>Address Bias</a:t>
          </a:r>
          <a:endParaRPr lang="en-US" dirty="0">
            <a:latin typeface="Tenorite Display" panose="00000500000000000000" pitchFamily="2" charset="0"/>
          </a:endParaRPr>
        </a:p>
      </dgm:t>
    </dgm:pt>
    <dgm:pt modelId="{EEA2259F-0893-47F6-8FCE-3923220B4FEF}" type="parTrans" cxnId="{F85EDB47-AC25-4EDC-BD83-898088C8A05D}">
      <dgm:prSet/>
      <dgm:spPr/>
      <dgm:t>
        <a:bodyPr/>
        <a:lstStyle/>
        <a:p>
          <a:endParaRPr lang="en-US"/>
        </a:p>
      </dgm:t>
    </dgm:pt>
    <dgm:pt modelId="{1D1C1B18-74FC-4E45-8E18-D60E501A674E}" type="sibTrans" cxnId="{F85EDB47-AC25-4EDC-BD83-898088C8A05D}">
      <dgm:prSet/>
      <dgm:spPr/>
      <dgm:t>
        <a:bodyPr/>
        <a:lstStyle/>
        <a:p>
          <a:endParaRPr lang="en-US"/>
        </a:p>
      </dgm:t>
    </dgm:pt>
    <dgm:pt modelId="{EB269055-F588-4BEE-9DBD-25EA32D12B47}">
      <dgm:prSet/>
      <dgm:spPr/>
      <dgm:t>
        <a:bodyPr/>
        <a:lstStyle/>
        <a:p>
          <a:r>
            <a:rPr lang="en-US" b="0" i="0" dirty="0">
              <a:latin typeface="Tenorite Display" panose="00000500000000000000" pitchFamily="2" charset="0"/>
            </a:rPr>
            <a:t>Adversarial debiasing techniques.</a:t>
          </a:r>
          <a:endParaRPr lang="en-US" dirty="0">
            <a:latin typeface="Tenorite Display" panose="00000500000000000000" pitchFamily="2" charset="0"/>
          </a:endParaRPr>
        </a:p>
      </dgm:t>
    </dgm:pt>
    <dgm:pt modelId="{8C0AD795-F5E7-4C22-BDC9-38E1983F4D8E}" type="parTrans" cxnId="{C87ED2FF-F1DB-4405-84C3-DEB78BDA61D3}">
      <dgm:prSet/>
      <dgm:spPr/>
      <dgm:t>
        <a:bodyPr/>
        <a:lstStyle/>
        <a:p>
          <a:endParaRPr lang="en-US"/>
        </a:p>
      </dgm:t>
    </dgm:pt>
    <dgm:pt modelId="{EB7B1DC9-D6A0-47BE-AA62-37242972DC69}" type="sibTrans" cxnId="{C87ED2FF-F1DB-4405-84C3-DEB78BDA61D3}">
      <dgm:prSet/>
      <dgm:spPr/>
      <dgm:t>
        <a:bodyPr/>
        <a:lstStyle/>
        <a:p>
          <a:endParaRPr lang="en-US"/>
        </a:p>
      </dgm:t>
    </dgm:pt>
    <dgm:pt modelId="{7053BA80-AE14-4358-9DE6-4F3F797D37AD}">
      <dgm:prSet/>
      <dgm:spPr/>
      <dgm:t>
        <a:bodyPr/>
        <a:lstStyle/>
        <a:p>
          <a:pPr>
            <a:defRPr b="1"/>
          </a:pPr>
          <a:r>
            <a:rPr lang="en-US" b="0" i="0" dirty="0">
              <a:latin typeface="Tenorite Display" panose="00000500000000000000" pitchFamily="2" charset="0"/>
            </a:rPr>
            <a:t>Real-World Testing</a:t>
          </a:r>
          <a:endParaRPr lang="en-US" dirty="0"/>
        </a:p>
      </dgm:t>
    </dgm:pt>
    <dgm:pt modelId="{A11C558E-41B4-47FE-A463-BD85AD92A42D}" type="parTrans" cxnId="{6E8D89CF-8A58-457D-9545-E1E067B05459}">
      <dgm:prSet/>
      <dgm:spPr/>
      <dgm:t>
        <a:bodyPr/>
        <a:lstStyle/>
        <a:p>
          <a:endParaRPr lang="en-US"/>
        </a:p>
      </dgm:t>
    </dgm:pt>
    <dgm:pt modelId="{690F27D9-2172-4FBD-B337-CDC5F311257D}" type="sibTrans" cxnId="{6E8D89CF-8A58-457D-9545-E1E067B05459}">
      <dgm:prSet/>
      <dgm:spPr/>
      <dgm:t>
        <a:bodyPr/>
        <a:lstStyle/>
        <a:p>
          <a:endParaRPr lang="en-US"/>
        </a:p>
      </dgm:t>
    </dgm:pt>
    <dgm:pt modelId="{82D9D4F6-3CA4-426B-85F8-0D8926F80315}">
      <dgm:prSet/>
      <dgm:spPr/>
      <dgm:t>
        <a:bodyPr/>
        <a:lstStyle/>
        <a:p>
          <a:r>
            <a:rPr lang="en-US" b="0" i="0" dirty="0">
              <a:latin typeface="Tenorite Display" panose="00000500000000000000" pitchFamily="2" charset="0"/>
            </a:rPr>
            <a:t>Deploy in a live environment for user feedback.</a:t>
          </a:r>
          <a:endParaRPr lang="en-US" dirty="0">
            <a:latin typeface="Tenorite Display" panose="00000500000000000000" pitchFamily="2" charset="0"/>
          </a:endParaRPr>
        </a:p>
      </dgm:t>
    </dgm:pt>
    <dgm:pt modelId="{B438C014-73E9-48F0-9E4D-89E06CBFE979}" type="parTrans" cxnId="{B88570D1-3BA5-4BD5-98FE-1960BD62C3A8}">
      <dgm:prSet/>
      <dgm:spPr/>
      <dgm:t>
        <a:bodyPr/>
        <a:lstStyle/>
        <a:p>
          <a:endParaRPr lang="en-US"/>
        </a:p>
      </dgm:t>
    </dgm:pt>
    <dgm:pt modelId="{61D01A80-E4FD-444E-B121-615A97767A9B}" type="sibTrans" cxnId="{B88570D1-3BA5-4BD5-98FE-1960BD62C3A8}">
      <dgm:prSet/>
      <dgm:spPr/>
      <dgm:t>
        <a:bodyPr/>
        <a:lstStyle/>
        <a:p>
          <a:endParaRPr lang="en-US"/>
        </a:p>
      </dgm:t>
    </dgm:pt>
    <dgm:pt modelId="{ED1473DF-E30C-4ED4-9B4A-DA22BB30D431}" type="pres">
      <dgm:prSet presAssocID="{B6FA46A8-54DA-4E8A-81C4-0B95D1C9691C}" presName="Name0" presStyleCnt="0">
        <dgm:presLayoutVars>
          <dgm:dir/>
          <dgm:animLvl val="lvl"/>
          <dgm:resizeHandles val="exact"/>
        </dgm:presLayoutVars>
      </dgm:prSet>
      <dgm:spPr/>
    </dgm:pt>
    <dgm:pt modelId="{56BBE6C4-612C-4500-95B8-2AF776D71E82}" type="pres">
      <dgm:prSet presAssocID="{6DA340D6-C5AA-4EBE-A607-9BCF579D711A}" presName="linNode" presStyleCnt="0"/>
      <dgm:spPr/>
    </dgm:pt>
    <dgm:pt modelId="{02BA02AB-15B8-4A56-9E72-E0E7A4B1A781}" type="pres">
      <dgm:prSet presAssocID="{6DA340D6-C5AA-4EBE-A607-9BCF579D711A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94201BEC-3AB1-4B5F-872F-B50879072D4F}" type="pres">
      <dgm:prSet presAssocID="{6DA340D6-C5AA-4EBE-A607-9BCF579D711A}" presName="descendantText" presStyleLbl="alignAccFollowNode1" presStyleIdx="0" presStyleCnt="4">
        <dgm:presLayoutVars>
          <dgm:bulletEnabled/>
        </dgm:presLayoutVars>
      </dgm:prSet>
      <dgm:spPr/>
    </dgm:pt>
    <dgm:pt modelId="{71F36A0C-42A9-44CE-8692-A52859EA89F4}" type="pres">
      <dgm:prSet presAssocID="{18A9A424-BCE3-44EE-A371-3ACC6A00EA1D}" presName="sp" presStyleCnt="0"/>
      <dgm:spPr/>
    </dgm:pt>
    <dgm:pt modelId="{5366026A-65E5-4D34-93CC-8E9288984A2D}" type="pres">
      <dgm:prSet presAssocID="{97FAF727-F39C-42CE-8459-8D9536CE401F}" presName="linNode" presStyleCnt="0"/>
      <dgm:spPr/>
    </dgm:pt>
    <dgm:pt modelId="{122E545F-AEDD-42F8-BF5F-8BA76059D161}" type="pres">
      <dgm:prSet presAssocID="{97FAF727-F39C-42CE-8459-8D9536CE401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C5F5844-4324-4505-9F0D-C8343912B41F}" type="pres">
      <dgm:prSet presAssocID="{97FAF727-F39C-42CE-8459-8D9536CE401F}" presName="descendantText" presStyleLbl="alignAccFollowNode1" presStyleIdx="1" presStyleCnt="4" custLinFactNeighborY="8098">
        <dgm:presLayoutVars>
          <dgm:bulletEnabled/>
        </dgm:presLayoutVars>
      </dgm:prSet>
      <dgm:spPr/>
    </dgm:pt>
    <dgm:pt modelId="{6B01C58E-56F9-49A8-B549-44E6867101B2}" type="pres">
      <dgm:prSet presAssocID="{662CB1AC-58D6-44F3-BBF3-FFE663426001}" presName="sp" presStyleCnt="0"/>
      <dgm:spPr/>
    </dgm:pt>
    <dgm:pt modelId="{C5C8D1DD-C40F-484A-A5CF-1F2B7A403000}" type="pres">
      <dgm:prSet presAssocID="{00808077-031F-4597-A596-C69A9C451B6F}" presName="linNode" presStyleCnt="0"/>
      <dgm:spPr/>
    </dgm:pt>
    <dgm:pt modelId="{081BBD90-2EC0-4801-99AC-AB20EFB3FF7B}" type="pres">
      <dgm:prSet presAssocID="{00808077-031F-4597-A596-C69A9C451B6F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A161E97E-9FE8-4D20-8C71-456589248504}" type="pres">
      <dgm:prSet presAssocID="{00808077-031F-4597-A596-C69A9C451B6F}" presName="descendantText" presStyleLbl="alignAccFollowNode1" presStyleIdx="2" presStyleCnt="4">
        <dgm:presLayoutVars>
          <dgm:bulletEnabled/>
        </dgm:presLayoutVars>
      </dgm:prSet>
      <dgm:spPr/>
    </dgm:pt>
    <dgm:pt modelId="{802744CB-1433-44F6-91BA-02BEB7C143A3}" type="pres">
      <dgm:prSet presAssocID="{1D1C1B18-74FC-4E45-8E18-D60E501A674E}" presName="sp" presStyleCnt="0"/>
      <dgm:spPr/>
    </dgm:pt>
    <dgm:pt modelId="{21D414CF-2CE4-4456-B4FA-E12E38687180}" type="pres">
      <dgm:prSet presAssocID="{7053BA80-AE14-4358-9DE6-4F3F797D37AD}" presName="linNode" presStyleCnt="0"/>
      <dgm:spPr/>
    </dgm:pt>
    <dgm:pt modelId="{BA818944-D5DF-499B-B6E4-BCC76BF8625A}" type="pres">
      <dgm:prSet presAssocID="{7053BA80-AE14-4358-9DE6-4F3F797D37AD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705FFDA3-66DA-460F-B9AF-AE3303B41A72}" type="pres">
      <dgm:prSet presAssocID="{7053BA80-AE14-4358-9DE6-4F3F797D37AD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DC1CF06-DB0B-48A0-B3D9-8C94DA84222A}" type="presOf" srcId="{82D9D4F6-3CA4-426B-85F8-0D8926F80315}" destId="{705FFDA3-66DA-460F-B9AF-AE3303B41A72}" srcOrd="0" destOrd="0" presId="urn:microsoft.com/office/officeart/2016/7/layout/VerticalSolidActionList"/>
    <dgm:cxn modelId="{7E69CE1E-9913-4BD5-8E94-6C78D18A49BF}" srcId="{B6FA46A8-54DA-4E8A-81C4-0B95D1C9691C}" destId="{97FAF727-F39C-42CE-8459-8D9536CE401F}" srcOrd="1" destOrd="0" parTransId="{F11A75AD-26C2-441E-A591-620ED5FC862D}" sibTransId="{662CB1AC-58D6-44F3-BBF3-FFE663426001}"/>
    <dgm:cxn modelId="{67C05227-207B-42C6-8D1A-7BB6059D4CAE}" type="presOf" srcId="{990E3477-0FE0-4115-A050-BAF94E9B560E}" destId="{CC5F5844-4324-4505-9F0D-C8343912B41F}" srcOrd="0" destOrd="0" presId="urn:microsoft.com/office/officeart/2016/7/layout/VerticalSolidActionList"/>
    <dgm:cxn modelId="{F85EDB47-AC25-4EDC-BD83-898088C8A05D}" srcId="{B6FA46A8-54DA-4E8A-81C4-0B95D1C9691C}" destId="{00808077-031F-4597-A596-C69A9C451B6F}" srcOrd="2" destOrd="0" parTransId="{EEA2259F-0893-47F6-8FCE-3923220B4FEF}" sibTransId="{1D1C1B18-74FC-4E45-8E18-D60E501A674E}"/>
    <dgm:cxn modelId="{423BCD6E-36EC-4E31-8398-DBCBE40E4C09}" type="presOf" srcId="{6DA340D6-C5AA-4EBE-A607-9BCF579D711A}" destId="{02BA02AB-15B8-4A56-9E72-E0E7A4B1A781}" srcOrd="0" destOrd="0" presId="urn:microsoft.com/office/officeart/2016/7/layout/VerticalSolidActionList"/>
    <dgm:cxn modelId="{2217E84E-643E-444A-8071-593DD832FCEE}" srcId="{6DA340D6-C5AA-4EBE-A607-9BCF579D711A}" destId="{3BD71FD6-C92E-4355-98AB-A78260A32EF2}" srcOrd="0" destOrd="0" parTransId="{34FF7FB6-F099-4948-86B1-F795A6B9CB8D}" sibTransId="{04DDAF74-20F4-4327-8A20-3EFF73840703}"/>
    <dgm:cxn modelId="{F61E9F4F-49ED-4F0B-9C14-E4F184ADA616}" type="presOf" srcId="{00808077-031F-4597-A596-C69A9C451B6F}" destId="{081BBD90-2EC0-4801-99AC-AB20EFB3FF7B}" srcOrd="0" destOrd="0" presId="urn:microsoft.com/office/officeart/2016/7/layout/VerticalSolidActionList"/>
    <dgm:cxn modelId="{4D596971-2308-4165-B576-DBB51F1EC380}" type="presOf" srcId="{EB269055-F588-4BEE-9DBD-25EA32D12B47}" destId="{A161E97E-9FE8-4D20-8C71-456589248504}" srcOrd="0" destOrd="0" presId="urn:microsoft.com/office/officeart/2016/7/layout/VerticalSolidActionList"/>
    <dgm:cxn modelId="{73C82F84-5DFE-42EF-868E-D7E184F817B6}" type="presOf" srcId="{7053BA80-AE14-4358-9DE6-4F3F797D37AD}" destId="{BA818944-D5DF-499B-B6E4-BCC76BF8625A}" srcOrd="0" destOrd="0" presId="urn:microsoft.com/office/officeart/2016/7/layout/VerticalSolidActionList"/>
    <dgm:cxn modelId="{6099D494-B0CC-4823-95CF-2C6CB4390395}" type="presOf" srcId="{3BD71FD6-C92E-4355-98AB-A78260A32EF2}" destId="{94201BEC-3AB1-4B5F-872F-B50879072D4F}" srcOrd="0" destOrd="0" presId="urn:microsoft.com/office/officeart/2016/7/layout/VerticalSolidActionList"/>
    <dgm:cxn modelId="{C8AE24C8-0F16-4639-9242-8670B36A8645}" type="presOf" srcId="{B6FA46A8-54DA-4E8A-81C4-0B95D1C9691C}" destId="{ED1473DF-E30C-4ED4-9B4A-DA22BB30D431}" srcOrd="0" destOrd="0" presId="urn:microsoft.com/office/officeart/2016/7/layout/VerticalSolidActionList"/>
    <dgm:cxn modelId="{6E8D89CF-8A58-457D-9545-E1E067B05459}" srcId="{B6FA46A8-54DA-4E8A-81C4-0B95D1C9691C}" destId="{7053BA80-AE14-4358-9DE6-4F3F797D37AD}" srcOrd="3" destOrd="0" parTransId="{A11C558E-41B4-47FE-A463-BD85AD92A42D}" sibTransId="{690F27D9-2172-4FBD-B337-CDC5F311257D}"/>
    <dgm:cxn modelId="{B88570D1-3BA5-4BD5-98FE-1960BD62C3A8}" srcId="{7053BA80-AE14-4358-9DE6-4F3F797D37AD}" destId="{82D9D4F6-3CA4-426B-85F8-0D8926F80315}" srcOrd="0" destOrd="0" parTransId="{B438C014-73E9-48F0-9E4D-89E06CBFE979}" sibTransId="{61D01A80-E4FD-444E-B121-615A97767A9B}"/>
    <dgm:cxn modelId="{4CC029E4-6C41-41DF-B827-03028FE1DC26}" type="presOf" srcId="{97FAF727-F39C-42CE-8459-8D9536CE401F}" destId="{122E545F-AEDD-42F8-BF5F-8BA76059D161}" srcOrd="0" destOrd="0" presId="urn:microsoft.com/office/officeart/2016/7/layout/VerticalSolidActionList"/>
    <dgm:cxn modelId="{94C6CFE4-5DEF-43CD-B422-9C6754AD274A}" srcId="{B6FA46A8-54DA-4E8A-81C4-0B95D1C9691C}" destId="{6DA340D6-C5AA-4EBE-A607-9BCF579D711A}" srcOrd="0" destOrd="0" parTransId="{4C9FBBF3-9CC4-44B7-9C5F-3CC77C0788C7}" sibTransId="{18A9A424-BCE3-44EE-A371-3ACC6A00EA1D}"/>
    <dgm:cxn modelId="{C02B70ED-6A11-4211-82E8-265DC2A739E8}" srcId="{97FAF727-F39C-42CE-8459-8D9536CE401F}" destId="{990E3477-0FE0-4115-A050-BAF94E9B560E}" srcOrd="0" destOrd="0" parTransId="{690447AB-F8DB-4CEA-AA24-7A0BD1FB5A5E}" sibTransId="{BB0E64B9-19D5-4DBB-8784-725CD35E8090}"/>
    <dgm:cxn modelId="{C87ED2FF-F1DB-4405-84C3-DEB78BDA61D3}" srcId="{00808077-031F-4597-A596-C69A9C451B6F}" destId="{EB269055-F588-4BEE-9DBD-25EA32D12B47}" srcOrd="0" destOrd="0" parTransId="{8C0AD795-F5E7-4C22-BDC9-38E1983F4D8E}" sibTransId="{EB7B1DC9-D6A0-47BE-AA62-37242972DC69}"/>
    <dgm:cxn modelId="{A1FE6CDF-D038-4272-860B-2DD15272F6F5}" type="presParOf" srcId="{ED1473DF-E30C-4ED4-9B4A-DA22BB30D431}" destId="{56BBE6C4-612C-4500-95B8-2AF776D71E82}" srcOrd="0" destOrd="0" presId="urn:microsoft.com/office/officeart/2016/7/layout/VerticalSolidActionList"/>
    <dgm:cxn modelId="{49A02ED9-D367-49FF-A5A7-B1A1CF1DFB73}" type="presParOf" srcId="{56BBE6C4-612C-4500-95B8-2AF776D71E82}" destId="{02BA02AB-15B8-4A56-9E72-E0E7A4B1A781}" srcOrd="0" destOrd="0" presId="urn:microsoft.com/office/officeart/2016/7/layout/VerticalSolidActionList"/>
    <dgm:cxn modelId="{7D918633-E619-4A8F-AD15-F0AF251FCFE2}" type="presParOf" srcId="{56BBE6C4-612C-4500-95B8-2AF776D71E82}" destId="{94201BEC-3AB1-4B5F-872F-B50879072D4F}" srcOrd="1" destOrd="0" presId="urn:microsoft.com/office/officeart/2016/7/layout/VerticalSolidActionList"/>
    <dgm:cxn modelId="{1408CA43-AF41-4970-A0DC-88227BEAC8E8}" type="presParOf" srcId="{ED1473DF-E30C-4ED4-9B4A-DA22BB30D431}" destId="{71F36A0C-42A9-44CE-8692-A52859EA89F4}" srcOrd="1" destOrd="0" presId="urn:microsoft.com/office/officeart/2016/7/layout/VerticalSolidActionList"/>
    <dgm:cxn modelId="{601267EA-5F00-48B3-99F8-BAFC7463FDAD}" type="presParOf" srcId="{ED1473DF-E30C-4ED4-9B4A-DA22BB30D431}" destId="{5366026A-65E5-4D34-93CC-8E9288984A2D}" srcOrd="2" destOrd="0" presId="urn:microsoft.com/office/officeart/2016/7/layout/VerticalSolidActionList"/>
    <dgm:cxn modelId="{18F88208-022C-43BB-9E35-5841B626B97B}" type="presParOf" srcId="{5366026A-65E5-4D34-93CC-8E9288984A2D}" destId="{122E545F-AEDD-42F8-BF5F-8BA76059D161}" srcOrd="0" destOrd="0" presId="urn:microsoft.com/office/officeart/2016/7/layout/VerticalSolidActionList"/>
    <dgm:cxn modelId="{5C7BB3AA-68AB-4DFD-A697-A992062C31F9}" type="presParOf" srcId="{5366026A-65E5-4D34-93CC-8E9288984A2D}" destId="{CC5F5844-4324-4505-9F0D-C8343912B41F}" srcOrd="1" destOrd="0" presId="urn:microsoft.com/office/officeart/2016/7/layout/VerticalSolidActionList"/>
    <dgm:cxn modelId="{5106FBB4-436E-44A6-ADF4-D5AF28014E71}" type="presParOf" srcId="{ED1473DF-E30C-4ED4-9B4A-DA22BB30D431}" destId="{6B01C58E-56F9-49A8-B549-44E6867101B2}" srcOrd="3" destOrd="0" presId="urn:microsoft.com/office/officeart/2016/7/layout/VerticalSolidActionList"/>
    <dgm:cxn modelId="{69F79B42-3028-499E-85FC-D91052561711}" type="presParOf" srcId="{ED1473DF-E30C-4ED4-9B4A-DA22BB30D431}" destId="{C5C8D1DD-C40F-484A-A5CF-1F2B7A403000}" srcOrd="4" destOrd="0" presId="urn:microsoft.com/office/officeart/2016/7/layout/VerticalSolidActionList"/>
    <dgm:cxn modelId="{86195B74-6FAE-4E6D-B48E-9716DC70A56C}" type="presParOf" srcId="{C5C8D1DD-C40F-484A-A5CF-1F2B7A403000}" destId="{081BBD90-2EC0-4801-99AC-AB20EFB3FF7B}" srcOrd="0" destOrd="0" presId="urn:microsoft.com/office/officeart/2016/7/layout/VerticalSolidActionList"/>
    <dgm:cxn modelId="{9B521E78-EB59-4762-8A09-09D65A7F9AD3}" type="presParOf" srcId="{C5C8D1DD-C40F-484A-A5CF-1F2B7A403000}" destId="{A161E97E-9FE8-4D20-8C71-456589248504}" srcOrd="1" destOrd="0" presId="urn:microsoft.com/office/officeart/2016/7/layout/VerticalSolidActionList"/>
    <dgm:cxn modelId="{9890FB3C-1D0F-4ABC-B687-0BEF1AA7BBFA}" type="presParOf" srcId="{ED1473DF-E30C-4ED4-9B4A-DA22BB30D431}" destId="{802744CB-1433-44F6-91BA-02BEB7C143A3}" srcOrd="5" destOrd="0" presId="urn:microsoft.com/office/officeart/2016/7/layout/VerticalSolidActionList"/>
    <dgm:cxn modelId="{3ED43C87-C550-45C5-85C8-53D542DA16C8}" type="presParOf" srcId="{ED1473DF-E30C-4ED4-9B4A-DA22BB30D431}" destId="{21D414CF-2CE4-4456-B4FA-E12E38687180}" srcOrd="6" destOrd="0" presId="urn:microsoft.com/office/officeart/2016/7/layout/VerticalSolidActionList"/>
    <dgm:cxn modelId="{E02330FE-8596-4594-A49C-A309F8A8E079}" type="presParOf" srcId="{21D414CF-2CE4-4456-B4FA-E12E38687180}" destId="{BA818944-D5DF-499B-B6E4-BCC76BF8625A}" srcOrd="0" destOrd="0" presId="urn:microsoft.com/office/officeart/2016/7/layout/VerticalSolidActionList"/>
    <dgm:cxn modelId="{CAA90F33-12A3-4B8E-85B7-E0167F2B1D72}" type="presParOf" srcId="{21D414CF-2CE4-4456-B4FA-E12E38687180}" destId="{705FFDA3-66DA-460F-B9AF-AE3303B41A7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E22615-F41C-45FF-A627-86C981E03F6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30DC3D-560D-47C3-A1F1-513A2542A733}">
      <dgm:prSet custT="1"/>
      <dgm:spPr/>
      <dgm:t>
        <a:bodyPr/>
        <a:lstStyle/>
        <a:p>
          <a:r>
            <a:rPr lang="en-US" sz="5400" b="0" i="0" dirty="0">
              <a:latin typeface="Tenorite Display" panose="00000500000000000000" pitchFamily="2" charset="0"/>
            </a:rPr>
            <a:t>Summary</a:t>
          </a:r>
          <a:endParaRPr lang="en-US" sz="5400" dirty="0"/>
        </a:p>
      </dgm:t>
    </dgm:pt>
    <dgm:pt modelId="{075E2064-BA96-476A-AAC6-136B78BC4E91}" type="parTrans" cxnId="{2FC83B7F-B0E9-4933-9C65-2E22EF780C87}">
      <dgm:prSet/>
      <dgm:spPr/>
      <dgm:t>
        <a:bodyPr/>
        <a:lstStyle/>
        <a:p>
          <a:endParaRPr lang="en-US"/>
        </a:p>
      </dgm:t>
    </dgm:pt>
    <dgm:pt modelId="{BCC03C9E-9DDA-48CC-AFD5-969AD48BC094}" type="sibTrans" cxnId="{2FC83B7F-B0E9-4933-9C65-2E22EF780C87}">
      <dgm:prSet/>
      <dgm:spPr/>
      <dgm:t>
        <a:bodyPr/>
        <a:lstStyle/>
        <a:p>
          <a:endParaRPr lang="en-US"/>
        </a:p>
      </dgm:t>
    </dgm:pt>
    <dgm:pt modelId="{46A7F686-B44C-4BB8-8D2D-17B828FA7C57}">
      <dgm:prSet custT="1"/>
      <dgm:spPr/>
      <dgm:t>
        <a:bodyPr/>
        <a:lstStyle/>
        <a:p>
          <a:r>
            <a:rPr lang="en-US" sz="2400" b="0" i="0" dirty="0"/>
            <a:t>Model successfully detects fake news with ~98.6% accuracy.</a:t>
          </a:r>
          <a:endParaRPr lang="en-US" sz="2400" dirty="0"/>
        </a:p>
      </dgm:t>
    </dgm:pt>
    <dgm:pt modelId="{4C6837E7-9090-4DAA-A4B2-E79B58E96E66}" type="parTrans" cxnId="{A4469619-7FE5-44D9-86EE-44FC0FD1F5F8}">
      <dgm:prSet/>
      <dgm:spPr/>
      <dgm:t>
        <a:bodyPr/>
        <a:lstStyle/>
        <a:p>
          <a:endParaRPr lang="en-US"/>
        </a:p>
      </dgm:t>
    </dgm:pt>
    <dgm:pt modelId="{19FC5790-643B-410F-999F-739FEBB49D2E}" type="sibTrans" cxnId="{A4469619-7FE5-44D9-86EE-44FC0FD1F5F8}">
      <dgm:prSet/>
      <dgm:spPr/>
      <dgm:t>
        <a:bodyPr/>
        <a:lstStyle/>
        <a:p>
          <a:endParaRPr lang="en-US"/>
        </a:p>
      </dgm:t>
    </dgm:pt>
    <dgm:pt modelId="{09687ED5-C4F7-499D-BE6E-9C30B149092B}">
      <dgm:prSet custT="1"/>
      <dgm:spPr/>
      <dgm:t>
        <a:bodyPr/>
        <a:lstStyle/>
        <a:p>
          <a:r>
            <a:rPr lang="en-US" sz="2400" b="0" i="0" dirty="0"/>
            <a:t>Requires further development for real-world reliability.</a:t>
          </a:r>
          <a:endParaRPr lang="en-US" sz="2400" dirty="0"/>
        </a:p>
      </dgm:t>
    </dgm:pt>
    <dgm:pt modelId="{D2D1CE9B-4D57-4B86-B86B-FC28A96BFC0A}" type="parTrans" cxnId="{12372985-490F-483D-978D-825B04DB4ACB}">
      <dgm:prSet/>
      <dgm:spPr/>
      <dgm:t>
        <a:bodyPr/>
        <a:lstStyle/>
        <a:p>
          <a:endParaRPr lang="en-US"/>
        </a:p>
      </dgm:t>
    </dgm:pt>
    <dgm:pt modelId="{A6214CE9-6859-4A73-B891-F8A3E04A7431}" type="sibTrans" cxnId="{12372985-490F-483D-978D-825B04DB4ACB}">
      <dgm:prSet/>
      <dgm:spPr/>
      <dgm:t>
        <a:bodyPr/>
        <a:lstStyle/>
        <a:p>
          <a:endParaRPr lang="en-US"/>
        </a:p>
      </dgm:t>
    </dgm:pt>
    <dgm:pt modelId="{47C7A13C-3E90-4FE2-A8CE-D32D28BBA16C}">
      <dgm:prSet custT="1"/>
      <dgm:spPr/>
      <dgm:t>
        <a:bodyPr/>
        <a:lstStyle/>
        <a:p>
          <a:r>
            <a:rPr lang="en-US" sz="5400" b="0" i="0" dirty="0"/>
            <a:t>Final Takeaway</a:t>
          </a:r>
          <a:endParaRPr lang="en-US" sz="5400" dirty="0"/>
        </a:p>
      </dgm:t>
    </dgm:pt>
    <dgm:pt modelId="{7273114B-628B-4808-A6CB-5962CDA97C99}" type="parTrans" cxnId="{EF3E3AC4-06DA-47E2-888E-F66B269A2B57}">
      <dgm:prSet/>
      <dgm:spPr/>
      <dgm:t>
        <a:bodyPr/>
        <a:lstStyle/>
        <a:p>
          <a:endParaRPr lang="en-US"/>
        </a:p>
      </dgm:t>
    </dgm:pt>
    <dgm:pt modelId="{25924240-411A-4578-AFED-99B107B94262}" type="sibTrans" cxnId="{EF3E3AC4-06DA-47E2-888E-F66B269A2B57}">
      <dgm:prSet/>
      <dgm:spPr/>
      <dgm:t>
        <a:bodyPr/>
        <a:lstStyle/>
        <a:p>
          <a:endParaRPr lang="en-US"/>
        </a:p>
      </dgm:t>
    </dgm:pt>
    <dgm:pt modelId="{AEBD172E-6BF1-432D-A5BD-1D7764D9BE88}">
      <dgm:prSet custT="1"/>
      <dgm:spPr/>
      <dgm:t>
        <a:bodyPr/>
        <a:lstStyle/>
        <a:p>
          <a:r>
            <a:rPr lang="en-US" sz="2400" b="0" i="0" dirty="0"/>
            <a:t>A promising step toward automated misinformation detection.</a:t>
          </a:r>
          <a:endParaRPr lang="en-US" sz="2400" dirty="0"/>
        </a:p>
      </dgm:t>
    </dgm:pt>
    <dgm:pt modelId="{F6F2160B-C04E-4706-9E95-E2670986F879}" type="parTrans" cxnId="{49ABB975-4AFC-4E9A-A8ED-4948D3C8F97E}">
      <dgm:prSet/>
      <dgm:spPr/>
      <dgm:t>
        <a:bodyPr/>
        <a:lstStyle/>
        <a:p>
          <a:endParaRPr lang="en-US"/>
        </a:p>
      </dgm:t>
    </dgm:pt>
    <dgm:pt modelId="{2268AAD6-46C3-4F5C-881E-08C732D38D72}" type="sibTrans" cxnId="{49ABB975-4AFC-4E9A-A8ED-4948D3C8F97E}">
      <dgm:prSet/>
      <dgm:spPr/>
      <dgm:t>
        <a:bodyPr/>
        <a:lstStyle/>
        <a:p>
          <a:endParaRPr lang="en-US"/>
        </a:p>
      </dgm:t>
    </dgm:pt>
    <dgm:pt modelId="{B7CDEB24-8491-4F93-9450-7772116C192F}" type="pres">
      <dgm:prSet presAssocID="{E3E22615-F41C-45FF-A627-86C981E03F66}" presName="Name0" presStyleCnt="0">
        <dgm:presLayoutVars>
          <dgm:dir/>
          <dgm:animLvl val="lvl"/>
          <dgm:resizeHandles val="exact"/>
        </dgm:presLayoutVars>
      </dgm:prSet>
      <dgm:spPr/>
    </dgm:pt>
    <dgm:pt modelId="{5FE7F261-0680-455E-A395-C89D4A07B592}" type="pres">
      <dgm:prSet presAssocID="{3630DC3D-560D-47C3-A1F1-513A2542A733}" presName="linNode" presStyleCnt="0"/>
      <dgm:spPr/>
    </dgm:pt>
    <dgm:pt modelId="{54CFB192-2718-4E3B-9129-2A74D7CD2AB4}" type="pres">
      <dgm:prSet presAssocID="{3630DC3D-560D-47C3-A1F1-513A2542A73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B351860-AC02-4000-8234-8406041A571C}" type="pres">
      <dgm:prSet presAssocID="{3630DC3D-560D-47C3-A1F1-513A2542A733}" presName="descendantText" presStyleLbl="alignAccFollowNode1" presStyleIdx="0" presStyleCnt="2">
        <dgm:presLayoutVars>
          <dgm:bulletEnabled val="1"/>
        </dgm:presLayoutVars>
      </dgm:prSet>
      <dgm:spPr/>
    </dgm:pt>
    <dgm:pt modelId="{49E62BE4-9AE4-4347-94EC-F827C50548BD}" type="pres">
      <dgm:prSet presAssocID="{BCC03C9E-9DDA-48CC-AFD5-969AD48BC094}" presName="sp" presStyleCnt="0"/>
      <dgm:spPr/>
    </dgm:pt>
    <dgm:pt modelId="{F4B1A765-A636-4D8D-A50B-68113EF5F41C}" type="pres">
      <dgm:prSet presAssocID="{47C7A13C-3E90-4FE2-A8CE-D32D28BBA16C}" presName="linNode" presStyleCnt="0"/>
      <dgm:spPr/>
    </dgm:pt>
    <dgm:pt modelId="{A5893A70-BF21-4D35-89D6-E88A190041E5}" type="pres">
      <dgm:prSet presAssocID="{47C7A13C-3E90-4FE2-A8CE-D32D28BBA16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7E67508-4202-4647-B99E-CE75742B7321}" type="pres">
      <dgm:prSet presAssocID="{47C7A13C-3E90-4FE2-A8CE-D32D28BBA16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4469619-7FE5-44D9-86EE-44FC0FD1F5F8}" srcId="{3630DC3D-560D-47C3-A1F1-513A2542A733}" destId="{46A7F686-B44C-4BB8-8D2D-17B828FA7C57}" srcOrd="0" destOrd="0" parTransId="{4C6837E7-9090-4DAA-A4B2-E79B58E96E66}" sibTransId="{19FC5790-643B-410F-999F-739FEBB49D2E}"/>
    <dgm:cxn modelId="{49CB701B-B8B5-49A0-BC52-3201A1E77C3A}" type="presOf" srcId="{09687ED5-C4F7-499D-BE6E-9C30B149092B}" destId="{0B351860-AC02-4000-8234-8406041A571C}" srcOrd="0" destOrd="1" presId="urn:microsoft.com/office/officeart/2005/8/layout/vList5"/>
    <dgm:cxn modelId="{6807356F-6507-43B6-A50F-2DA5DC4E6141}" type="presOf" srcId="{46A7F686-B44C-4BB8-8D2D-17B828FA7C57}" destId="{0B351860-AC02-4000-8234-8406041A571C}" srcOrd="0" destOrd="0" presId="urn:microsoft.com/office/officeart/2005/8/layout/vList5"/>
    <dgm:cxn modelId="{1B1DBF6F-E26A-48D7-BCC7-C673B18BE15F}" type="presOf" srcId="{47C7A13C-3E90-4FE2-A8CE-D32D28BBA16C}" destId="{A5893A70-BF21-4D35-89D6-E88A190041E5}" srcOrd="0" destOrd="0" presId="urn:microsoft.com/office/officeart/2005/8/layout/vList5"/>
    <dgm:cxn modelId="{49ABB975-4AFC-4E9A-A8ED-4948D3C8F97E}" srcId="{47C7A13C-3E90-4FE2-A8CE-D32D28BBA16C}" destId="{AEBD172E-6BF1-432D-A5BD-1D7764D9BE88}" srcOrd="0" destOrd="0" parTransId="{F6F2160B-C04E-4706-9E95-E2670986F879}" sibTransId="{2268AAD6-46C3-4F5C-881E-08C732D38D72}"/>
    <dgm:cxn modelId="{2FC83B7F-B0E9-4933-9C65-2E22EF780C87}" srcId="{E3E22615-F41C-45FF-A627-86C981E03F66}" destId="{3630DC3D-560D-47C3-A1F1-513A2542A733}" srcOrd="0" destOrd="0" parTransId="{075E2064-BA96-476A-AAC6-136B78BC4E91}" sibTransId="{BCC03C9E-9DDA-48CC-AFD5-969AD48BC094}"/>
    <dgm:cxn modelId="{12372985-490F-483D-978D-825B04DB4ACB}" srcId="{3630DC3D-560D-47C3-A1F1-513A2542A733}" destId="{09687ED5-C4F7-499D-BE6E-9C30B149092B}" srcOrd="1" destOrd="0" parTransId="{D2D1CE9B-4D57-4B86-B86B-FC28A96BFC0A}" sibTransId="{A6214CE9-6859-4A73-B891-F8A3E04A7431}"/>
    <dgm:cxn modelId="{81367DAD-330E-42B7-A115-19D4E0E63BD3}" type="presOf" srcId="{3630DC3D-560D-47C3-A1F1-513A2542A733}" destId="{54CFB192-2718-4E3B-9129-2A74D7CD2AB4}" srcOrd="0" destOrd="0" presId="urn:microsoft.com/office/officeart/2005/8/layout/vList5"/>
    <dgm:cxn modelId="{C0A408C0-0BAA-4AE5-B876-3AF0059443D1}" type="presOf" srcId="{E3E22615-F41C-45FF-A627-86C981E03F66}" destId="{B7CDEB24-8491-4F93-9450-7772116C192F}" srcOrd="0" destOrd="0" presId="urn:microsoft.com/office/officeart/2005/8/layout/vList5"/>
    <dgm:cxn modelId="{EF3E3AC4-06DA-47E2-888E-F66B269A2B57}" srcId="{E3E22615-F41C-45FF-A627-86C981E03F66}" destId="{47C7A13C-3E90-4FE2-A8CE-D32D28BBA16C}" srcOrd="1" destOrd="0" parTransId="{7273114B-628B-4808-A6CB-5962CDA97C99}" sibTransId="{25924240-411A-4578-AFED-99B107B94262}"/>
    <dgm:cxn modelId="{C07D48F0-1806-446B-A80F-DE59EA91C292}" type="presOf" srcId="{AEBD172E-6BF1-432D-A5BD-1D7764D9BE88}" destId="{F7E67508-4202-4647-B99E-CE75742B7321}" srcOrd="0" destOrd="0" presId="urn:microsoft.com/office/officeart/2005/8/layout/vList5"/>
    <dgm:cxn modelId="{2D1BA9D9-CF74-4082-BF10-2DF9E1BC25A4}" type="presParOf" srcId="{B7CDEB24-8491-4F93-9450-7772116C192F}" destId="{5FE7F261-0680-455E-A395-C89D4A07B592}" srcOrd="0" destOrd="0" presId="urn:microsoft.com/office/officeart/2005/8/layout/vList5"/>
    <dgm:cxn modelId="{89CC4F19-5C6D-418A-A211-D43A18A60EE5}" type="presParOf" srcId="{5FE7F261-0680-455E-A395-C89D4A07B592}" destId="{54CFB192-2718-4E3B-9129-2A74D7CD2AB4}" srcOrd="0" destOrd="0" presId="urn:microsoft.com/office/officeart/2005/8/layout/vList5"/>
    <dgm:cxn modelId="{0D843C27-A7E9-4807-9564-FA6D8CC4D17D}" type="presParOf" srcId="{5FE7F261-0680-455E-A395-C89D4A07B592}" destId="{0B351860-AC02-4000-8234-8406041A571C}" srcOrd="1" destOrd="0" presId="urn:microsoft.com/office/officeart/2005/8/layout/vList5"/>
    <dgm:cxn modelId="{0ABF33DB-8C45-4C21-9FDB-9D60774AEE07}" type="presParOf" srcId="{B7CDEB24-8491-4F93-9450-7772116C192F}" destId="{49E62BE4-9AE4-4347-94EC-F827C50548BD}" srcOrd="1" destOrd="0" presId="urn:microsoft.com/office/officeart/2005/8/layout/vList5"/>
    <dgm:cxn modelId="{DF0B08CC-9EE4-4AE7-8039-E6439731B9F9}" type="presParOf" srcId="{B7CDEB24-8491-4F93-9450-7772116C192F}" destId="{F4B1A765-A636-4D8D-A50B-68113EF5F41C}" srcOrd="2" destOrd="0" presId="urn:microsoft.com/office/officeart/2005/8/layout/vList5"/>
    <dgm:cxn modelId="{763AC30E-7D7B-4A98-95C8-B9522999B9A9}" type="presParOf" srcId="{F4B1A765-A636-4D8D-A50B-68113EF5F41C}" destId="{A5893A70-BF21-4D35-89D6-E88A190041E5}" srcOrd="0" destOrd="0" presId="urn:microsoft.com/office/officeart/2005/8/layout/vList5"/>
    <dgm:cxn modelId="{D42D14F3-B637-438B-90A2-6041A08899CD}" type="presParOf" srcId="{F4B1A765-A636-4D8D-A50B-68113EF5F41C}" destId="{F7E67508-4202-4647-B99E-CE75742B73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1EBC-6ECD-4C5A-A5B8-30CC1CE34862}">
      <dsp:nvSpPr>
        <dsp:cNvPr id="0" name=""/>
        <dsp:cNvSpPr/>
      </dsp:nvSpPr>
      <dsp:spPr>
        <a:xfrm>
          <a:off x="0" y="6582"/>
          <a:ext cx="5173047" cy="69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enorite Display" panose="00000500000000000000" pitchFamily="2" charset="0"/>
            </a:rPr>
            <a:t>What is the Problem?</a:t>
          </a:r>
          <a:endParaRPr lang="en-US" sz="2400" kern="1200" dirty="0">
            <a:latin typeface="Tenorite Display" panose="00000500000000000000" pitchFamily="2" charset="0"/>
          </a:endParaRPr>
        </a:p>
      </dsp:txBody>
      <dsp:txXfrm>
        <a:off x="33812" y="40394"/>
        <a:ext cx="5105423" cy="625016"/>
      </dsp:txXfrm>
    </dsp:sp>
    <dsp:sp modelId="{7DEC7CDA-5415-4782-BB4E-83D3DEA94E14}">
      <dsp:nvSpPr>
        <dsp:cNvPr id="0" name=""/>
        <dsp:cNvSpPr/>
      </dsp:nvSpPr>
      <dsp:spPr>
        <a:xfrm>
          <a:off x="0" y="713860"/>
          <a:ext cx="5173047" cy="102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2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latin typeface="Tenorite Display" panose="00000500000000000000" pitchFamily="2" charset="0"/>
            </a:rPr>
            <a:t>Fake news spreads misinformation, impacting public opinion and societal decisions.</a:t>
          </a:r>
          <a:endParaRPr lang="en-US" sz="2400" kern="1200" dirty="0">
            <a:latin typeface="Tenorite Display" panose="00000500000000000000" pitchFamily="2" charset="0"/>
          </a:endParaRPr>
        </a:p>
      </dsp:txBody>
      <dsp:txXfrm>
        <a:off x="0" y="713860"/>
        <a:ext cx="5173047" cy="1025763"/>
      </dsp:txXfrm>
    </dsp:sp>
    <dsp:sp modelId="{B346B3F0-A7A9-406E-9697-1F17006F3572}">
      <dsp:nvSpPr>
        <dsp:cNvPr id="0" name=""/>
        <dsp:cNvSpPr/>
      </dsp:nvSpPr>
      <dsp:spPr>
        <a:xfrm>
          <a:off x="0" y="1739623"/>
          <a:ext cx="5173047" cy="6926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enorite Display" panose="00000500000000000000" pitchFamily="2" charset="0"/>
            </a:rPr>
            <a:t>Why NLP?</a:t>
          </a:r>
          <a:endParaRPr lang="en-US" sz="2400" kern="1200" dirty="0">
            <a:latin typeface="Tenorite Display" panose="00000500000000000000" pitchFamily="2" charset="0"/>
          </a:endParaRPr>
        </a:p>
      </dsp:txBody>
      <dsp:txXfrm>
        <a:off x="33812" y="1773435"/>
        <a:ext cx="5105423" cy="625016"/>
      </dsp:txXfrm>
    </dsp:sp>
    <dsp:sp modelId="{54A40C6E-BEA1-451E-8D45-ECC864C2CF25}">
      <dsp:nvSpPr>
        <dsp:cNvPr id="0" name=""/>
        <dsp:cNvSpPr/>
      </dsp:nvSpPr>
      <dsp:spPr>
        <a:xfrm>
          <a:off x="0" y="2432263"/>
          <a:ext cx="5173047" cy="105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2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latin typeface="Tenorite Display" panose="00000500000000000000" pitchFamily="2" charset="0"/>
            </a:rPr>
            <a:t>Text-based patterns can help distinguish fake news from credible sources.</a:t>
          </a:r>
          <a:endParaRPr lang="en-US" sz="2400" kern="1200" dirty="0">
            <a:latin typeface="Tenorite Display" panose="00000500000000000000" pitchFamily="2" charset="0"/>
          </a:endParaRPr>
        </a:p>
      </dsp:txBody>
      <dsp:txXfrm>
        <a:off x="0" y="2432263"/>
        <a:ext cx="5173047" cy="1053112"/>
      </dsp:txXfrm>
    </dsp:sp>
    <dsp:sp modelId="{937837D7-8E49-460A-B346-F31C04DFD2F5}">
      <dsp:nvSpPr>
        <dsp:cNvPr id="0" name=""/>
        <dsp:cNvSpPr/>
      </dsp:nvSpPr>
      <dsp:spPr>
        <a:xfrm>
          <a:off x="0" y="3485376"/>
          <a:ext cx="5173047" cy="692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Tenorite Display" panose="00000500000000000000" pitchFamily="2" charset="0"/>
            </a:rPr>
            <a:t>Objective:</a:t>
          </a:r>
          <a:endParaRPr lang="en-US" sz="2400" kern="1200">
            <a:latin typeface="Tenorite Display" panose="00000500000000000000" pitchFamily="2" charset="0"/>
          </a:endParaRPr>
        </a:p>
      </dsp:txBody>
      <dsp:txXfrm>
        <a:off x="33812" y="3519188"/>
        <a:ext cx="5105423" cy="625016"/>
      </dsp:txXfrm>
    </dsp:sp>
    <dsp:sp modelId="{ECCE3A72-97B1-4533-AA29-E4C61ACDF455}">
      <dsp:nvSpPr>
        <dsp:cNvPr id="0" name=""/>
        <dsp:cNvSpPr/>
      </dsp:nvSpPr>
      <dsp:spPr>
        <a:xfrm>
          <a:off x="0" y="4178016"/>
          <a:ext cx="5173047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2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latin typeface="Tenorite Display" panose="00000500000000000000" pitchFamily="2" charset="0"/>
            </a:rPr>
            <a:t>Automatically classify news as "Fake" or "True" with high accuracy.</a:t>
          </a:r>
          <a:endParaRPr lang="en-US" sz="2400" kern="1200" dirty="0">
            <a:latin typeface="Tenorite Display" panose="00000500000000000000" pitchFamily="2" charset="0"/>
          </a:endParaRPr>
        </a:p>
      </dsp:txBody>
      <dsp:txXfrm>
        <a:off x="0" y="4178016"/>
        <a:ext cx="5173047" cy="727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01BEC-3AB1-4B5F-872F-B50879072D4F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enorite Display" panose="00000500000000000000" pitchFamily="2" charset="0"/>
            </a:rPr>
            <a:t>Transformers like BERT or RoBERTa.</a:t>
          </a:r>
          <a:endParaRPr lang="en-US" sz="1800" kern="1200" dirty="0">
            <a:latin typeface="Tenorite Display" panose="00000500000000000000" pitchFamily="2" charset="0"/>
          </a:endParaRPr>
        </a:p>
      </dsp:txBody>
      <dsp:txXfrm>
        <a:off x="2103120" y="2007"/>
        <a:ext cx="8412480" cy="1040029"/>
      </dsp:txXfrm>
    </dsp:sp>
    <dsp:sp modelId="{02BA02AB-15B8-4A56-9E72-E0E7A4B1A781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dirty="0">
              <a:latin typeface="Tenorite Display" panose="00000500000000000000" pitchFamily="2" charset="0"/>
            </a:rPr>
            <a:t> Advanced NLP Models</a:t>
          </a:r>
          <a:endParaRPr lang="en-US" sz="2300" kern="1200" dirty="0">
            <a:latin typeface="Tenorite Display" panose="00000500000000000000" pitchFamily="2" charset="0"/>
          </a:endParaRPr>
        </a:p>
      </dsp:txBody>
      <dsp:txXfrm>
        <a:off x="0" y="2007"/>
        <a:ext cx="2103120" cy="1040029"/>
      </dsp:txXfrm>
    </dsp:sp>
    <dsp:sp modelId="{CC5F5844-4324-4505-9F0D-C8343912B41F}">
      <dsp:nvSpPr>
        <dsp:cNvPr id="0" name=""/>
        <dsp:cNvSpPr/>
      </dsp:nvSpPr>
      <dsp:spPr>
        <a:xfrm>
          <a:off x="2103120" y="1188660"/>
          <a:ext cx="8412480" cy="104002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enorite Display" panose="00000500000000000000" pitchFamily="2" charset="0"/>
            </a:rPr>
            <a:t> Include articles from more publishers and modern topics ,web scraping from authentic resources</a:t>
          </a:r>
          <a:endParaRPr lang="en-US" sz="1800" kern="1200">
            <a:latin typeface="Tenorite Display" panose="00000500000000000000" pitchFamily="2" charset="0"/>
          </a:endParaRPr>
        </a:p>
      </dsp:txBody>
      <dsp:txXfrm>
        <a:off x="2103120" y="1188660"/>
        <a:ext cx="8412480" cy="1040029"/>
      </dsp:txXfrm>
    </dsp:sp>
    <dsp:sp modelId="{122E545F-AEDD-42F8-BF5F-8BA76059D161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dirty="0">
              <a:latin typeface="Tenorite Display" panose="00000500000000000000" pitchFamily="2" charset="0"/>
            </a:rPr>
            <a:t>Expand Dataset</a:t>
          </a:r>
          <a:endParaRPr lang="en-US" sz="2300" kern="1200" dirty="0"/>
        </a:p>
      </dsp:txBody>
      <dsp:txXfrm>
        <a:off x="0" y="1104438"/>
        <a:ext cx="2103120" cy="1040029"/>
      </dsp:txXfrm>
    </dsp:sp>
    <dsp:sp modelId="{A161E97E-9FE8-4D20-8C71-456589248504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enorite Display" panose="00000500000000000000" pitchFamily="2" charset="0"/>
            </a:rPr>
            <a:t>Adversarial debiasing techniques.</a:t>
          </a:r>
          <a:endParaRPr lang="en-US" sz="1800" kern="1200" dirty="0">
            <a:latin typeface="Tenorite Display" panose="00000500000000000000" pitchFamily="2" charset="0"/>
          </a:endParaRPr>
        </a:p>
      </dsp:txBody>
      <dsp:txXfrm>
        <a:off x="2103120" y="2206869"/>
        <a:ext cx="8412480" cy="1040029"/>
      </dsp:txXfrm>
    </dsp:sp>
    <dsp:sp modelId="{081BBD90-2EC0-4801-99AC-AB20EFB3FF7B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dirty="0">
              <a:latin typeface="Tenorite Display" panose="00000500000000000000" pitchFamily="2" charset="0"/>
            </a:rPr>
            <a:t>Address Bias</a:t>
          </a:r>
          <a:endParaRPr lang="en-US" sz="2300" kern="1200" dirty="0">
            <a:latin typeface="Tenorite Display" panose="00000500000000000000" pitchFamily="2" charset="0"/>
          </a:endParaRPr>
        </a:p>
      </dsp:txBody>
      <dsp:txXfrm>
        <a:off x="0" y="2206869"/>
        <a:ext cx="2103120" cy="1040029"/>
      </dsp:txXfrm>
    </dsp:sp>
    <dsp:sp modelId="{705FFDA3-66DA-460F-B9AF-AE3303B41A72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enorite Display" panose="00000500000000000000" pitchFamily="2" charset="0"/>
            </a:rPr>
            <a:t>Deploy in a live environment for user feedback.</a:t>
          </a:r>
          <a:endParaRPr lang="en-US" sz="1800" kern="1200" dirty="0">
            <a:latin typeface="Tenorite Display" panose="00000500000000000000" pitchFamily="2" charset="0"/>
          </a:endParaRPr>
        </a:p>
      </dsp:txBody>
      <dsp:txXfrm>
        <a:off x="2103120" y="3309300"/>
        <a:ext cx="8412480" cy="1040029"/>
      </dsp:txXfrm>
    </dsp:sp>
    <dsp:sp modelId="{BA818944-D5DF-499B-B6E4-BCC76BF8625A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dirty="0">
              <a:latin typeface="Tenorite Display" panose="00000500000000000000" pitchFamily="2" charset="0"/>
            </a:rPr>
            <a:t>Real-World Testing</a:t>
          </a:r>
          <a:endParaRPr lang="en-US" sz="2300" kern="1200" dirty="0"/>
        </a:p>
      </dsp:txBody>
      <dsp:txXfrm>
        <a:off x="0" y="3309300"/>
        <a:ext cx="2103120" cy="1040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51860-AC02-4000-8234-8406041A571C}">
      <dsp:nvSpPr>
        <dsp:cNvPr id="0" name=""/>
        <dsp:cNvSpPr/>
      </dsp:nvSpPr>
      <dsp:spPr>
        <a:xfrm rot="5400000">
          <a:off x="6338757" y="-2350127"/>
          <a:ext cx="1623701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Model successfully detects fake news with ~98.6% accuracy.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Requires further development for real-world reliability.</a:t>
          </a:r>
          <a:endParaRPr lang="en-US" sz="2400" kern="1200" dirty="0"/>
        </a:p>
      </dsp:txBody>
      <dsp:txXfrm rot="-5400000">
        <a:off x="3785616" y="282277"/>
        <a:ext cx="6650721" cy="1465175"/>
      </dsp:txXfrm>
    </dsp:sp>
    <dsp:sp modelId="{54CFB192-2718-4E3B-9129-2A74D7CD2AB4}">
      <dsp:nvSpPr>
        <dsp:cNvPr id="0" name=""/>
        <dsp:cNvSpPr/>
      </dsp:nvSpPr>
      <dsp:spPr>
        <a:xfrm>
          <a:off x="0" y="50"/>
          <a:ext cx="3785616" cy="20296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 dirty="0">
              <a:latin typeface="Tenorite Display" panose="00000500000000000000" pitchFamily="2" charset="0"/>
            </a:rPr>
            <a:t>Summary</a:t>
          </a:r>
          <a:endParaRPr lang="en-US" sz="5400" kern="1200" dirty="0"/>
        </a:p>
      </dsp:txBody>
      <dsp:txXfrm>
        <a:off x="99078" y="99128"/>
        <a:ext cx="3587460" cy="1831471"/>
      </dsp:txXfrm>
    </dsp:sp>
    <dsp:sp modelId="{F7E67508-4202-4647-B99E-CE75742B7321}">
      <dsp:nvSpPr>
        <dsp:cNvPr id="0" name=""/>
        <dsp:cNvSpPr/>
      </dsp:nvSpPr>
      <dsp:spPr>
        <a:xfrm rot="5400000">
          <a:off x="6338757" y="-219019"/>
          <a:ext cx="1623701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A promising step toward automated misinformation detection.</a:t>
          </a:r>
          <a:endParaRPr lang="en-US" sz="2400" kern="1200" dirty="0"/>
        </a:p>
      </dsp:txBody>
      <dsp:txXfrm rot="-5400000">
        <a:off x="3785616" y="2413385"/>
        <a:ext cx="6650721" cy="1465175"/>
      </dsp:txXfrm>
    </dsp:sp>
    <dsp:sp modelId="{A5893A70-BF21-4D35-89D6-E88A190041E5}">
      <dsp:nvSpPr>
        <dsp:cNvPr id="0" name=""/>
        <dsp:cNvSpPr/>
      </dsp:nvSpPr>
      <dsp:spPr>
        <a:xfrm>
          <a:off x="0" y="2131159"/>
          <a:ext cx="3785616" cy="202962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 dirty="0"/>
            <a:t>Final Takeaway</a:t>
          </a:r>
          <a:endParaRPr lang="en-US" sz="5400" kern="1200" dirty="0"/>
        </a:p>
      </dsp:txBody>
      <dsp:txXfrm>
        <a:off x="99078" y="2230237"/>
        <a:ext cx="3587460" cy="1831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95FA7-0B37-4E48-8D33-AE7CBA01362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8BEC-73CC-4256-83ED-BE543031C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 Problem-The inability of individuals to reliably distinguish between genuine and fabricated news articles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2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FA16-EF4D-9BCE-A143-808C4E892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A0166-AF54-A7C1-729D-E6363F3D9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785EB-B18B-37FD-0643-DAB1DEB98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CB8E-D9BC-D981-0C5A-1712C6745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BEC-73CC-4256-83ED-BE543031C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1349-2D81-4560-975A-DDB9C46A8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D4B39-7D2B-48C4-88F1-89806C38B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5994-8B08-4612-8378-B7DB1D2D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2D00-1EBA-4446-8063-6469BB82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D73A-BE9F-4DB4-9713-E76FCB91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5028-53AA-42F2-BD9B-8A31A11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4AEB-2650-4A98-AB65-99C34FAB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D44BA-BFF2-4849-B162-ED02F385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6A52-B6FE-413F-9B40-EC41248C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460F-1501-41B6-B05B-D037DBA5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3E78A-58D9-47B4-A0B9-6376377F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9AAA2-84E0-48CE-BAC8-1C773CCD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F443-E28B-4883-8857-0361266A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1DA3-D975-4E13-8B39-0671D3FE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43D5-483E-4729-8657-B2144B95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A2F9-5CAF-4B23-B3AF-B011128D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072B-7448-4C2C-AB6D-87E1C925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297F-9EA5-4FD6-9659-C5BFCC79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0996-C1DC-4B2B-9E67-47056179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B0A6-873C-49A7-8732-74CF96C1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3F4F-1586-4608-A298-AB3AFC36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C5F3-4D91-4C40-9429-F94E796A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854D-E3BC-4A31-ADAD-DF92C416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D28A-E11C-40FB-B963-FF8B789E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C858-B481-4B9F-A456-BB666154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7AA1-8EC4-49EF-BC12-3607DBFD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740-9B76-470B-95F9-CC0BC0A73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2582-0127-4694-93D0-D060515B8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47FD6-7CBF-4705-A016-2221978F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C0B0-C456-4811-A326-8ACDD631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BA22-789B-49BC-8268-7A25B1D5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50E9-7E06-4215-B0B8-1D07A71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C5E7-B606-49A6-BADB-5B1B52EF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05F86-06D7-4B60-B068-6C37419C3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96144-77BE-4FE0-A023-A78000C5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3FF6A-B66A-40E0-B02B-E5BE9A816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6008D-5B11-4F0D-8340-6D89CEC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6DCCD-9DC2-4C97-8800-304A3A36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D3F7-4266-40F3-8443-03872FA5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06A-9383-4F1C-8073-B387306E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C6B1F-10FE-4E61-A529-A9905E44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9F3D1-9BB9-412C-88AC-722BA67E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D7CC9-8CBF-4032-BEDB-653F3963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925FF-6BFF-42B4-B5DA-E09357E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CA106-EA16-4ECA-A663-10F09105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3C13-8B81-4062-B91A-1E8B3525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5042-ED00-494B-9B6A-90041458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E553-F8BB-473F-9797-0280C109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A1F34-F251-412E-BB0D-C88126F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320B-5E7D-4257-BE72-29506EAF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8CA9-2530-44E2-8236-142CCDB9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5EB80-9961-4298-A620-ACDD553C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6749-0265-4E62-B283-68AAB643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92D07-9C88-4320-B5D1-B3742EFDE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9490-BD7E-4E18-BC7A-77B2F1E7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5E18-20BA-478B-87F2-5178BAA2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19C47-2012-4A45-82B2-CF2F6AD1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C678-ABA0-47F4-9755-426475B4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585D2-EFE1-4335-B311-53200687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4BD6-2D10-4824-96A0-DB491FC5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9925-2A9D-451F-93FA-8B44A1AB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C273-AB32-4064-8A59-8364E804551A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11E0-DE92-4C3B-B094-D80DCB072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88E7-579D-47AA-A089-2B7CD9AD6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D5BC-2FE6-4C71-A5B8-3C6CB799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0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E0A35-1DEE-B796-1EF5-87565EA4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12381"/>
            <a:ext cx="5457825" cy="54126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Aft>
                <a:spcPts val="400"/>
              </a:spcAft>
            </a:pPr>
            <a:r>
              <a:rPr lang="en-US" sz="6000" b="1" dirty="0">
                <a:solidFill>
                  <a:schemeClr val="tx2"/>
                </a:solidFill>
                <a:latin typeface="Tenorite Display" panose="00000500000000000000" pitchFamily="2" charset="0"/>
              </a:rPr>
              <a:t>Fake News Detection System </a:t>
            </a:r>
            <a:br>
              <a:rPr lang="en-US" sz="3100" b="1" dirty="0">
                <a:solidFill>
                  <a:schemeClr val="tx2"/>
                </a:solidFill>
                <a:latin typeface="Tenorite Display" panose="00000500000000000000" pitchFamily="2" charset="0"/>
              </a:rPr>
            </a:br>
            <a:br>
              <a:rPr lang="en-US" sz="3100" dirty="0">
                <a:solidFill>
                  <a:schemeClr val="tx2"/>
                </a:solidFill>
                <a:latin typeface="Tenorite Display" panose="00000500000000000000" pitchFamily="2" charset="0"/>
              </a:rPr>
            </a:br>
            <a:r>
              <a:rPr lang="en-US" sz="3100" dirty="0">
                <a:solidFill>
                  <a:schemeClr val="tx2"/>
                </a:solidFill>
                <a:latin typeface="Tenorite Display" panose="00000500000000000000" pitchFamily="2" charset="0"/>
              </a:rPr>
              <a:t>Leveraging </a:t>
            </a:r>
            <a:r>
              <a:rPr lang="en-US" sz="3100" b="1" dirty="0">
                <a:solidFill>
                  <a:schemeClr val="tx2"/>
                </a:solidFill>
                <a:latin typeface="Tenorite Display" panose="00000500000000000000" pitchFamily="2" charset="0"/>
              </a:rPr>
              <a:t>Machine Learning, Natural language processing and Predictive analysis </a:t>
            </a:r>
            <a:r>
              <a:rPr lang="en-US" sz="3100" dirty="0">
                <a:solidFill>
                  <a:schemeClr val="tx2"/>
                </a:solidFill>
                <a:latin typeface="Tenorite Display" panose="00000500000000000000" pitchFamily="2" charset="0"/>
              </a:rPr>
              <a:t>to Combat Misinformation and detecting the fake news.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5" name="Content Placeholder 4" descr="A robot using a keyboard and a microphone&#10;&#10;AI-generated content may be incorrect.">
            <a:extLst>
              <a:ext uri="{FF2B5EF4-FFF2-40B4-BE49-F238E27FC236}">
                <a16:creationId xmlns:a16="http://schemas.microsoft.com/office/drawing/2014/main" id="{09726798-9D57-4135-E8BD-923789937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r="14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081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B72611-A475-8B1B-7E6A-5FB7E9528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8D0DE-0827-CB53-BB96-75C447A3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905010"/>
            <a:ext cx="5128055" cy="1566341"/>
          </a:xfrm>
        </p:spPr>
        <p:txBody>
          <a:bodyPr anchor="b">
            <a:normAutofit fontScale="90000"/>
          </a:bodyPr>
          <a:lstStyle/>
          <a:p>
            <a:r>
              <a:rPr lang="en-US" sz="54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Feature</a:t>
            </a:r>
            <a:r>
              <a:rPr lang="en-US" sz="36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 </a:t>
            </a:r>
            <a:r>
              <a:rPr lang="en-US" sz="54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Importance</a:t>
            </a:r>
            <a:br>
              <a:rPr lang="en-US" sz="4100" b="0" i="0" kern="1200" dirty="0">
                <a:effectLst/>
                <a:latin typeface="+mn-lt"/>
                <a:ea typeface="+mn-ea"/>
                <a:cs typeface="+mn-cs"/>
              </a:rPr>
            </a:br>
            <a:endParaRPr lang="en-CA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93-97F5-CE9F-D554-24CE7143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83" y="3017500"/>
            <a:ext cx="3629555" cy="463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kern="1200" dirty="0" err="1">
                <a:effectLst/>
                <a:latin typeface="Tenorite Display" panose="00000500000000000000" pitchFamily="2" charset="0"/>
              </a:rPr>
              <a:t>WordCloud</a:t>
            </a:r>
            <a:r>
              <a:rPr lang="en-US" sz="2400" b="0" i="0" kern="1200" dirty="0">
                <a:effectLst/>
                <a:latin typeface="Tenorite Display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CA" sz="1400" dirty="0"/>
          </a:p>
        </p:txBody>
      </p:sp>
      <p:pic>
        <p:nvPicPr>
          <p:cNvPr id="8" name="Picture 7" descr="A close up of words&#10;&#10;AI-generated content may be incorrect.">
            <a:extLst>
              <a:ext uri="{FF2B5EF4-FFF2-40B4-BE49-F238E27FC236}">
                <a16:creationId xmlns:a16="http://schemas.microsoft.com/office/drawing/2014/main" id="{8A50CB38-824F-2E4B-D39E-31345F287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51" y="1775685"/>
            <a:ext cx="6107166" cy="329787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288CA1A-2501-0D46-BE81-7AD6E4E93210}"/>
              </a:ext>
            </a:extLst>
          </p:cNvPr>
          <p:cNvSpPr/>
          <p:nvPr/>
        </p:nvSpPr>
        <p:spPr>
          <a:xfrm>
            <a:off x="4209166" y="29612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5F2B8-C362-4F20-6DE5-6B9B6996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FC325-2B2A-E760-5D2C-A7CFCF9D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8" y="338329"/>
            <a:ext cx="5881816" cy="1144482"/>
          </a:xfrm>
        </p:spPr>
        <p:txBody>
          <a:bodyPr>
            <a:normAutofit fontScale="90000"/>
          </a:bodyPr>
          <a:lstStyle/>
          <a:p>
            <a:r>
              <a:rPr lang="en-US" sz="60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Model</a:t>
            </a:r>
            <a:r>
              <a:rPr lang="en-US" sz="5400" b="1" i="0" kern="1200" dirty="0">
                <a:solidFill>
                  <a:schemeClr val="tx2"/>
                </a:solidFill>
                <a:effectLst/>
                <a:latin typeface="Tenorite Display" panose="00000500000000000000" pitchFamily="2" charset="0"/>
                <a:ea typeface="+mn-ea"/>
                <a:cs typeface="+mn-cs"/>
              </a:rPr>
              <a:t> </a:t>
            </a:r>
            <a:r>
              <a:rPr lang="en-US" sz="60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Training</a:t>
            </a:r>
            <a:r>
              <a:rPr lang="en-US" sz="27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enorite Display" panose="00000500000000000000" pitchFamily="2" charset="0"/>
                <a:ea typeface="+mn-ea"/>
                <a:cs typeface="+mn-cs"/>
              </a:rPr>
              <a:t>(Predictive)</a:t>
            </a:r>
            <a:br>
              <a:rPr lang="en-US" sz="27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enorite Display" panose="00000500000000000000" pitchFamily="2" charset="0"/>
                <a:ea typeface="+mn-ea"/>
                <a:cs typeface="+mn-cs"/>
              </a:rPr>
            </a:br>
            <a:br>
              <a:rPr lang="en-US" sz="270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endParaRPr lang="en-CA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A5AD-C475-2BDB-9B62-ADDF21B5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831" y="338328"/>
            <a:ext cx="3736009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kern="1200" dirty="0">
                <a:effectLst/>
                <a:latin typeface="Tenorite Display" panose="00000500000000000000" pitchFamily="2" charset="0"/>
              </a:rPr>
              <a:t>Models Used:</a:t>
            </a: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Logistic Regression, Naïve Bayes</a:t>
            </a:r>
          </a:p>
          <a:p>
            <a:endParaRPr lang="en-CA" sz="1800" dirty="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1B7F2D3-810A-D22B-74B2-E67EBA6D2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1245301"/>
            <a:ext cx="5376248" cy="4623575"/>
          </a:xfrm>
          <a:prstGeom prst="rect">
            <a:avLst/>
          </a:prstGeom>
        </p:spPr>
      </p:pic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442129-4BBB-1CBE-E49D-900816E81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r="3664"/>
          <a:stretch/>
        </p:blipFill>
        <p:spPr>
          <a:xfrm>
            <a:off x="5651035" y="2693772"/>
            <a:ext cx="6341692" cy="28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2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E4AD-F7BC-69B8-A07D-5E73F05C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481D2-2645-30B1-DBB4-F9239ACD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 fontScale="90000"/>
          </a:bodyPr>
          <a:lstStyle/>
          <a:p>
            <a:r>
              <a:rPr lang="en-US" sz="6000" b="1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Model</a:t>
            </a:r>
            <a:r>
              <a:rPr lang="en-US" sz="3400" b="1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 </a:t>
            </a:r>
            <a:r>
              <a:rPr lang="en-US" sz="5400" b="1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Training</a:t>
            </a:r>
            <a:br>
              <a:rPr lang="en-US" sz="3400" b="0" i="0" kern="1200" dirty="0">
                <a:effectLst/>
                <a:latin typeface="+mn-lt"/>
                <a:ea typeface="+mn-ea"/>
                <a:cs typeface="+mn-cs"/>
              </a:rPr>
            </a:br>
            <a:r>
              <a:rPr lang="en-US" sz="2700" b="0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(NLP)</a:t>
            </a:r>
            <a:endParaRPr lang="en-CA" sz="2700" dirty="0">
              <a:latin typeface="Tenorite Display" panose="00000500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0D65-A31A-212B-C559-9FFAE587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70" y="3274905"/>
            <a:ext cx="4832803" cy="1702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kern="1200" dirty="0">
                <a:effectLst/>
                <a:latin typeface="Tenorite Display" panose="00000500000000000000" pitchFamily="2" charset="0"/>
              </a:rPr>
              <a:t>Model Used:</a:t>
            </a: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Logistic Regression, Decision Tree Classifier, Random Forest Classifier</a:t>
            </a:r>
          </a:p>
          <a:p>
            <a:endParaRPr lang="en-CA" sz="18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0A0BA5-1B23-AEDA-2400-604DB46BE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15" y="375325"/>
            <a:ext cx="3816096" cy="3375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971BF-0414-AC33-9A26-C328B9907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26115"/>
            <a:ext cx="5913120" cy="20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F4E9D6-4A73-008C-188D-8B3566F8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D59A0-BF91-B09C-3034-40F56652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effectLst/>
                <a:latin typeface="Tenorite Display" panose="00000500000000000000" pitchFamily="2" charset="0"/>
              </a:rPr>
              <a:t>Manual Testing</a:t>
            </a:r>
            <a:br>
              <a:rPr lang="en-US" sz="5400" b="0" i="0" dirty="0">
                <a:effectLst/>
              </a:rPr>
            </a:br>
            <a:endParaRPr lang="en-US" sz="5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E741B-2DEC-0E58-D489-9C134213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21" r="-2" b="4727"/>
          <a:stretch/>
        </p:blipFill>
        <p:spPr>
          <a:xfrm>
            <a:off x="6994071" y="388765"/>
            <a:ext cx="4708831" cy="181463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E2979-1605-2526-12D9-090EF86A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858"/>
          <a:stretch/>
        </p:blipFill>
        <p:spPr>
          <a:xfrm>
            <a:off x="6994071" y="4014590"/>
            <a:ext cx="4708833" cy="1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F250-BE19-4C6E-5EC0-D0F3D0D4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54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Limitations</a:t>
            </a:r>
            <a:br>
              <a:rPr lang="en-US" sz="40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</a:br>
            <a:endParaRPr lang="en-CA" sz="4000" b="1" dirty="0">
              <a:latin typeface="Tenorite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363D-2F97-8027-1798-3BFB0E47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7" y="1783308"/>
            <a:ext cx="6414230" cy="4157669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i="0" kern="1200" dirty="0">
                <a:effectLst/>
                <a:latin typeface="Tenorite Display" panose="00000500000000000000" pitchFamily="2" charset="0"/>
              </a:rPr>
              <a:t>Current Challenges:</a:t>
            </a:r>
          </a:p>
          <a:p>
            <a:pPr marL="457200" lvl="1" indent="0">
              <a:buNone/>
            </a:pPr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Dataset Bias:</a:t>
            </a:r>
          </a:p>
          <a:p>
            <a:pPr lvl="2"/>
            <a:r>
              <a:rPr lang="en-US" b="0" i="0" kern="1200" dirty="0">
                <a:effectLst/>
                <a:latin typeface="Tenorite Display" panose="00000500000000000000" pitchFamily="2" charset="0"/>
              </a:rPr>
              <a:t>"True" articles limited to </a:t>
            </a:r>
            <a:r>
              <a:rPr lang="en-US" b="0" i="1" kern="1200" dirty="0">
                <a:effectLst/>
                <a:latin typeface="Tenorite Display" panose="00000500000000000000" pitchFamily="2" charset="0"/>
              </a:rPr>
              <a:t>Reuters</a:t>
            </a:r>
            <a:r>
              <a:rPr lang="en-US" b="0" i="0" kern="1200" dirty="0">
                <a:effectLst/>
                <a:latin typeface="Tenorite Display" panose="00000500000000000000" pitchFamily="2" charset="0"/>
              </a:rPr>
              <a:t>, introducing potential bias.</a:t>
            </a:r>
          </a:p>
          <a:p>
            <a:pPr marL="457200" lvl="1" indent="0">
              <a:buNone/>
            </a:pPr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Temporal Relevance:</a:t>
            </a:r>
          </a:p>
          <a:p>
            <a:pPr lvl="2"/>
            <a:r>
              <a:rPr lang="en-US" b="0" i="0" kern="1200" dirty="0">
                <a:effectLst/>
                <a:latin typeface="Tenorite Display" panose="00000500000000000000" pitchFamily="2" charset="0"/>
              </a:rPr>
              <a:t>Dataset (2019-2023) lacks modern terms (e.g., COVID-19).</a:t>
            </a:r>
          </a:p>
          <a:p>
            <a:pPr marL="457200" lvl="1" indent="0">
              <a:buNone/>
            </a:pPr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Semantic Limitations:</a:t>
            </a:r>
          </a:p>
          <a:p>
            <a:pPr lvl="2"/>
            <a:r>
              <a:rPr lang="en-US" b="0" i="0" kern="1200" dirty="0">
                <a:effectLst/>
                <a:latin typeface="Tenorite Display" panose="00000500000000000000" pitchFamily="2" charset="0"/>
              </a:rPr>
              <a:t>TF-IDF ignores word order and deep context.</a:t>
            </a:r>
          </a:p>
          <a:p>
            <a:pPr marL="457200" lvl="1" indent="0">
              <a:buNone/>
            </a:pPr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Class Imbalance:</a:t>
            </a:r>
          </a:p>
          <a:p>
            <a:pPr lvl="2"/>
            <a:r>
              <a:rPr lang="en-US" b="0" i="0" kern="1200" dirty="0">
                <a:effectLst/>
                <a:latin typeface="Tenorite Display" panose="00000500000000000000" pitchFamily="2" charset="0"/>
              </a:rPr>
              <a:t>Real-world fake news is rarer than in this dataset.</a:t>
            </a:r>
            <a:endParaRPr lang="en-US" dirty="0">
              <a:latin typeface="Tenorite Display" panose="00000500000000000000" pitchFamily="2" charset="0"/>
            </a:endParaRPr>
          </a:p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CA" sz="2000" kern="100" dirty="0">
                <a:effectLst/>
                <a:latin typeface="Tenorite Display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 model does not verify source credibility beyond text analysis.</a:t>
            </a:r>
          </a:p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CA" sz="2000" b="1" kern="100" dirty="0">
                <a:effectLst/>
                <a:latin typeface="Tenorite Display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It does not provide real-time fact-checking but predicts based on existing text patterns.</a:t>
            </a:r>
          </a:p>
          <a:p>
            <a:pPr lvl="2"/>
            <a:endParaRPr lang="en-US" sz="1400" b="0" i="0" kern="1200" dirty="0">
              <a:effectLst/>
              <a:latin typeface="Tenorite Display" panose="00000500000000000000" pitchFamily="2" charset="0"/>
            </a:endParaRPr>
          </a:p>
          <a:p>
            <a:pPr marL="914400" lvl="2" indent="0">
              <a:buNone/>
            </a:pPr>
            <a:endParaRPr lang="en-US" sz="1400" b="0" i="0" kern="1200" dirty="0">
              <a:effectLst/>
              <a:latin typeface="Tenorite Display" panose="00000500000000000000" pitchFamily="2" charset="0"/>
            </a:endParaRPr>
          </a:p>
          <a:p>
            <a:endParaRPr lang="en-CA" sz="1400" dirty="0">
              <a:latin typeface="Tenorite Display" panose="00000500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LIMITATIONS | starboy">
            <a:extLst>
              <a:ext uri="{FF2B5EF4-FFF2-40B4-BE49-F238E27FC236}">
                <a16:creationId xmlns:a16="http://schemas.microsoft.com/office/drawing/2014/main" id="{33E69016-9533-19E2-1255-6E0C01343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/>
          <a:stretch/>
        </p:blipFill>
        <p:spPr bwMode="auto">
          <a:xfrm>
            <a:off x="7172220" y="1455821"/>
            <a:ext cx="4407014" cy="351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3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AA3DB1B-B48F-4DDD-13D6-82B7AE482D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319" b="39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01160-CFE8-1BB2-1FB7-FC2E89D0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Future Improvements:</a:t>
            </a:r>
            <a:br>
              <a:rPr lang="en-US" sz="28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</a:br>
            <a:br>
              <a:rPr lang="en-US" sz="28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</a:br>
            <a:endParaRPr lang="en-CA" sz="2800" b="1" dirty="0">
              <a:latin typeface="Tenorite Display" panose="000005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181B9F-A34A-CE69-1BE3-31C59035C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22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524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85B58-BEF6-FF6D-B83F-380E08A1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0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 </a:t>
            </a:r>
            <a:r>
              <a:rPr lang="en-US" sz="60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Conclusion</a:t>
            </a:r>
            <a:br>
              <a:rPr lang="en-US" b="0" i="0" kern="1200" dirty="0">
                <a:effectLst/>
                <a:latin typeface="+mn-lt"/>
                <a:ea typeface="+mn-ea"/>
                <a:cs typeface="+mn-cs"/>
              </a:rPr>
            </a:br>
            <a:endParaRPr lang="en-CA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EF08668-E7B0-7037-0A3F-7F95E4826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967808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95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E884C-3137-E875-36EC-62A927571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9715E-E9A0-9720-A8E0-6CB6C9AC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 fontScale="90000"/>
          </a:bodyPr>
          <a:lstStyle/>
          <a:p>
            <a:r>
              <a:rPr lang="en-US" sz="41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 </a:t>
            </a:r>
            <a:r>
              <a:rPr lang="en-US" sz="60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References</a:t>
            </a:r>
            <a:br>
              <a:rPr lang="en-US" sz="4100" b="0" i="0" kern="1200" dirty="0">
                <a:effectLst/>
                <a:latin typeface="+mn-lt"/>
                <a:ea typeface="+mn-ea"/>
                <a:cs typeface="+mn-cs"/>
              </a:rPr>
            </a:br>
            <a:br>
              <a:rPr lang="en-US" sz="4100" b="0" i="0" kern="1200" dirty="0">
                <a:effectLst/>
                <a:latin typeface="+mn-lt"/>
                <a:ea typeface="+mn-ea"/>
                <a:cs typeface="+mn-cs"/>
              </a:rPr>
            </a:br>
            <a:endParaRPr lang="en-CA" sz="4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A37F-F758-FDA7-1596-CC8046F8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2292824"/>
            <a:ext cx="6391553" cy="2210937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Dataset: </a:t>
            </a:r>
            <a:r>
              <a:rPr lang="en-US" b="0" i="0" kern="1200" dirty="0">
                <a:effectLst/>
                <a:latin typeface="Tenorite Display" panose="00000500000000000000" pitchFamily="2" charset="0"/>
                <a:hlinkClick r:id="rId2"/>
              </a:rPr>
              <a:t>Kaggle Fake News Dataset</a:t>
            </a:r>
            <a:r>
              <a:rPr lang="en-US" b="0" i="0" kern="1200" dirty="0">
                <a:effectLst/>
                <a:latin typeface="Tenorite Display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b="0" i="0" kern="1200" dirty="0">
              <a:effectLst/>
              <a:latin typeface="Tenorite Display" panose="00000500000000000000" pitchFamily="2" charset="0"/>
            </a:endParaRP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Libraries: Scikit-learn, NLTK, pandas, etc.</a:t>
            </a:r>
          </a:p>
          <a:p>
            <a:pPr marL="457200" lvl="1" indent="0">
              <a:buNone/>
            </a:pPr>
            <a:endParaRPr lang="en-US" b="0" i="0" kern="1200" dirty="0">
              <a:effectLst/>
              <a:latin typeface="Tenorite Display" panose="00000500000000000000" pitchFamily="2" charset="0"/>
            </a:endParaRP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Research Articles: Include articles on fake news detection using NLP.</a:t>
            </a:r>
          </a:p>
          <a:p>
            <a:endParaRPr lang="en-CA" sz="2000" dirty="0"/>
          </a:p>
        </p:txBody>
      </p:sp>
      <p:pic>
        <p:nvPicPr>
          <p:cNvPr id="21" name="Picture 20" descr="Different colored organizers">
            <a:extLst>
              <a:ext uri="{FF2B5EF4-FFF2-40B4-BE49-F238E27FC236}">
                <a16:creationId xmlns:a16="http://schemas.microsoft.com/office/drawing/2014/main" id="{E86AA8E5-9B64-A00D-7788-80B7F802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52" r="23646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256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9" name="Rectangle 309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107AD-AE9A-260B-5A17-A26C01B2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" y="639193"/>
            <a:ext cx="4331207" cy="3661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 dirty="0">
                <a:solidFill>
                  <a:schemeClr val="tx1"/>
                </a:solidFill>
                <a:effectLst/>
                <a:latin typeface="Tenorite Display" panose="00000500000000000000" pitchFamily="2" charset="0"/>
              </a:rPr>
              <a:t>ANY QUESTIONS ?</a:t>
            </a:r>
            <a:endParaRPr lang="en-US" sz="5600" b="1" kern="1200" dirty="0">
              <a:solidFill>
                <a:schemeClr val="tx1"/>
              </a:solidFill>
              <a:latin typeface="Tenorite Display" panose="00000500000000000000" pitchFamily="2" charset="0"/>
            </a:endParaRPr>
          </a:p>
        </p:txBody>
      </p:sp>
      <p:sp>
        <p:nvSpPr>
          <p:cNvPr id="310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ny Questions Funny, Cool Question Mark HD wallpaper">
            <a:extLst>
              <a:ext uri="{FF2B5EF4-FFF2-40B4-BE49-F238E27FC236}">
                <a16:creationId xmlns:a16="http://schemas.microsoft.com/office/drawing/2014/main" id="{049FDB02-028F-5274-2F58-53E2C4B61B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09803"/>
            <a:ext cx="7214616" cy="54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9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B4D840C3-A904-57F3-44BC-882BC00E1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7039" r="17897" b="16193"/>
          <a:stretch/>
        </p:blipFill>
        <p:spPr>
          <a:xfrm>
            <a:off x="8123887" y="2209145"/>
            <a:ext cx="2793871" cy="31017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F39CF8B-A9E4-4002-C455-FFF9067F251D}"/>
              </a:ext>
            </a:extLst>
          </p:cNvPr>
          <p:cNvGrpSpPr/>
          <p:nvPr/>
        </p:nvGrpSpPr>
        <p:grpSpPr>
          <a:xfrm>
            <a:off x="643467" y="998876"/>
            <a:ext cx="10905066" cy="5128738"/>
            <a:chOff x="965200" y="1498314"/>
            <a:chExt cx="16357599" cy="7693107"/>
          </a:xfrm>
        </p:grpSpPr>
        <p:grpSp>
          <p:nvGrpSpPr>
            <p:cNvPr id="4" name="Group 35">
              <a:extLst>
                <a:ext uri="{FF2B5EF4-FFF2-40B4-BE49-F238E27FC236}">
                  <a16:creationId xmlns:a16="http://schemas.microsoft.com/office/drawing/2014/main" id="{C7D8DD42-0290-0F9A-4E53-4054AFF4C5AF}"/>
                </a:ext>
              </a:extLst>
            </p:cNvPr>
            <p:cNvGrpSpPr/>
            <p:nvPr/>
          </p:nvGrpSpPr>
          <p:grpSpPr>
            <a:xfrm>
              <a:off x="965200" y="1498314"/>
              <a:ext cx="16357599" cy="7693107"/>
              <a:chOff x="0" y="76200"/>
              <a:chExt cx="9152693" cy="4304583"/>
            </a:xfrm>
          </p:grpSpPr>
          <p:sp>
            <p:nvSpPr>
              <p:cNvPr id="5" name="TextBox 36">
                <a:extLst>
                  <a:ext uri="{FF2B5EF4-FFF2-40B4-BE49-F238E27FC236}">
                    <a16:creationId xmlns:a16="http://schemas.microsoft.com/office/drawing/2014/main" id="{B6F13790-0052-AE25-A211-183D388A4421}"/>
                  </a:ext>
                </a:extLst>
              </p:cNvPr>
              <p:cNvSpPr txBox="1"/>
              <p:nvPr/>
            </p:nvSpPr>
            <p:spPr>
              <a:xfrm>
                <a:off x="635252" y="3799566"/>
                <a:ext cx="2344914" cy="5812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 defTabSz="1444824">
                  <a:lnSpc>
                    <a:spcPts val="2714"/>
                  </a:lnSpc>
                  <a:spcAft>
                    <a:spcPts val="600"/>
                  </a:spcAft>
                </a:pPr>
                <a:r>
                  <a:rPr lang="en-US" sz="2490" b="1" dirty="0">
                    <a:solidFill>
                      <a:srgbClr val="003C64"/>
                    </a:solidFill>
                    <a:latin typeface="TT Ramillas Bold"/>
                    <a:ea typeface="TT Ramillas Bold"/>
                    <a:cs typeface="TT Ramillas Bold"/>
                    <a:sym typeface="TT Ramillas Bold"/>
                  </a:rPr>
                  <a:t>Abiya Susan Varghese</a:t>
                </a:r>
                <a:endParaRPr lang="en-US" sz="1576" b="1" dirty="0">
                  <a:solidFill>
                    <a:srgbClr val="003C64"/>
                  </a:solidFill>
                  <a:latin typeface="TT Ramillas Bold"/>
                  <a:ea typeface="TT Ramillas Bold"/>
                  <a:cs typeface="TT Ramillas Bold"/>
                  <a:sym typeface="TT Ramillas Bold"/>
                </a:endParaRPr>
              </a:p>
            </p:txBody>
          </p:sp>
          <p:sp>
            <p:nvSpPr>
              <p:cNvPr id="6" name="TextBox 37">
                <a:extLst>
                  <a:ext uri="{FF2B5EF4-FFF2-40B4-BE49-F238E27FC236}">
                    <a16:creationId xmlns:a16="http://schemas.microsoft.com/office/drawing/2014/main" id="{17643CCD-E04E-C2D4-2401-B883EF5D3B67}"/>
                  </a:ext>
                </a:extLst>
              </p:cNvPr>
              <p:cNvSpPr txBox="1"/>
              <p:nvPr/>
            </p:nvSpPr>
            <p:spPr>
              <a:xfrm>
                <a:off x="3456235" y="3799566"/>
                <a:ext cx="2344914" cy="5812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 defTabSz="1444824">
                  <a:lnSpc>
                    <a:spcPts val="2714"/>
                  </a:lnSpc>
                  <a:spcAft>
                    <a:spcPts val="600"/>
                  </a:spcAft>
                </a:pPr>
                <a:r>
                  <a:rPr lang="en-US" sz="2490" b="1" dirty="0">
                    <a:solidFill>
                      <a:srgbClr val="003C64"/>
                    </a:solidFill>
                    <a:latin typeface="TT Ramillas Bold"/>
                    <a:ea typeface="TT Ramillas Bold"/>
                    <a:cs typeface="TT Ramillas Bold"/>
                    <a:sym typeface="TT Ramillas Bold"/>
                  </a:rPr>
                  <a:t>Aakash Suryavanshi</a:t>
                </a:r>
                <a:endParaRPr lang="en-US" sz="1576" b="1" dirty="0">
                  <a:solidFill>
                    <a:srgbClr val="003C64"/>
                  </a:solidFill>
                  <a:latin typeface="TT Ramillas Bold"/>
                  <a:ea typeface="TT Ramillas Bold"/>
                  <a:cs typeface="TT Ramillas Bold"/>
                  <a:sym typeface="TT Ramillas Bold"/>
                </a:endParaRPr>
              </a:p>
            </p:txBody>
          </p:sp>
          <p:sp>
            <p:nvSpPr>
              <p:cNvPr id="9" name="TextBox 40">
                <a:extLst>
                  <a:ext uri="{FF2B5EF4-FFF2-40B4-BE49-F238E27FC236}">
                    <a16:creationId xmlns:a16="http://schemas.microsoft.com/office/drawing/2014/main" id="{B24811CC-A71A-D938-9352-3F8F5F6A03FE}"/>
                  </a:ext>
                </a:extLst>
              </p:cNvPr>
              <p:cNvSpPr txBox="1"/>
              <p:nvPr/>
            </p:nvSpPr>
            <p:spPr>
              <a:xfrm>
                <a:off x="0" y="76200"/>
                <a:ext cx="9152693" cy="7211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 defTabSz="1444824">
                  <a:lnSpc>
                    <a:spcPts val="6707"/>
                  </a:lnSpc>
                  <a:spcAft>
                    <a:spcPts val="600"/>
                  </a:spcAft>
                </a:pPr>
                <a:r>
                  <a:rPr lang="en-US" sz="6707" spc="-201" dirty="0">
                    <a:solidFill>
                      <a:srgbClr val="003C64"/>
                    </a:solidFill>
                    <a:latin typeface="TT Ramillas"/>
                    <a:sym typeface="TT Ramillas"/>
                  </a:rPr>
                  <a:t>Meet the team</a:t>
                </a:r>
                <a:endParaRPr lang="en-US" sz="4246" spc="-127" dirty="0">
                  <a:solidFill>
                    <a:srgbClr val="003C64"/>
                  </a:solidFill>
                  <a:latin typeface="TT Ramillas"/>
                  <a:ea typeface="TT Ramillas"/>
                  <a:cs typeface="TT Ramillas"/>
                  <a:sym typeface="TT Ramillas"/>
                </a:endParaRPr>
              </a:p>
            </p:txBody>
          </p:sp>
          <p:sp>
            <p:nvSpPr>
              <p:cNvPr id="16" name="TextBox 53">
                <a:extLst>
                  <a:ext uri="{FF2B5EF4-FFF2-40B4-BE49-F238E27FC236}">
                    <a16:creationId xmlns:a16="http://schemas.microsoft.com/office/drawing/2014/main" id="{6521BA5E-7929-3935-E8CE-FC371C348863}"/>
                  </a:ext>
                </a:extLst>
              </p:cNvPr>
              <p:cNvSpPr txBox="1"/>
              <p:nvPr/>
            </p:nvSpPr>
            <p:spPr>
              <a:xfrm>
                <a:off x="6278366" y="3799566"/>
                <a:ext cx="2344914" cy="5812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 defTabSz="1444824">
                  <a:lnSpc>
                    <a:spcPts val="2714"/>
                  </a:lnSpc>
                  <a:spcAft>
                    <a:spcPts val="600"/>
                  </a:spcAft>
                </a:pPr>
                <a:r>
                  <a:rPr lang="en-US" sz="2490" b="1" dirty="0">
                    <a:solidFill>
                      <a:srgbClr val="003C64"/>
                    </a:solidFill>
                    <a:latin typeface="TT Ramillas Bold"/>
                    <a:ea typeface="TT Ramillas Bold"/>
                    <a:cs typeface="TT Ramillas Bold"/>
                    <a:sym typeface="TT Ramillas Bold"/>
                  </a:rPr>
                  <a:t>Mani Krishna Kairoju</a:t>
                </a:r>
                <a:endParaRPr lang="en-US" sz="1576" b="1" dirty="0">
                  <a:solidFill>
                    <a:srgbClr val="003C64"/>
                  </a:solidFill>
                  <a:latin typeface="TT Ramillas Bold"/>
                  <a:ea typeface="TT Ramillas Bold"/>
                  <a:cs typeface="TT Ramillas Bold"/>
                  <a:sym typeface="TT Ramillas Bold"/>
                </a:endParaRPr>
              </a:p>
            </p:txBody>
          </p:sp>
        </p:grpSp>
        <p:pic>
          <p:nvPicPr>
            <p:cNvPr id="3" name="Picture 2" descr="A person taking a selfie">
              <a:extLst>
                <a:ext uri="{FF2B5EF4-FFF2-40B4-BE49-F238E27FC236}">
                  <a16:creationId xmlns:a16="http://schemas.microsoft.com/office/drawing/2014/main" id="{D7D6CB3A-E0E5-EF5C-A7EC-83097B76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97" r="23320"/>
            <a:stretch/>
          </p:blipFill>
          <p:spPr>
            <a:xfrm>
              <a:off x="7315201" y="3336118"/>
              <a:ext cx="3781230" cy="463020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Picture 30" descr="A person smiling at camera&#10;&#10;AI-generated content may be incorrect.">
              <a:extLst>
                <a:ext uri="{FF2B5EF4-FFF2-40B4-BE49-F238E27FC236}">
                  <a16:creationId xmlns:a16="http://schemas.microsoft.com/office/drawing/2014/main" id="{C016376F-B7A8-E8AD-68A1-20C3D703D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5" t="7476" r="30276" b="23932"/>
            <a:stretch/>
          </p:blipFill>
          <p:spPr>
            <a:xfrm>
              <a:off x="2034996" y="3336119"/>
              <a:ext cx="4190805" cy="481655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2647235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59DE2-C529-6078-92B1-07CDFEF46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7B7366-37C8-497F-8B24-C0D854C7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EA714-4FAE-444F-4AB8-144D41D2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kern="1200" dirty="0">
                <a:solidFill>
                  <a:schemeClr val="tx2"/>
                </a:solidFill>
                <a:effectLst/>
                <a:latin typeface="Tenorite Display" panose="00000500000000000000" pitchFamily="2" charset="0"/>
              </a:rPr>
              <a:t>Executive Summary</a:t>
            </a:r>
            <a:endParaRPr lang="en-CA" sz="54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B9001-B096-1389-E370-5307AD80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122" r="10976" b="2"/>
          <a:stretch/>
        </p:blipFill>
        <p:spPr>
          <a:xfrm>
            <a:off x="236562" y="1392072"/>
            <a:ext cx="5922568" cy="4719389"/>
          </a:xfrm>
          <a:custGeom>
            <a:avLst/>
            <a:gdLst/>
            <a:ahLst/>
            <a:cxnLst/>
            <a:rect l="l" t="t" r="r" b="b"/>
            <a:pathLst>
              <a:path w="4488714" h="3576825">
                <a:moveTo>
                  <a:pt x="713492" y="15"/>
                </a:moveTo>
                <a:cubicBezTo>
                  <a:pt x="723739" y="278"/>
                  <a:pt x="734339" y="3967"/>
                  <a:pt x="743942" y="5139"/>
                </a:cubicBezTo>
                <a:cubicBezTo>
                  <a:pt x="955929" y="31374"/>
                  <a:pt x="1167914" y="59717"/>
                  <a:pt x="1380134" y="84780"/>
                </a:cubicBezTo>
                <a:cubicBezTo>
                  <a:pt x="1578535" y="108204"/>
                  <a:pt x="1778340" y="113591"/>
                  <a:pt x="1977677" y="125771"/>
                </a:cubicBezTo>
                <a:cubicBezTo>
                  <a:pt x="2218942" y="140529"/>
                  <a:pt x="2459740" y="161377"/>
                  <a:pt x="2699600" y="194169"/>
                </a:cubicBezTo>
                <a:cubicBezTo>
                  <a:pt x="2866144" y="217126"/>
                  <a:pt x="3034328" y="233053"/>
                  <a:pt x="3203214" y="214783"/>
                </a:cubicBezTo>
                <a:cubicBezTo>
                  <a:pt x="3211646" y="213845"/>
                  <a:pt x="3221250" y="210801"/>
                  <a:pt x="3228277" y="213845"/>
                </a:cubicBezTo>
                <a:cubicBezTo>
                  <a:pt x="3310262" y="248045"/>
                  <a:pt x="3399740" y="223449"/>
                  <a:pt x="3484768" y="244999"/>
                </a:cubicBezTo>
                <a:cubicBezTo>
                  <a:pt x="3462984" y="328154"/>
                  <a:pt x="3369523" y="321361"/>
                  <a:pt x="3316820" y="378984"/>
                </a:cubicBezTo>
                <a:cubicBezTo>
                  <a:pt x="3402785" y="401939"/>
                  <a:pt x="3480084" y="425129"/>
                  <a:pt x="3558554" y="442462"/>
                </a:cubicBezTo>
                <a:cubicBezTo>
                  <a:pt x="3641709" y="460733"/>
                  <a:pt x="3712214" y="510158"/>
                  <a:pt x="3793494" y="532176"/>
                </a:cubicBezTo>
                <a:cubicBezTo>
                  <a:pt x="3810829" y="536861"/>
                  <a:pt x="3831676" y="553257"/>
                  <a:pt x="3837766" y="569186"/>
                </a:cubicBezTo>
                <a:cubicBezTo>
                  <a:pt x="3857442" y="620719"/>
                  <a:pt x="4250260" y="765244"/>
                  <a:pt x="4203881" y="811154"/>
                </a:cubicBezTo>
                <a:cubicBezTo>
                  <a:pt x="4184673" y="830128"/>
                  <a:pt x="4159844" y="843714"/>
                  <a:pt x="4133843" y="862453"/>
                </a:cubicBezTo>
                <a:cubicBezTo>
                  <a:pt x="4172962" y="897823"/>
                  <a:pt x="4216998" y="913283"/>
                  <a:pt x="4263846" y="923823"/>
                </a:cubicBezTo>
                <a:cubicBezTo>
                  <a:pt x="4277901" y="927103"/>
                  <a:pt x="4291721" y="933661"/>
                  <a:pt x="4293126" y="949590"/>
                </a:cubicBezTo>
                <a:cubicBezTo>
                  <a:pt x="4294531" y="966220"/>
                  <a:pt x="4280242" y="972778"/>
                  <a:pt x="4268297" y="980509"/>
                </a:cubicBezTo>
                <a:cubicBezTo>
                  <a:pt x="4251666" y="991283"/>
                  <a:pt x="4235503" y="1000654"/>
                  <a:pt x="4214422" y="1002059"/>
                </a:cubicBezTo>
                <a:cubicBezTo>
                  <a:pt x="4179754" y="1004167"/>
                  <a:pt x="4163124" y="1034149"/>
                  <a:pt x="4142980" y="1056636"/>
                </a:cubicBezTo>
                <a:cubicBezTo>
                  <a:pt x="4131736" y="1069286"/>
                  <a:pt x="4126114" y="1094817"/>
                  <a:pt x="4145790" y="1099268"/>
                </a:cubicBezTo>
                <a:cubicBezTo>
                  <a:pt x="4193106" y="1110043"/>
                  <a:pt x="4189358" y="1141197"/>
                  <a:pt x="4188188" y="1176567"/>
                </a:cubicBezTo>
                <a:cubicBezTo>
                  <a:pt x="4186548" y="1220370"/>
                  <a:pt x="4158673" y="1240514"/>
                  <a:pt x="4124474" y="1257380"/>
                </a:cubicBezTo>
                <a:cubicBezTo>
                  <a:pt x="4112762" y="1263235"/>
                  <a:pt x="4096132" y="1263000"/>
                  <a:pt x="4091680" y="1281271"/>
                </a:cubicBezTo>
                <a:cubicBezTo>
                  <a:pt x="4110888" y="1298606"/>
                  <a:pt x="4134312" y="1284551"/>
                  <a:pt x="4154926" y="1289469"/>
                </a:cubicBezTo>
                <a:cubicBezTo>
                  <a:pt x="4172025" y="1293452"/>
                  <a:pt x="4200368" y="1291344"/>
                  <a:pt x="4176944" y="1323200"/>
                </a:cubicBezTo>
                <a:cubicBezTo>
                  <a:pt x="4170150" y="1332335"/>
                  <a:pt x="4178114" y="1339363"/>
                  <a:pt x="4186782" y="1340066"/>
                </a:cubicBezTo>
                <a:cubicBezTo>
                  <a:pt x="4256117" y="1347327"/>
                  <a:pt x="4224260" y="1411743"/>
                  <a:pt x="4246513" y="1445708"/>
                </a:cubicBezTo>
                <a:cubicBezTo>
                  <a:pt x="4252602" y="1455076"/>
                  <a:pt x="4246044" y="1471239"/>
                  <a:pt x="4236440" y="1475221"/>
                </a:cubicBezTo>
                <a:cubicBezTo>
                  <a:pt x="4175069" y="1501456"/>
                  <a:pt x="4166637" y="1563998"/>
                  <a:pt x="4136888" y="1617873"/>
                </a:cubicBezTo>
                <a:cubicBezTo>
                  <a:pt x="4169214" y="1639188"/>
                  <a:pt x="4207863" y="1643873"/>
                  <a:pt x="4242764" y="1657693"/>
                </a:cubicBezTo>
                <a:cubicBezTo>
                  <a:pt x="4279072" y="1672216"/>
                  <a:pt x="4279072" y="1682991"/>
                  <a:pt x="4249089" y="1725153"/>
                </a:cubicBezTo>
                <a:cubicBezTo>
                  <a:pt x="4327090" y="1734290"/>
                  <a:pt x="4327090" y="1734290"/>
                  <a:pt x="4302964" y="1800579"/>
                </a:cubicBezTo>
                <a:cubicBezTo>
                  <a:pt x="4368318" y="1806669"/>
                  <a:pt x="4411417" y="1838057"/>
                  <a:pt x="4421488" y="1906689"/>
                </a:cubicBezTo>
                <a:cubicBezTo>
                  <a:pt x="4426408" y="1939951"/>
                  <a:pt x="4455922" y="1955644"/>
                  <a:pt x="4488714" y="1977897"/>
                </a:cubicBezTo>
                <a:cubicBezTo>
                  <a:pt x="4447958" y="1999448"/>
                  <a:pt x="4420318" y="2044421"/>
                  <a:pt x="4372767" y="1996870"/>
                </a:cubicBezTo>
                <a:cubicBezTo>
                  <a:pt x="4355434" y="1979537"/>
                  <a:pt x="4357072" y="2001555"/>
                  <a:pt x="4354731" y="2007880"/>
                </a:cubicBezTo>
                <a:cubicBezTo>
                  <a:pt x="4349110" y="2023339"/>
                  <a:pt x="4360820" y="2033646"/>
                  <a:pt x="4368551" y="2045357"/>
                </a:cubicBezTo>
                <a:cubicBezTo>
                  <a:pt x="4376046" y="2057070"/>
                  <a:pt x="4384948" y="2069484"/>
                  <a:pt x="4387056" y="2082603"/>
                </a:cubicBezTo>
                <a:cubicBezTo>
                  <a:pt x="4388460" y="2091738"/>
                  <a:pt x="4381668" y="2105088"/>
                  <a:pt x="4374173" y="2111882"/>
                </a:cubicBezTo>
                <a:cubicBezTo>
                  <a:pt x="4334820" y="2147720"/>
                  <a:pt x="4358244" y="2228299"/>
                  <a:pt x="4283756" y="2238606"/>
                </a:cubicBezTo>
                <a:cubicBezTo>
                  <a:pt x="4250260" y="2243289"/>
                  <a:pt x="4234098" y="2272804"/>
                  <a:pt x="4209503" y="2288966"/>
                </a:cubicBezTo>
                <a:cubicBezTo>
                  <a:pt x="4124006" y="2345418"/>
                  <a:pt x="4066851" y="2418032"/>
                  <a:pt x="4040383" y="2517817"/>
                </a:cubicBezTo>
                <a:cubicBezTo>
                  <a:pt x="4033122" y="2545457"/>
                  <a:pt x="4005246" y="2567711"/>
                  <a:pt x="3987210" y="2592071"/>
                </a:cubicBezTo>
                <a:cubicBezTo>
                  <a:pt x="3995878" y="2609873"/>
                  <a:pt x="4043193" y="2571458"/>
                  <a:pt x="4026563" y="2618305"/>
                </a:cubicBezTo>
                <a:cubicBezTo>
                  <a:pt x="4013914" y="2653442"/>
                  <a:pt x="3981588" y="2675226"/>
                  <a:pt x="3951137" y="2696074"/>
                </a:cubicBezTo>
                <a:cubicBezTo>
                  <a:pt x="3916470" y="2719731"/>
                  <a:pt x="3878055" y="2738704"/>
                  <a:pt x="3862360" y="2782506"/>
                </a:cubicBezTo>
                <a:cubicBezTo>
                  <a:pt x="3859081" y="2791877"/>
                  <a:pt x="3848540" y="2801714"/>
                  <a:pt x="3839172" y="2805463"/>
                </a:cubicBezTo>
                <a:cubicBezTo>
                  <a:pt x="3350549" y="3576343"/>
                  <a:pt x="2147734" y="3581495"/>
                  <a:pt x="2009066" y="3576107"/>
                </a:cubicBezTo>
                <a:cubicBezTo>
                  <a:pt x="1841116" y="3569315"/>
                  <a:pt x="1682302" y="3521764"/>
                  <a:pt x="1526534" y="3462502"/>
                </a:cubicBezTo>
                <a:cubicBezTo>
                  <a:pt x="1460712" y="3437439"/>
                  <a:pt x="1399577" y="3401835"/>
                  <a:pt x="1335628" y="3374195"/>
                </a:cubicBezTo>
                <a:cubicBezTo>
                  <a:pt x="1247321" y="3336013"/>
                  <a:pt x="1179158" y="3263165"/>
                  <a:pt x="1091084" y="3232479"/>
                </a:cubicBezTo>
                <a:cubicBezTo>
                  <a:pt x="1000434" y="3200857"/>
                  <a:pt x="922901" y="3143000"/>
                  <a:pt x="829673" y="3118405"/>
                </a:cubicBezTo>
                <a:cubicBezTo>
                  <a:pt x="780484" y="3105288"/>
                  <a:pt x="732933" y="3081631"/>
                  <a:pt x="740662" y="3013935"/>
                </a:cubicBezTo>
                <a:cubicBezTo>
                  <a:pt x="742771" y="2994727"/>
                  <a:pt x="729888" y="2979034"/>
                  <a:pt x="709509" y="2984656"/>
                </a:cubicBezTo>
                <a:cubicBezTo>
                  <a:pt x="670626" y="2995196"/>
                  <a:pt x="653058" y="2967321"/>
                  <a:pt x="631507" y="2946474"/>
                </a:cubicBezTo>
                <a:cubicBezTo>
                  <a:pt x="593093" y="2909465"/>
                  <a:pt x="556552" y="2870113"/>
                  <a:pt x="495415" y="2864022"/>
                </a:cubicBezTo>
                <a:cubicBezTo>
                  <a:pt x="507126" y="2834976"/>
                  <a:pt x="527037" y="2839193"/>
                  <a:pt x="545308" y="2845283"/>
                </a:cubicBezTo>
                <a:cubicBezTo>
                  <a:pt x="593327" y="2861212"/>
                  <a:pt x="640877" y="2879248"/>
                  <a:pt x="688896" y="2895176"/>
                </a:cubicBezTo>
                <a:cubicBezTo>
                  <a:pt x="720284" y="2905483"/>
                  <a:pt x="751438" y="2920006"/>
                  <a:pt x="793367" y="2908527"/>
                </a:cubicBezTo>
                <a:cubicBezTo>
                  <a:pt x="757294" y="2849968"/>
                  <a:pt x="695923" y="2839427"/>
                  <a:pt x="646265" y="2821391"/>
                </a:cubicBezTo>
                <a:cubicBezTo>
                  <a:pt x="584192" y="2798670"/>
                  <a:pt x="547651" y="2755803"/>
                  <a:pt x="503847" y="2708019"/>
                </a:cubicBezTo>
                <a:cubicBezTo>
                  <a:pt x="549524" y="2696541"/>
                  <a:pt x="577867" y="2731678"/>
                  <a:pt x="613705" y="2729803"/>
                </a:cubicBezTo>
                <a:cubicBezTo>
                  <a:pt x="615580" y="2723714"/>
                  <a:pt x="618859" y="2714813"/>
                  <a:pt x="618390" y="2714577"/>
                </a:cubicBezTo>
                <a:cubicBezTo>
                  <a:pt x="559831" y="2688343"/>
                  <a:pt x="532425" y="2639153"/>
                  <a:pt x="523289" y="2579656"/>
                </a:cubicBezTo>
                <a:cubicBezTo>
                  <a:pt x="518605" y="2548972"/>
                  <a:pt x="497289" y="2539368"/>
                  <a:pt x="476207" y="2525313"/>
                </a:cubicBezTo>
                <a:cubicBezTo>
                  <a:pt x="402656" y="2475421"/>
                  <a:pt x="324889" y="2430213"/>
                  <a:pt x="264455" y="2361581"/>
                </a:cubicBezTo>
                <a:cubicBezTo>
                  <a:pt x="334259" y="2370716"/>
                  <a:pt x="390242" y="2415455"/>
                  <a:pt x="465433" y="2434663"/>
                </a:cubicBezTo>
                <a:cubicBezTo>
                  <a:pt x="405702" y="2359238"/>
                  <a:pt x="328402" y="2321058"/>
                  <a:pt x="257897" y="2275380"/>
                </a:cubicBezTo>
                <a:cubicBezTo>
                  <a:pt x="225806" y="2254533"/>
                  <a:pt x="196059" y="2227830"/>
                  <a:pt x="157174" y="2216586"/>
                </a:cubicBezTo>
                <a:cubicBezTo>
                  <a:pt x="143354" y="2212604"/>
                  <a:pt x="120633" y="2204172"/>
                  <a:pt x="131643" y="2181919"/>
                </a:cubicBezTo>
                <a:cubicBezTo>
                  <a:pt x="141011" y="2163415"/>
                  <a:pt x="159516" y="2169035"/>
                  <a:pt x="176382" y="2174423"/>
                </a:cubicBezTo>
                <a:cubicBezTo>
                  <a:pt x="216905" y="2187776"/>
                  <a:pt x="258834" y="2188009"/>
                  <a:pt x="313646" y="2187776"/>
                </a:cubicBezTo>
                <a:cubicBezTo>
                  <a:pt x="267735" y="2126639"/>
                  <a:pt x="183643" y="2144910"/>
                  <a:pt x="144292" y="2080728"/>
                </a:cubicBezTo>
                <a:cubicBezTo>
                  <a:pt x="193481" y="2069484"/>
                  <a:pt x="231428" y="2092674"/>
                  <a:pt x="271249" y="2097124"/>
                </a:cubicBezTo>
                <a:cubicBezTo>
                  <a:pt x="307321" y="2101106"/>
                  <a:pt x="316222" y="2090332"/>
                  <a:pt x="307790" y="2054961"/>
                </a:cubicBezTo>
                <a:cubicBezTo>
                  <a:pt x="294673" y="1999915"/>
                  <a:pt x="314349" y="1971806"/>
                  <a:pt x="366818" y="1986798"/>
                </a:cubicBezTo>
                <a:cubicBezTo>
                  <a:pt x="415539" y="2000852"/>
                  <a:pt x="420692" y="1980240"/>
                  <a:pt x="407575" y="1948852"/>
                </a:cubicBezTo>
                <a:cubicBezTo>
                  <a:pt x="388836" y="1903176"/>
                  <a:pt x="410151" y="1867805"/>
                  <a:pt x="424674" y="1829390"/>
                </a:cubicBezTo>
                <a:cubicBezTo>
                  <a:pt x="446928" y="1770831"/>
                  <a:pt x="437558" y="1742253"/>
                  <a:pt x="389539" y="1698685"/>
                </a:cubicBezTo>
                <a:cubicBezTo>
                  <a:pt x="362602" y="1674323"/>
                  <a:pt x="333557" y="1653711"/>
                  <a:pt x="294438" y="1632630"/>
                </a:cubicBezTo>
                <a:cubicBezTo>
                  <a:pt x="384620" y="1621152"/>
                  <a:pt x="289988" y="1582503"/>
                  <a:pt x="321844" y="1558376"/>
                </a:cubicBezTo>
                <a:cubicBezTo>
                  <a:pt x="385557" y="1548538"/>
                  <a:pt x="437558" y="1625368"/>
                  <a:pt x="524227" y="1603350"/>
                </a:cubicBezTo>
                <a:cubicBezTo>
                  <a:pt x="417179" y="1536825"/>
                  <a:pt x="298889" y="1515041"/>
                  <a:pt x="221356" y="1426500"/>
                </a:cubicBezTo>
                <a:cubicBezTo>
                  <a:pt x="239158" y="1406355"/>
                  <a:pt x="256960" y="1425094"/>
                  <a:pt x="272186" y="1417599"/>
                </a:cubicBezTo>
                <a:cubicBezTo>
                  <a:pt x="271717" y="1412914"/>
                  <a:pt x="272889" y="1405886"/>
                  <a:pt x="270077" y="1403779"/>
                </a:cubicBezTo>
                <a:cubicBezTo>
                  <a:pt x="212221" y="1355525"/>
                  <a:pt x="211283" y="1354355"/>
                  <a:pt x="273356" y="1318749"/>
                </a:cubicBezTo>
                <a:cubicBezTo>
                  <a:pt x="295141" y="1306335"/>
                  <a:pt x="293267" y="1295325"/>
                  <a:pt x="281790" y="1279632"/>
                </a:cubicBezTo>
                <a:cubicBezTo>
                  <a:pt x="273590" y="1268622"/>
                  <a:pt x="263753" y="1258784"/>
                  <a:pt x="268438" y="1234657"/>
                </a:cubicBezTo>
                <a:cubicBezTo>
                  <a:pt x="302402" y="1265578"/>
                  <a:pt x="466603" y="1255505"/>
                  <a:pt x="495649" y="1252226"/>
                </a:cubicBezTo>
                <a:cubicBezTo>
                  <a:pt x="528208" y="1248713"/>
                  <a:pt x="560299" y="1233721"/>
                  <a:pt x="594497" y="1241919"/>
                </a:cubicBezTo>
                <a:cubicBezTo>
                  <a:pt x="621903" y="1248479"/>
                  <a:pt x="748860" y="1311957"/>
                  <a:pt x="766898" y="1239109"/>
                </a:cubicBezTo>
                <a:cubicBezTo>
                  <a:pt x="767835" y="1235595"/>
                  <a:pt x="819132" y="1243794"/>
                  <a:pt x="846773" y="1247776"/>
                </a:cubicBezTo>
                <a:cubicBezTo>
                  <a:pt x="871134" y="1251055"/>
                  <a:pt x="898540" y="1265578"/>
                  <a:pt x="914936" y="1236532"/>
                </a:cubicBezTo>
                <a:cubicBezTo>
                  <a:pt x="924540" y="1219433"/>
                  <a:pt x="884954" y="1186405"/>
                  <a:pt x="849584" y="1183594"/>
                </a:cubicBezTo>
                <a:cubicBezTo>
                  <a:pt x="818898" y="1181017"/>
                  <a:pt x="786807" y="1177269"/>
                  <a:pt x="757528" y="1184296"/>
                </a:cubicBezTo>
                <a:cubicBezTo>
                  <a:pt x="721456" y="1192730"/>
                  <a:pt x="702014" y="1179144"/>
                  <a:pt x="691941" y="1149864"/>
                </a:cubicBezTo>
                <a:cubicBezTo>
                  <a:pt x="680698" y="1117539"/>
                  <a:pt x="659147" y="1102547"/>
                  <a:pt x="629400" y="1087555"/>
                </a:cubicBezTo>
                <a:cubicBezTo>
                  <a:pt x="557253" y="1051250"/>
                  <a:pt x="487920" y="1009321"/>
                  <a:pt x="408747" y="988239"/>
                </a:cubicBezTo>
                <a:cubicBezTo>
                  <a:pt x="393052" y="984022"/>
                  <a:pt x="375719" y="978400"/>
                  <a:pt x="368458" y="950527"/>
                </a:cubicBezTo>
                <a:cubicBezTo>
                  <a:pt x="582786" y="992220"/>
                  <a:pt x="778141" y="1100908"/>
                  <a:pt x="999262" y="1094583"/>
                </a:cubicBezTo>
                <a:cubicBezTo>
                  <a:pt x="938829" y="1060149"/>
                  <a:pt x="868792" y="1058276"/>
                  <a:pt x="804376" y="1034149"/>
                </a:cubicBezTo>
                <a:cubicBezTo>
                  <a:pt x="850053" y="1016113"/>
                  <a:pt x="892918" y="1034852"/>
                  <a:pt x="936252" y="1045159"/>
                </a:cubicBezTo>
                <a:cubicBezTo>
                  <a:pt x="972559" y="1053591"/>
                  <a:pt x="1005353" y="1054997"/>
                  <a:pt x="1009335" y="1004636"/>
                </a:cubicBezTo>
                <a:cubicBezTo>
                  <a:pt x="1007929" y="1001356"/>
                  <a:pt x="1008163" y="997141"/>
                  <a:pt x="1008398" y="993158"/>
                </a:cubicBezTo>
                <a:cubicBezTo>
                  <a:pt x="996216" y="972311"/>
                  <a:pt x="977244" y="961536"/>
                  <a:pt x="954757" y="955445"/>
                </a:cubicBezTo>
                <a:cubicBezTo>
                  <a:pt x="941171" y="951697"/>
                  <a:pt x="923135" y="946075"/>
                  <a:pt x="923368" y="931085"/>
                </a:cubicBezTo>
                <a:cubicBezTo>
                  <a:pt x="924071" y="875570"/>
                  <a:pt x="880738" y="859407"/>
                  <a:pt x="837403" y="843245"/>
                </a:cubicBezTo>
                <a:cubicBezTo>
                  <a:pt x="861530" y="815605"/>
                  <a:pt x="880503" y="835983"/>
                  <a:pt x="898774" y="833876"/>
                </a:cubicBezTo>
                <a:cubicBezTo>
                  <a:pt x="910720" y="832470"/>
                  <a:pt x="921495" y="829894"/>
                  <a:pt x="921495" y="815605"/>
                </a:cubicBezTo>
                <a:cubicBezTo>
                  <a:pt x="921729" y="803658"/>
                  <a:pt x="916107" y="790072"/>
                  <a:pt x="904396" y="789839"/>
                </a:cubicBezTo>
                <a:cubicBezTo>
                  <a:pt x="831079" y="787730"/>
                  <a:pt x="790556" y="710900"/>
                  <a:pt x="714428" y="710666"/>
                </a:cubicBezTo>
                <a:cubicBezTo>
                  <a:pt x="668986" y="710666"/>
                  <a:pt x="738086" y="667332"/>
                  <a:pt x="699672" y="649295"/>
                </a:cubicBezTo>
                <a:cubicBezTo>
                  <a:pt x="691238" y="645313"/>
                  <a:pt x="721690" y="639224"/>
                  <a:pt x="735276" y="640160"/>
                </a:cubicBezTo>
                <a:cubicBezTo>
                  <a:pt x="748627" y="641097"/>
                  <a:pt x="760573" y="652574"/>
                  <a:pt x="776736" y="644376"/>
                </a:cubicBezTo>
                <a:cubicBezTo>
                  <a:pt x="785637" y="615097"/>
                  <a:pt x="762682" y="604322"/>
                  <a:pt x="743708" y="596123"/>
                </a:cubicBezTo>
                <a:cubicBezTo>
                  <a:pt x="699905" y="577150"/>
                  <a:pt x="657274" y="554195"/>
                  <a:pt x="609255" y="547401"/>
                </a:cubicBezTo>
                <a:cubicBezTo>
                  <a:pt x="592156" y="545059"/>
                  <a:pt x="633850" y="513671"/>
                  <a:pt x="642048" y="502662"/>
                </a:cubicBezTo>
                <a:cubicBezTo>
                  <a:pt x="448801" y="386949"/>
                  <a:pt x="216437" y="392804"/>
                  <a:pt x="0" y="299342"/>
                </a:cubicBezTo>
                <a:cubicBezTo>
                  <a:pt x="47785" y="281073"/>
                  <a:pt x="82921" y="294424"/>
                  <a:pt x="115480" y="297235"/>
                </a:cubicBezTo>
                <a:cubicBezTo>
                  <a:pt x="196760" y="304261"/>
                  <a:pt x="277105" y="318784"/>
                  <a:pt x="358151" y="327451"/>
                </a:cubicBezTo>
                <a:cubicBezTo>
                  <a:pt x="397971" y="331667"/>
                  <a:pt x="434981" y="347596"/>
                  <a:pt x="479486" y="322299"/>
                </a:cubicBezTo>
                <a:cubicBezTo>
                  <a:pt x="509235" y="305433"/>
                  <a:pt x="556786" y="323703"/>
                  <a:pt x="593327" y="338695"/>
                </a:cubicBezTo>
                <a:cubicBezTo>
                  <a:pt x="623543" y="351109"/>
                  <a:pt x="652355" y="354388"/>
                  <a:pt x="692410" y="338695"/>
                </a:cubicBezTo>
                <a:cubicBezTo>
                  <a:pt x="656103" y="329091"/>
                  <a:pt x="628228" y="320659"/>
                  <a:pt x="599651" y="314802"/>
                </a:cubicBezTo>
                <a:cubicBezTo>
                  <a:pt x="576930" y="310118"/>
                  <a:pt x="631040" y="291144"/>
                  <a:pt x="658679" y="293487"/>
                </a:cubicBezTo>
                <a:cubicBezTo>
                  <a:pt x="697329" y="296766"/>
                  <a:pt x="675545" y="284586"/>
                  <a:pt x="668986" y="267720"/>
                </a:cubicBezTo>
                <a:cubicBezTo>
                  <a:pt x="661959" y="249684"/>
                  <a:pt x="682806" y="244063"/>
                  <a:pt x="695923" y="247810"/>
                </a:cubicBezTo>
                <a:cubicBezTo>
                  <a:pt x="746284" y="262568"/>
                  <a:pt x="796411" y="236567"/>
                  <a:pt x="848413" y="257649"/>
                </a:cubicBezTo>
                <a:cubicBezTo>
                  <a:pt x="835295" y="205647"/>
                  <a:pt x="806952" y="182926"/>
                  <a:pt x="747690" y="175664"/>
                </a:cubicBezTo>
                <a:cubicBezTo>
                  <a:pt x="725437" y="172854"/>
                  <a:pt x="702248" y="177070"/>
                  <a:pt x="683040" y="162078"/>
                </a:cubicBezTo>
                <a:cubicBezTo>
                  <a:pt x="672030" y="153413"/>
                  <a:pt x="659616" y="143106"/>
                  <a:pt x="668283" y="127177"/>
                </a:cubicBezTo>
                <a:cubicBezTo>
                  <a:pt x="674373" y="115933"/>
                  <a:pt x="687491" y="115933"/>
                  <a:pt x="698266" y="119682"/>
                </a:cubicBezTo>
                <a:cubicBezTo>
                  <a:pt x="746519" y="136313"/>
                  <a:pt x="796880" y="142403"/>
                  <a:pt x="847241" y="148494"/>
                </a:cubicBezTo>
                <a:cubicBezTo>
                  <a:pt x="854972" y="149430"/>
                  <a:pt x="863637" y="152476"/>
                  <a:pt x="872305" y="137015"/>
                </a:cubicBezTo>
                <a:cubicBezTo>
                  <a:pt x="778141" y="111951"/>
                  <a:pt x="688662" y="76347"/>
                  <a:pt x="591921" y="62527"/>
                </a:cubicBezTo>
                <a:cubicBezTo>
                  <a:pt x="593327" y="55969"/>
                  <a:pt x="594732" y="49410"/>
                  <a:pt x="596138" y="42852"/>
                </a:cubicBezTo>
                <a:cubicBezTo>
                  <a:pt x="671796" y="52220"/>
                  <a:pt x="747456" y="61590"/>
                  <a:pt x="843025" y="73303"/>
                </a:cubicBezTo>
                <a:cubicBezTo>
                  <a:pt x="784231" y="36058"/>
                  <a:pt x="728717" y="48473"/>
                  <a:pt x="685149" y="15446"/>
                </a:cubicBezTo>
                <a:cubicBezTo>
                  <a:pt x="693347" y="2914"/>
                  <a:pt x="703244" y="-249"/>
                  <a:pt x="713492" y="15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8B92-4A46-CE6A-838A-42270D6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37" y="1690689"/>
            <a:ext cx="6086901" cy="4486274"/>
          </a:xfrm>
        </p:spPr>
        <p:txBody>
          <a:bodyPr>
            <a:normAutofit/>
          </a:bodyPr>
          <a:lstStyle/>
          <a:p>
            <a:endParaRPr lang="en-US" sz="2000" b="0" i="0" kern="1200" dirty="0">
              <a:effectLst/>
              <a:latin typeface="Tenorite Display" panose="00000500000000000000" pitchFamily="2" charset="0"/>
            </a:endParaRPr>
          </a:p>
          <a:p>
            <a:pPr marL="0" indent="0">
              <a:buNone/>
            </a:pPr>
            <a:r>
              <a:rPr lang="en-US" sz="2400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Objective: </a:t>
            </a:r>
            <a:r>
              <a:rPr lang="en-US" sz="2400" b="0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Build a robust NLP-based model to classify news as "Fake" or "True."</a:t>
            </a:r>
          </a:p>
          <a:p>
            <a:pPr marL="0" indent="0">
              <a:buNone/>
            </a:pPr>
            <a:r>
              <a:rPr lang="en-US" sz="2400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Key Highlights:</a:t>
            </a:r>
          </a:p>
          <a:p>
            <a:pPr lvl="1"/>
            <a:r>
              <a:rPr lang="en-US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Dataset</a:t>
            </a:r>
            <a:r>
              <a:rPr lang="en-US" b="0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: ~40,000 news articles.</a:t>
            </a:r>
          </a:p>
          <a:p>
            <a:pPr lvl="1"/>
            <a:r>
              <a:rPr lang="en-US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Model Accuracy</a:t>
            </a:r>
            <a:r>
              <a:rPr lang="en-US" b="0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: 99.6%.</a:t>
            </a:r>
          </a:p>
          <a:p>
            <a:pPr lvl="1"/>
            <a:r>
              <a:rPr lang="en-US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Techniques: </a:t>
            </a:r>
            <a:r>
              <a:rPr lang="en-US" b="0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TF-IDF vectorization and Logistic Regression*(best model with great accuracy).</a:t>
            </a:r>
          </a:p>
          <a:p>
            <a:pPr marL="0" indent="0">
              <a:buNone/>
            </a:pPr>
            <a:r>
              <a:rPr lang="en-US" sz="2400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Outcome: </a:t>
            </a:r>
            <a:r>
              <a:rPr lang="en-US" sz="2400" b="0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Tenorite Display" panose="00000500000000000000" pitchFamily="2" charset="0"/>
              </a:rPr>
              <a:t>Reliable model, but improvements are needed for real-world applications.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543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A5019-E8A4-4642-F8E7-B8EEC79C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72" y="119900"/>
            <a:ext cx="6396585" cy="1454051"/>
          </a:xfrm>
        </p:spPr>
        <p:txBody>
          <a:bodyPr>
            <a:normAutofit/>
          </a:bodyPr>
          <a:lstStyle/>
          <a:p>
            <a:r>
              <a:rPr lang="en-US" sz="5400" b="1" i="0" kern="1200" dirty="0">
                <a:effectLst/>
                <a:latin typeface="Tenorite Display" panose="00000500000000000000" pitchFamily="2" charset="0"/>
              </a:rPr>
              <a:t>Problem Statement</a:t>
            </a:r>
            <a:br>
              <a:rPr lang="en-US" sz="3600" b="1" i="0" kern="1200" dirty="0">
                <a:solidFill>
                  <a:schemeClr val="tx2"/>
                </a:solidFill>
                <a:effectLst/>
                <a:latin typeface="Tenorite Display" panose="00000500000000000000" pitchFamily="2" charset="0"/>
              </a:rPr>
            </a:br>
            <a:endParaRPr lang="en-CA" sz="3600" dirty="0">
              <a:solidFill>
                <a:schemeClr val="tx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C407F2-590D-231C-A4E6-2F9672E6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0" r="112" b="-3"/>
          <a:stretch/>
        </p:blipFill>
        <p:spPr>
          <a:xfrm>
            <a:off x="7708392" y="1737960"/>
            <a:ext cx="4142232" cy="4305624"/>
          </a:xfrm>
          <a:prstGeom prst="rect">
            <a:avLst/>
          </a:prstGeom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5A4112A-7CBF-324D-36EF-C9A3C3E34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248133"/>
              </p:ext>
            </p:extLst>
          </p:nvPr>
        </p:nvGraphicFramePr>
        <p:xfrm>
          <a:off x="545957" y="1158166"/>
          <a:ext cx="5173047" cy="492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47643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264EE-460E-6EF7-4F95-5F355AFCC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EFFDA-19E3-6659-072D-E48A9FE196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 fontScale="90000"/>
          </a:bodyPr>
          <a:lstStyle/>
          <a:p>
            <a:r>
              <a:rPr lang="en-US" sz="54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Dataset Overview</a:t>
            </a:r>
            <a:br>
              <a:rPr lang="en-US" sz="4100" b="0" i="0" kern="1200" dirty="0">
                <a:effectLst/>
                <a:latin typeface="+mn-lt"/>
                <a:ea typeface="+mn-ea"/>
                <a:cs typeface="+mn-cs"/>
              </a:rPr>
            </a:br>
            <a:endParaRPr lang="en-CA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2D0C-DA6B-FD75-E4E9-110E248061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kern="1200" dirty="0">
                <a:effectLst/>
                <a:latin typeface="Tenorite Display" panose="00000500000000000000" pitchFamily="2" charset="0"/>
              </a:rPr>
              <a:t>Dataset Details:</a:t>
            </a: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True.csv: Articles from </a:t>
            </a:r>
            <a:r>
              <a:rPr lang="en-US" b="0" i="1" kern="1200" dirty="0">
                <a:effectLst/>
                <a:latin typeface="Tenorite Display" panose="00000500000000000000" pitchFamily="2" charset="0"/>
              </a:rPr>
              <a:t>Reuters</a:t>
            </a:r>
            <a:r>
              <a:rPr lang="en-US" b="0" i="0" kern="1200" dirty="0">
                <a:effectLst/>
                <a:latin typeface="Tenorite Display" panose="00000500000000000000" pitchFamily="2" charset="0"/>
              </a:rPr>
              <a:t> (2018-2023).</a:t>
            </a: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Fake.csv: Fake articles from various sources.</a:t>
            </a: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Total Samples: ~40,000.</a:t>
            </a:r>
          </a:p>
          <a:p>
            <a:pPr marL="0" indent="0">
              <a:buNone/>
            </a:pPr>
            <a:r>
              <a:rPr lang="en-US" sz="2400" b="1" i="0" kern="1200" dirty="0">
                <a:effectLst/>
                <a:latin typeface="Tenorite Display" panose="00000500000000000000" pitchFamily="2" charset="0"/>
              </a:rPr>
              <a:t>Features:</a:t>
            </a: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Title, Text, Subject, Date.</a:t>
            </a:r>
          </a:p>
          <a:p>
            <a:pPr lvl="1"/>
            <a:r>
              <a:rPr lang="en-US" b="0" i="0" kern="1200" dirty="0">
                <a:effectLst/>
                <a:latin typeface="Tenorite Display" panose="00000500000000000000" pitchFamily="2" charset="0"/>
              </a:rPr>
              <a:t>Labels: 1 = True, 0 = Fake.</a:t>
            </a:r>
          </a:p>
          <a:p>
            <a:pPr marL="0" indent="0">
              <a:buNone/>
            </a:pPr>
            <a:br>
              <a:rPr lang="en-US" sz="2400" b="0" i="0" kern="1200" dirty="0">
                <a:effectLst/>
                <a:latin typeface="Tenorite Display" panose="00000500000000000000" pitchFamily="2" charset="0"/>
              </a:rPr>
            </a:br>
            <a:endParaRPr lang="en-CA" sz="2400" dirty="0">
              <a:latin typeface="Tenorite Display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A3522-34BC-04ED-2EE3-8833290F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317"/>
          <a:stretch/>
        </p:blipFill>
        <p:spPr>
          <a:xfrm>
            <a:off x="5536443" y="184357"/>
            <a:ext cx="3057149" cy="2904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7B901-7BCB-C672-5BE3-0EBD942709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 t="25233" r="48629" b="10251"/>
          <a:stretch/>
        </p:blipFill>
        <p:spPr>
          <a:xfrm>
            <a:off x="6655558" y="3088901"/>
            <a:ext cx="5037999" cy="35590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6338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57C13-2C93-4BEF-D1B1-F44D52899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61E7E-0DBA-9FEF-9D59-68E09E13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7335" y="2784886"/>
            <a:ext cx="6055584" cy="213569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i="0" kern="1200" dirty="0">
                <a:solidFill>
                  <a:schemeClr val="tx1"/>
                </a:solidFill>
                <a:effectLst/>
                <a:latin typeface="Tenorite Display" panose="00000500000000000000" pitchFamily="2" charset="0"/>
              </a:rPr>
              <a:t>Distribution of </a:t>
            </a:r>
            <a:br>
              <a:rPr lang="en-US" sz="5400" b="1" i="0" kern="1200" dirty="0">
                <a:solidFill>
                  <a:schemeClr val="tx1"/>
                </a:solidFill>
                <a:effectLst/>
                <a:latin typeface="Tenorite Display" panose="00000500000000000000" pitchFamily="2" charset="0"/>
              </a:rPr>
            </a:br>
            <a:r>
              <a:rPr lang="en-US" sz="5400" b="1" i="0" kern="1200" dirty="0">
                <a:solidFill>
                  <a:schemeClr val="tx1"/>
                </a:solidFill>
                <a:effectLst/>
                <a:latin typeface="Tenorite Display" panose="00000500000000000000" pitchFamily="2" charset="0"/>
              </a:rPr>
              <a:t>Fake and Real News</a:t>
            </a:r>
            <a:b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48B00-1664-3260-9AF0-9C751D393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16" y="1384765"/>
            <a:ext cx="6530012" cy="4603658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DB9C3-CBC4-CFC9-8A8E-395260F7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2783339"/>
            <a:ext cx="4654295" cy="3061408"/>
          </a:xfrm>
        </p:spPr>
        <p:txBody>
          <a:bodyPr>
            <a:normAutofit/>
          </a:bodyPr>
          <a:lstStyle/>
          <a:p>
            <a:pPr algn="ctr"/>
            <a:r>
              <a:rPr lang="en-US" sz="5400" b="0" i="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54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Approach and Methodology</a:t>
            </a:r>
            <a:br>
              <a:rPr lang="en-US" sz="5400" b="0" i="0" kern="1200" dirty="0">
                <a:effectLst/>
                <a:latin typeface="+mn-lt"/>
                <a:ea typeface="+mn-ea"/>
                <a:cs typeface="+mn-cs"/>
              </a:rPr>
            </a:b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8A57-9F39-C931-D655-C6301F48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247" y="1194815"/>
            <a:ext cx="7396592" cy="534190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200" b="1" i="0" kern="1200" dirty="0">
              <a:effectLst/>
              <a:latin typeface="Tenorite Display" panose="00000500000000000000" pitchFamily="2" charset="0"/>
            </a:endParaRPr>
          </a:p>
          <a:p>
            <a:pPr marL="0" indent="0">
              <a:buNone/>
            </a:pPr>
            <a:r>
              <a:rPr lang="en-US" sz="2200" b="1" i="0" kern="1200" dirty="0">
                <a:effectLst/>
                <a:latin typeface="Tenorite Display" panose="00000500000000000000" pitchFamily="2" charset="0"/>
              </a:rPr>
              <a:t>Steps Taken:</a:t>
            </a:r>
          </a:p>
          <a:p>
            <a:pPr marL="457200" lvl="1" indent="0">
              <a:buNone/>
            </a:pPr>
            <a:r>
              <a:rPr lang="en-US" sz="2200" b="1" i="0" kern="1200" dirty="0">
                <a:effectLst/>
                <a:latin typeface="Tenorite Display" panose="00000500000000000000" pitchFamily="2" charset="0"/>
              </a:rPr>
              <a:t>Data Collection and Exploration</a:t>
            </a:r>
            <a:r>
              <a:rPr lang="en-US" sz="2200" b="1" dirty="0">
                <a:latin typeface="Tenorite Display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2200" b="1" dirty="0">
                <a:latin typeface="Tenorite Display" panose="00000500000000000000" pitchFamily="2" charset="0"/>
              </a:rPr>
              <a:t>            </a:t>
            </a:r>
            <a:r>
              <a:rPr lang="en-CA" sz="2200" b="1" dirty="0">
                <a:latin typeface="Tenorite Display" panose="00000500000000000000" pitchFamily="2" charset="0"/>
              </a:rPr>
              <a:t> </a:t>
            </a:r>
            <a:r>
              <a:rPr lang="en-CA" sz="2200" dirty="0">
                <a:latin typeface="Tenorite Display" panose="00000500000000000000" pitchFamily="2" charset="0"/>
              </a:rPr>
              <a:t>Kaggle’s Fake and Real News Dataset (or similar open-source dataset). This dataset contains thousands of labeled news articles</a:t>
            </a:r>
            <a:endParaRPr lang="en-US" sz="2200" dirty="0">
              <a:latin typeface="Tenorite Display" panose="00000500000000000000" pitchFamily="2" charset="0"/>
            </a:endParaRPr>
          </a:p>
          <a:p>
            <a:pPr marL="457200" lvl="1" indent="0">
              <a:buNone/>
            </a:pPr>
            <a:r>
              <a:rPr lang="en-US" sz="2200" b="1" i="0" kern="1200" dirty="0">
                <a:effectLst/>
                <a:latin typeface="Tenorite Display" panose="00000500000000000000" pitchFamily="2" charset="0"/>
              </a:rPr>
              <a:t>Data Preprocessing:</a:t>
            </a:r>
          </a:p>
          <a:p>
            <a:pPr marL="914400" lvl="2" indent="0">
              <a:buNone/>
            </a:pPr>
            <a:r>
              <a:rPr lang="en-US" sz="2200" b="0" i="0" kern="1200" dirty="0">
                <a:effectLst/>
                <a:latin typeface="Tenorite Display" panose="00000500000000000000" pitchFamily="2" charset="0"/>
              </a:rPr>
              <a:t>     Text cleaning, stopword removal.</a:t>
            </a:r>
          </a:p>
          <a:p>
            <a:pPr marL="457200" lvl="1" indent="0">
              <a:buNone/>
            </a:pPr>
            <a:r>
              <a:rPr lang="en-US" sz="2200" b="1" i="0" kern="1200" dirty="0">
                <a:effectLst/>
                <a:latin typeface="Tenorite Display" panose="00000500000000000000" pitchFamily="2" charset="0"/>
              </a:rPr>
              <a:t>Feature Engineering:</a:t>
            </a:r>
          </a:p>
          <a:p>
            <a:pPr marL="914400" lvl="2" indent="0">
              <a:buNone/>
            </a:pPr>
            <a:r>
              <a:rPr lang="en-US" sz="2200" b="0" i="0" kern="1200" dirty="0">
                <a:effectLst/>
                <a:latin typeface="Tenorite Display" panose="00000500000000000000" pitchFamily="2" charset="0"/>
              </a:rPr>
              <a:t>    TF-IDF vectorization.</a:t>
            </a:r>
          </a:p>
          <a:p>
            <a:pPr marL="457200" lvl="1" indent="0">
              <a:buNone/>
            </a:pPr>
            <a:r>
              <a:rPr lang="en-US" sz="2200" b="1" i="0" kern="1200" dirty="0">
                <a:effectLst/>
                <a:latin typeface="Tenorite Display" panose="00000500000000000000" pitchFamily="2" charset="0"/>
              </a:rPr>
              <a:t>Model Training:</a:t>
            </a:r>
          </a:p>
          <a:p>
            <a:pPr marL="457200" lvl="1" indent="0">
              <a:buNone/>
            </a:pPr>
            <a:r>
              <a:rPr lang="en-US" sz="2200" b="0" i="0" kern="1200" dirty="0">
                <a:effectLst/>
                <a:latin typeface="Tenorite Display" panose="00000500000000000000" pitchFamily="2" charset="0"/>
              </a:rPr>
              <a:t>           </a:t>
            </a:r>
            <a:r>
              <a:rPr lang="en-CA" sz="2200" dirty="0">
                <a:latin typeface="Tenorite Display" panose="00000500000000000000" pitchFamily="2" charset="0"/>
              </a:rPr>
              <a:t>Compare different deep learning architectures: CNN, RNN (LSTM/GRU), and Transformer-based models (BERT, RoBERTa)</a:t>
            </a:r>
            <a:endParaRPr lang="en-US" sz="2200" b="0" i="0" kern="1200" dirty="0">
              <a:effectLst/>
              <a:latin typeface="Tenorite Display" panose="00000500000000000000" pitchFamily="2" charset="0"/>
            </a:endParaRPr>
          </a:p>
          <a:p>
            <a:pPr marL="457200" lvl="1" indent="0">
              <a:buNone/>
            </a:pPr>
            <a:r>
              <a:rPr lang="en-US" sz="2200" b="1" i="0" kern="1200" dirty="0">
                <a:effectLst/>
                <a:latin typeface="Tenorite Display" panose="00000500000000000000" pitchFamily="2" charset="0"/>
              </a:rPr>
              <a:t>Model Evaluation:</a:t>
            </a:r>
          </a:p>
          <a:p>
            <a:pPr marL="914400" lvl="2" indent="0">
              <a:buNone/>
            </a:pPr>
            <a:r>
              <a:rPr lang="en-US" sz="2200" b="0" i="0" kern="1200" dirty="0">
                <a:effectLst/>
                <a:latin typeface="Tenorite Display" panose="00000500000000000000" pitchFamily="2" charset="0"/>
              </a:rPr>
              <a:t>  Metrics: Accuracy, Precision, Recall, F1 Score.</a:t>
            </a:r>
          </a:p>
          <a:p>
            <a:pPr marL="0" indent="0">
              <a:buNone/>
            </a:pPr>
            <a:endParaRPr lang="en-CA" sz="2000" dirty="0">
              <a:latin typeface="Tenorite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A5FCC8A-EC9F-EB6E-1E3B-E7C6DB97DBDD}"/>
              </a:ext>
            </a:extLst>
          </p:cNvPr>
          <p:cNvSpPr/>
          <p:nvPr/>
        </p:nvSpPr>
        <p:spPr>
          <a:xfrm>
            <a:off x="1437173" y="1690919"/>
            <a:ext cx="3072384" cy="31487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356C4-EBD7-5851-8453-2C340CF5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84" y="1958738"/>
            <a:ext cx="3320178" cy="2811845"/>
          </a:xfrm>
        </p:spPr>
        <p:txBody>
          <a:bodyPr>
            <a:normAutofit/>
          </a:bodyPr>
          <a:lstStyle/>
          <a:p>
            <a:r>
              <a:rPr lang="en-US" sz="5400" b="1" i="0" kern="1200" dirty="0">
                <a:solidFill>
                  <a:schemeClr val="bg1"/>
                </a:solidFill>
                <a:effectLst/>
                <a:latin typeface="Tenorite Display" panose="00000500000000000000" pitchFamily="2" charset="0"/>
              </a:rPr>
              <a:t>Workflow Diagram </a:t>
            </a:r>
            <a:endParaRPr lang="en-CA" sz="5400" b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3AEEF8-138B-2670-C164-B3D0913BF718}"/>
              </a:ext>
            </a:extLst>
          </p:cNvPr>
          <p:cNvGrpSpPr/>
          <p:nvPr/>
        </p:nvGrpSpPr>
        <p:grpSpPr>
          <a:xfrm>
            <a:off x="5779008" y="932067"/>
            <a:ext cx="2133600" cy="5448059"/>
            <a:chOff x="4791456" y="1078371"/>
            <a:chExt cx="2133600" cy="5448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016D05-889C-924E-6E4E-3818ED999713}"/>
                </a:ext>
              </a:extLst>
            </p:cNvPr>
            <p:cNvSpPr/>
            <p:nvPr/>
          </p:nvSpPr>
          <p:spPr>
            <a:xfrm>
              <a:off x="4828032" y="1078371"/>
              <a:ext cx="2060448" cy="5994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52C8323B-E014-815E-8111-A4BA0B442574}"/>
                </a:ext>
              </a:extLst>
            </p:cNvPr>
            <p:cNvSpPr/>
            <p:nvPr/>
          </p:nvSpPr>
          <p:spPr>
            <a:xfrm>
              <a:off x="5602224" y="1812356"/>
              <a:ext cx="475488" cy="52206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F9D401-63A1-6259-88A2-453CD340AB18}"/>
                </a:ext>
              </a:extLst>
            </p:cNvPr>
            <p:cNvSpPr/>
            <p:nvPr/>
          </p:nvSpPr>
          <p:spPr>
            <a:xfrm>
              <a:off x="4828032" y="2407744"/>
              <a:ext cx="2097024" cy="4876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kern="1200">
                  <a:effectLst/>
                  <a:latin typeface="Tenorite Display" panose="00000500000000000000" pitchFamily="2" charset="0"/>
                </a:rPr>
                <a:t>Data Preprocessing</a:t>
              </a:r>
              <a:endParaRPr lang="en-CA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3E0C6CF-E788-5ACF-2ED3-7C380E699158}"/>
                </a:ext>
              </a:extLst>
            </p:cNvPr>
            <p:cNvSpPr/>
            <p:nvPr/>
          </p:nvSpPr>
          <p:spPr>
            <a:xfrm>
              <a:off x="5602224" y="3026690"/>
              <a:ext cx="475488" cy="58578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74BA-6F05-C919-41F7-8614700861DE}"/>
                </a:ext>
              </a:extLst>
            </p:cNvPr>
            <p:cNvSpPr/>
            <p:nvPr/>
          </p:nvSpPr>
          <p:spPr>
            <a:xfrm>
              <a:off x="4828032" y="3666947"/>
              <a:ext cx="2097024" cy="4876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kern="1200">
                  <a:effectLst/>
                  <a:latin typeface="Tenorite Display" panose="00000500000000000000" pitchFamily="2" charset="0"/>
                </a:rPr>
                <a:t>Feature Engineering</a:t>
              </a:r>
              <a:endParaRPr lang="en-CA" dirty="0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F7DF9A5B-15A2-6E4B-05F3-53CD985A7379}"/>
                </a:ext>
              </a:extLst>
            </p:cNvPr>
            <p:cNvSpPr/>
            <p:nvPr/>
          </p:nvSpPr>
          <p:spPr>
            <a:xfrm>
              <a:off x="5602224" y="4209095"/>
              <a:ext cx="475488" cy="58202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634C30-47BD-A876-0C12-E4C5977C71B2}"/>
                </a:ext>
              </a:extLst>
            </p:cNvPr>
            <p:cNvSpPr/>
            <p:nvPr/>
          </p:nvSpPr>
          <p:spPr>
            <a:xfrm>
              <a:off x="4828032" y="4884564"/>
              <a:ext cx="2097024" cy="4876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kern="1200">
                  <a:effectLst/>
                  <a:latin typeface="Tenorite Display" panose="00000500000000000000" pitchFamily="2" charset="0"/>
                </a:rPr>
                <a:t>Model Training</a:t>
              </a:r>
              <a:endParaRPr lang="en-CA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4976A9D5-334B-4367-6C46-3793CBA41639}"/>
                </a:ext>
              </a:extLst>
            </p:cNvPr>
            <p:cNvSpPr/>
            <p:nvPr/>
          </p:nvSpPr>
          <p:spPr>
            <a:xfrm>
              <a:off x="5602224" y="5430597"/>
              <a:ext cx="475488" cy="5536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162898-E9D1-38EF-7C8D-8876B81E90E0}"/>
                </a:ext>
              </a:extLst>
            </p:cNvPr>
            <p:cNvSpPr/>
            <p:nvPr/>
          </p:nvSpPr>
          <p:spPr>
            <a:xfrm>
              <a:off x="4791456" y="6038750"/>
              <a:ext cx="2097024" cy="4876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kern="1200">
                  <a:effectLst/>
                  <a:latin typeface="Tenorite Display" panose="00000500000000000000" pitchFamily="2" charset="0"/>
                </a:rPr>
                <a:t>Model Evaluation</a:t>
              </a:r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071DEC-9D9B-BB42-5A08-B58F32EB4E17}"/>
                </a:ext>
              </a:extLst>
            </p:cNvPr>
            <p:cNvSpPr txBox="1"/>
            <p:nvPr/>
          </p:nvSpPr>
          <p:spPr>
            <a:xfrm>
              <a:off x="5035296" y="1078371"/>
              <a:ext cx="1609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i="0" kern="1200" dirty="0">
                  <a:solidFill>
                    <a:schemeClr val="bg1">
                      <a:lumMod val="95000"/>
                    </a:schemeClr>
                  </a:solidFill>
                  <a:effectLst/>
                  <a:latin typeface="Tenorite Display" panose="00000500000000000000" pitchFamily="2" charset="0"/>
                </a:rPr>
                <a:t>Data Collection and Exploration</a:t>
              </a:r>
              <a:endParaRPr lang="en-CA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6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FFD82-E2AC-7A99-2728-0F9FF0A4D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8A943-8F1C-E53A-043C-2EDE39DF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502400"/>
            <a:ext cx="4347395" cy="2256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 </a:t>
            </a:r>
            <a:r>
              <a:rPr lang="en-US" sz="6000" b="1" i="0" kern="1200" dirty="0">
                <a:effectLst/>
                <a:latin typeface="Tenorite Display" panose="00000500000000000000" pitchFamily="2" charset="0"/>
                <a:ea typeface="+mn-ea"/>
                <a:cs typeface="+mn-cs"/>
              </a:rPr>
              <a:t>Data Preprocessing</a:t>
            </a:r>
            <a:br>
              <a:rPr lang="en-US" sz="2800" b="0" i="0" kern="1200" dirty="0">
                <a:effectLst/>
                <a:latin typeface="+mn-lt"/>
                <a:ea typeface="+mn-ea"/>
                <a:cs typeface="+mn-cs"/>
              </a:rPr>
            </a:b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7FB23-E5EA-1902-EDE2-835D22CBF8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36" r="29797" b="1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A6625B4-7FA6-7EA2-8D71-A4BA0B765D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400" r="-2" b="-2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A99C-B978-0555-F782-26E6E973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33" y="3455208"/>
            <a:ext cx="5742432" cy="2344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Steps:</a:t>
            </a:r>
          </a:p>
          <a:p>
            <a:pPr lvl="1"/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Combined True.csv and Fake.csv.</a:t>
            </a:r>
          </a:p>
          <a:p>
            <a:pPr lvl="1"/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Removed </a:t>
            </a:r>
            <a:r>
              <a:rPr lang="en-US" sz="2000" dirty="0" err="1">
                <a:latin typeface="Tenorite Display" panose="00000500000000000000" pitchFamily="2" charset="0"/>
              </a:rPr>
              <a:t>S</a:t>
            </a:r>
            <a:r>
              <a:rPr lang="en-US" sz="2000" b="0" i="0" kern="1200" dirty="0" err="1">
                <a:effectLst/>
                <a:latin typeface="Tenorite Display" panose="00000500000000000000" pitchFamily="2" charset="0"/>
              </a:rPr>
              <a:t>topWords</a:t>
            </a:r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 and punctuation.</a:t>
            </a:r>
          </a:p>
          <a:p>
            <a:pPr lvl="1"/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Lowercased all text.</a:t>
            </a:r>
          </a:p>
          <a:p>
            <a:pPr lvl="1"/>
            <a:r>
              <a:rPr lang="en-US" sz="2000" b="0" i="0" kern="1200" dirty="0">
                <a:effectLst/>
                <a:latin typeface="Tenorite Display" panose="00000500000000000000" pitchFamily="2" charset="0"/>
              </a:rPr>
              <a:t>Vectorized text using TF-ID</a:t>
            </a:r>
            <a:br>
              <a:rPr lang="en-US" sz="2000" b="0" i="0" kern="1200" dirty="0">
                <a:effectLst/>
                <a:latin typeface="Tenorite Display" panose="00000500000000000000" pitchFamily="2" charset="0"/>
              </a:rPr>
            </a:br>
            <a:endParaRPr lang="en-CA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2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616</Words>
  <Application>Microsoft Office PowerPoint</Application>
  <PresentationFormat>Widescreen</PresentationFormat>
  <Paragraphs>111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Tenorite Display</vt:lpstr>
      <vt:lpstr>TT Ramillas</vt:lpstr>
      <vt:lpstr>TT Ramillas Bold</vt:lpstr>
      <vt:lpstr>Office Theme</vt:lpstr>
      <vt:lpstr>Fake News Detection System   Leveraging Machine Learning, Natural language processing and Predictive analysis to Combat Misinformation and detecting the fake news. </vt:lpstr>
      <vt:lpstr>PowerPoint Presentation</vt:lpstr>
      <vt:lpstr>Executive Summary</vt:lpstr>
      <vt:lpstr>Problem Statement </vt:lpstr>
      <vt:lpstr>Dataset Overview </vt:lpstr>
      <vt:lpstr>Distribution of  Fake and Real News </vt:lpstr>
      <vt:lpstr> Approach and Methodology </vt:lpstr>
      <vt:lpstr>Workflow Diagram </vt:lpstr>
      <vt:lpstr> Data Preprocessing </vt:lpstr>
      <vt:lpstr>Feature Importance </vt:lpstr>
      <vt:lpstr>Model Training(Predictive)  </vt:lpstr>
      <vt:lpstr>Model Training (NLP)</vt:lpstr>
      <vt:lpstr>Manual Testing </vt:lpstr>
      <vt:lpstr>Limitations </vt:lpstr>
      <vt:lpstr>Future Improvements:  </vt:lpstr>
      <vt:lpstr> Conclusion </vt:lpstr>
      <vt:lpstr> References 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Manikrishna Kairoju</dc:creator>
  <cp:lastModifiedBy>Manikrishna Kairoju</cp:lastModifiedBy>
  <cp:revision>8</cp:revision>
  <dcterms:created xsi:type="dcterms:W3CDTF">2025-04-10T19:58:06Z</dcterms:created>
  <dcterms:modified xsi:type="dcterms:W3CDTF">2025-04-20T03:36:13Z</dcterms:modified>
</cp:coreProperties>
</file>