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0" r:id="rId4"/>
    <p:sldId id="258" r:id="rId5"/>
    <p:sldId id="259" r:id="rId6"/>
    <p:sldId id="260" r:id="rId7"/>
    <p:sldId id="261" r:id="rId8"/>
    <p:sldId id="262" r:id="rId9"/>
    <p:sldId id="263" r:id="rId10"/>
    <p:sldId id="264" r:id="rId11"/>
    <p:sldId id="265" r:id="rId12"/>
    <p:sldId id="266" r:id="rId13"/>
    <p:sldId id="267" r:id="rId14"/>
    <p:sldId id="268" r:id="rId15"/>
    <p:sldId id="272" r:id="rId16"/>
    <p:sldId id="273" r:id="rId17"/>
    <p:sldId id="274" r:id="rId18"/>
    <p:sldId id="275" r:id="rId19"/>
    <p:sldId id="276" r:id="rId20"/>
    <p:sldId id="269"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C35751-E72A-4D08-BD55-C5EBB5EE9E81}"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751E8-6942-42A8-B9D8-3E41E3D95BB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C35751-E72A-4D08-BD55-C5EBB5EE9E81}"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751E8-6942-42A8-B9D8-3E41E3D95BB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C35751-E72A-4D08-BD55-C5EBB5EE9E81}"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751E8-6942-42A8-B9D8-3E41E3D95BB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C35751-E72A-4D08-BD55-C5EBB5EE9E81}"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751E8-6942-42A8-B9D8-3E41E3D95BB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C35751-E72A-4D08-BD55-C5EBB5EE9E81}"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751E8-6942-42A8-B9D8-3E41E3D95BB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C35751-E72A-4D08-BD55-C5EBB5EE9E81}"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9751E8-6942-42A8-B9D8-3E41E3D95BB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C35751-E72A-4D08-BD55-C5EBB5EE9E81}" type="datetimeFigureOut">
              <a:rPr lang="en-US" smtClean="0"/>
              <a:t>11/30/2020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9751E8-6942-42A8-B9D8-3E41E3D95BB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C35751-E72A-4D08-BD55-C5EBB5EE9E81}" type="datetimeFigureOut">
              <a:rPr lang="en-US" smtClean="0"/>
              <a:t>11/30/2020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9751E8-6942-42A8-B9D8-3E41E3D95BB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C35751-E72A-4D08-BD55-C5EBB5EE9E81}" type="datetimeFigureOut">
              <a:rPr lang="en-US" smtClean="0"/>
              <a:t>11/30/2020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9751E8-6942-42A8-B9D8-3E41E3D95BB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C35751-E72A-4D08-BD55-C5EBB5EE9E81}"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9751E8-6942-42A8-B9D8-3E41E3D95BB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AC35751-E72A-4D08-BD55-C5EBB5EE9E81}" type="datetimeFigureOut">
              <a:rPr lang="en-US" smtClean="0"/>
              <a:t>11/30/2020</a:t>
            </a:fld>
            <a:endParaRPr lang="en-US"/>
          </a:p>
        </p:txBody>
      </p:sp>
      <p:sp>
        <p:nvSpPr>
          <p:cNvPr id="9" name="Slide Number Placeholder 8"/>
          <p:cNvSpPr>
            <a:spLocks noGrp="1"/>
          </p:cNvSpPr>
          <p:nvPr>
            <p:ph type="sldNum" sz="quarter" idx="11"/>
          </p:nvPr>
        </p:nvSpPr>
        <p:spPr/>
        <p:txBody>
          <a:bodyPr/>
          <a:lstStyle/>
          <a:p>
            <a:fld id="{129751E8-6942-42A8-B9D8-3E41E3D95BB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29751E8-6942-42A8-B9D8-3E41E3D95BB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AC35751-E72A-4D08-BD55-C5EBB5EE9E81}" type="datetimeFigureOut">
              <a:rPr lang="en-US" smtClean="0"/>
              <a:t>11/30/2020</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evashish0507/big-mart-sales-predic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rive.google.com/drive/folders/10u44RrnV6NILRuafrbAHe-3haG9jHDa4" TargetMode="External"/><Relationship Id="rId2" Type="http://schemas.openxmlformats.org/officeDocument/2006/relationships/hyperlink" Target="https://github.com/OurGithubAccount-03/Bigmart-Sales-Predi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smtClean="0"/>
              <a:t>BIGMART SALES PREDICTION</a:t>
            </a:r>
            <a:endParaRPr lang="en-US" b="1" u="sng" dirty="0"/>
          </a:p>
        </p:txBody>
      </p:sp>
      <p:sp>
        <p:nvSpPr>
          <p:cNvPr id="3" name="Subtitle 2"/>
          <p:cNvSpPr>
            <a:spLocks noGrp="1"/>
          </p:cNvSpPr>
          <p:nvPr>
            <p:ph type="subTitle" idx="1"/>
          </p:nvPr>
        </p:nvSpPr>
        <p:spPr>
          <a:xfrm>
            <a:off x="685800" y="4572000"/>
            <a:ext cx="6461760" cy="1752600"/>
          </a:xfrm>
        </p:spPr>
        <p:txBody>
          <a:bodyPr>
            <a:normAutofit fontScale="85000" lnSpcReduction="10000"/>
          </a:bodyPr>
          <a:lstStyle/>
          <a:p>
            <a:r>
              <a:rPr lang="en-US" dirty="0" smtClean="0"/>
              <a:t>Data analytics Project</a:t>
            </a:r>
          </a:p>
          <a:p>
            <a:r>
              <a:rPr lang="en-US" dirty="0" smtClean="0"/>
              <a:t>Team Name: Covariance</a:t>
            </a:r>
          </a:p>
          <a:p>
            <a:r>
              <a:rPr lang="en-US" dirty="0" smtClean="0"/>
              <a:t>Team members: </a:t>
            </a:r>
            <a:r>
              <a:rPr lang="en-US" dirty="0" err="1" smtClean="0"/>
              <a:t>Manikya</a:t>
            </a:r>
            <a:r>
              <a:rPr lang="en-US" dirty="0" smtClean="0"/>
              <a:t> </a:t>
            </a:r>
            <a:r>
              <a:rPr lang="en-US" dirty="0" err="1" smtClean="0"/>
              <a:t>Prakash</a:t>
            </a:r>
            <a:r>
              <a:rPr lang="en-US" dirty="0" smtClean="0"/>
              <a:t> </a:t>
            </a:r>
            <a:r>
              <a:rPr lang="en-US" dirty="0" err="1" smtClean="0"/>
              <a:t>Sarashetty</a:t>
            </a:r>
            <a:r>
              <a:rPr lang="en-US" dirty="0" smtClean="0"/>
              <a:t>(PES2201800301)</a:t>
            </a:r>
          </a:p>
          <a:p>
            <a:r>
              <a:rPr lang="en-US" dirty="0"/>
              <a:t>	 </a:t>
            </a:r>
            <a:r>
              <a:rPr lang="en-US" dirty="0" smtClean="0"/>
              <a:t>          </a:t>
            </a:r>
            <a:r>
              <a:rPr lang="en-US" dirty="0" err="1" smtClean="0"/>
              <a:t>Ramyashree.J.R</a:t>
            </a:r>
            <a:r>
              <a:rPr lang="en-US" dirty="0" smtClean="0"/>
              <a:t>(PES2201800728)</a:t>
            </a:r>
          </a:p>
          <a:p>
            <a:r>
              <a:rPr lang="en-US" dirty="0"/>
              <a:t>	 </a:t>
            </a:r>
            <a:r>
              <a:rPr lang="en-US" dirty="0" smtClean="0"/>
              <a:t>          </a:t>
            </a:r>
            <a:r>
              <a:rPr lang="en-US" dirty="0" err="1" smtClean="0"/>
              <a:t>Nandini.R.Sonth</a:t>
            </a:r>
            <a:r>
              <a:rPr lang="en-US" dirty="0" smtClean="0"/>
              <a:t>(PES2201800401)</a:t>
            </a:r>
          </a:p>
          <a:p>
            <a:r>
              <a:rPr lang="en-US" dirty="0" err="1" smtClean="0"/>
              <a:t>Section:E</a:t>
            </a:r>
            <a:endParaRPr lang="en-US" dirty="0" smtClean="0"/>
          </a:p>
          <a:p>
            <a:endParaRPr lang="en-US" dirty="0"/>
          </a:p>
        </p:txBody>
      </p:sp>
    </p:spTree>
    <p:extLst>
      <p:ext uri="{BB962C8B-B14F-4D97-AF65-F5344CB8AC3E}">
        <p14:creationId xmlns:p14="http://schemas.microsoft.com/office/powerpoint/2010/main" val="394427926"/>
      </p:ext>
    </p:extLst>
  </p:cSld>
  <p:clrMapOvr>
    <a:masterClrMapping/>
  </p:clrMapOvr>
  <mc:AlternateContent xmlns:mc="http://schemas.openxmlformats.org/markup-compatibility/2006">
    <mc:Choice xmlns:p14="http://schemas.microsoft.com/office/powerpoint/2010/main" Requires="p14">
      <p:transition spd="slow" p14:dur="2000" advTm="4997"/>
    </mc:Choice>
    <mc:Fallback>
      <p:transition spd="slow" advTm="499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33400"/>
            <a:ext cx="78486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476131"/>
      </p:ext>
    </p:extLst>
  </p:cSld>
  <p:clrMapOvr>
    <a:masterClrMapping/>
  </p:clrMapOvr>
  <mc:AlternateContent xmlns:mc="http://schemas.openxmlformats.org/markup-compatibility/2006">
    <mc:Choice xmlns:p14="http://schemas.microsoft.com/office/powerpoint/2010/main" Requires="p14">
      <p:transition spd="slow" p14:dur="2000" advTm="15931"/>
    </mc:Choice>
    <mc:Fallback>
      <p:transition spd="slow" advTm="1593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09599" y="457200"/>
            <a:ext cx="3127375" cy="1831340"/>
          </a:xfrm>
          <a:prstGeom prst="rect">
            <a:avLst/>
          </a:prstGeom>
        </p:spPr>
      </p:pic>
      <p:pic>
        <p:nvPicPr>
          <p:cNvPr id="3" name="Picture 2"/>
          <p:cNvPicPr/>
          <p:nvPr/>
        </p:nvPicPr>
        <p:blipFill>
          <a:blip r:embed="rId3"/>
          <a:stretch>
            <a:fillRect/>
          </a:stretch>
        </p:blipFill>
        <p:spPr>
          <a:xfrm>
            <a:off x="4343399" y="381000"/>
            <a:ext cx="3127375" cy="1827530"/>
          </a:xfrm>
          <a:prstGeom prst="rect">
            <a:avLst/>
          </a:prstGeom>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7419" y="2477366"/>
            <a:ext cx="360045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7173461"/>
      </p:ext>
    </p:extLst>
  </p:cSld>
  <p:clrMapOvr>
    <a:masterClrMapping/>
  </p:clrMapOvr>
  <mc:AlternateContent xmlns:mc="http://schemas.openxmlformats.org/markup-compatibility/2006">
    <mc:Choice xmlns:p14="http://schemas.microsoft.com/office/powerpoint/2010/main" Requires="p14">
      <p:transition spd="slow" p14:dur="2000" advTm="27169"/>
    </mc:Choice>
    <mc:Fallback>
      <p:transition spd="slow" advTm="27169"/>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sp>
        <p:nvSpPr>
          <p:cNvPr id="4" name="Content Placeholder 3"/>
          <p:cNvSpPr>
            <a:spLocks noGrp="1"/>
          </p:cNvSpPr>
          <p:nvPr>
            <p:ph idx="1"/>
          </p:nvPr>
        </p:nvSpPr>
        <p:spPr/>
        <p:txBody>
          <a:bodyPr>
            <a:normAutofit/>
          </a:bodyPr>
          <a:lstStyle/>
          <a:p>
            <a:r>
              <a:rPr lang="en-US" sz="3200" dirty="0" smtClean="0"/>
              <a:t>In the data preprocessing we came across some missing values.</a:t>
            </a:r>
          </a:p>
          <a:p>
            <a:r>
              <a:rPr lang="en-US" sz="3200" dirty="0" smtClean="0"/>
              <a:t>We filled missing values according to the type of variable.</a:t>
            </a:r>
            <a:endParaRPr lang="en-US" sz="3200" dirty="0"/>
          </a:p>
        </p:txBody>
      </p:sp>
    </p:spTree>
    <p:extLst>
      <p:ext uri="{BB962C8B-B14F-4D97-AF65-F5344CB8AC3E}">
        <p14:creationId xmlns:p14="http://schemas.microsoft.com/office/powerpoint/2010/main" val="1598284117"/>
      </p:ext>
    </p:extLst>
  </p:cSld>
  <p:clrMapOvr>
    <a:masterClrMapping/>
  </p:clrMapOvr>
  <mc:AlternateContent xmlns:mc="http://schemas.openxmlformats.org/markup-compatibility/2006">
    <mc:Choice xmlns:p14="http://schemas.microsoft.com/office/powerpoint/2010/main" Requires="p14">
      <p:transition spd="slow" p14:dur="2000" advTm="14055"/>
    </mc:Choice>
    <mc:Fallback>
      <p:transition spd="slow" advTm="14055"/>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Model</a:t>
            </a:r>
            <a:endParaRPr lang="en-US" dirty="0"/>
          </a:p>
        </p:txBody>
      </p:sp>
      <p:sp>
        <p:nvSpPr>
          <p:cNvPr id="3" name="Content Placeholder 2"/>
          <p:cNvSpPr>
            <a:spLocks noGrp="1"/>
          </p:cNvSpPr>
          <p:nvPr>
            <p:ph idx="1"/>
          </p:nvPr>
        </p:nvSpPr>
        <p:spPr/>
        <p:txBody>
          <a:bodyPr/>
          <a:lstStyle/>
          <a:p>
            <a:r>
              <a:rPr lang="en-US" dirty="0" smtClean="0"/>
              <a:t>After exploring and visualizing the data We started with implementing  different models and came to the conclusion that </a:t>
            </a:r>
            <a:r>
              <a:rPr lang="en-US" dirty="0" err="1" smtClean="0"/>
              <a:t>XGBoost</a:t>
            </a:r>
            <a:r>
              <a:rPr lang="en-US" dirty="0" smtClean="0"/>
              <a:t> approach is the best to forecast the sales because of less RMSE.</a:t>
            </a:r>
          </a:p>
          <a:p>
            <a:r>
              <a:rPr lang="en-US" dirty="0" smtClean="0"/>
              <a:t>RMSE</a:t>
            </a:r>
          </a:p>
          <a:p>
            <a:r>
              <a:rPr lang="en-US" dirty="0" smtClean="0"/>
              <a:t>Linear regression model-1127</a:t>
            </a:r>
          </a:p>
          <a:p>
            <a:r>
              <a:rPr lang="en-US" dirty="0" smtClean="0"/>
              <a:t>Decision Tree model-1095</a:t>
            </a:r>
          </a:p>
          <a:p>
            <a:r>
              <a:rPr lang="en-US" dirty="0" smtClean="0"/>
              <a:t>Random Forest model-1062</a:t>
            </a:r>
          </a:p>
          <a:p>
            <a:r>
              <a:rPr lang="en-US" dirty="0" err="1" smtClean="0"/>
              <a:t>XGBoost</a:t>
            </a:r>
            <a:r>
              <a:rPr lang="en-US" dirty="0" smtClean="0"/>
              <a:t> model-1031</a:t>
            </a:r>
          </a:p>
        </p:txBody>
      </p:sp>
    </p:spTree>
    <p:extLst>
      <p:ext uri="{BB962C8B-B14F-4D97-AF65-F5344CB8AC3E}">
        <p14:creationId xmlns:p14="http://schemas.microsoft.com/office/powerpoint/2010/main" val="702495935"/>
      </p:ext>
    </p:extLst>
  </p:cSld>
  <p:clrMapOvr>
    <a:masterClrMapping/>
  </p:clrMapOvr>
  <mc:AlternateContent xmlns:mc="http://schemas.openxmlformats.org/markup-compatibility/2006">
    <mc:Choice xmlns:p14="http://schemas.microsoft.com/office/powerpoint/2010/main" Requires="p14">
      <p:transition spd="slow" p14:dur="2000" advTm="29257"/>
    </mc:Choice>
    <mc:Fallback>
      <p:transition spd="slow" advTm="29257"/>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Reason to choose </a:t>
            </a:r>
            <a:r>
              <a:rPr lang="en-US" dirty="0" err="1" smtClean="0"/>
              <a:t>XGBoost</a:t>
            </a:r>
            <a:r>
              <a:rPr lang="en-US" dirty="0" smtClean="0"/>
              <a:t> Model</a:t>
            </a:r>
            <a:br>
              <a:rPr lang="en-US" dirty="0" smtClean="0"/>
            </a:br>
            <a:endParaRPr lang="en-US" dirty="0"/>
          </a:p>
        </p:txBody>
      </p:sp>
      <p:sp>
        <p:nvSpPr>
          <p:cNvPr id="3" name="Content Placeholder 2"/>
          <p:cNvSpPr>
            <a:spLocks noGrp="1"/>
          </p:cNvSpPr>
          <p:nvPr>
            <p:ph idx="1"/>
          </p:nvPr>
        </p:nvSpPr>
        <p:spPr/>
        <p:txBody>
          <a:bodyPr>
            <a:normAutofit/>
          </a:bodyPr>
          <a:lstStyle/>
          <a:p>
            <a:r>
              <a:rPr lang="en-US" sz="3200" dirty="0" smtClean="0"/>
              <a:t>Highest Accuracy</a:t>
            </a:r>
          </a:p>
          <a:p>
            <a:r>
              <a:rPr lang="en-US" sz="3200" dirty="0" smtClean="0"/>
              <a:t>Least RMSE</a:t>
            </a:r>
          </a:p>
          <a:p>
            <a:r>
              <a:rPr lang="en-US" sz="3200" dirty="0" smtClean="0"/>
              <a:t>Sparse </a:t>
            </a:r>
            <a:r>
              <a:rPr lang="en-US" sz="3200" dirty="0"/>
              <a:t>Aware (that is the missing data values are automatic handled) </a:t>
            </a:r>
            <a:endParaRPr lang="en-US" sz="3200" dirty="0" smtClean="0"/>
          </a:p>
          <a:p>
            <a:endParaRPr lang="en-US" sz="3200" dirty="0"/>
          </a:p>
        </p:txBody>
      </p:sp>
    </p:spTree>
    <p:extLst>
      <p:ext uri="{BB962C8B-B14F-4D97-AF65-F5344CB8AC3E}">
        <p14:creationId xmlns:p14="http://schemas.microsoft.com/office/powerpoint/2010/main" val="3693856723"/>
      </p:ext>
    </p:extLst>
  </p:cSld>
  <p:clrMapOvr>
    <a:masterClrMapping/>
  </p:clrMapOvr>
  <mc:AlternateContent xmlns:mc="http://schemas.openxmlformats.org/markup-compatibility/2006">
    <mc:Choice xmlns:p14="http://schemas.microsoft.com/office/powerpoint/2010/main" Requires="p14">
      <p:transition spd="slow" p14:dur="2000" advTm="13845"/>
    </mc:Choice>
    <mc:Fallback>
      <p:transition spd="slow" advTm="13845"/>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the model work</a:t>
            </a:r>
            <a:endParaRPr lang="en-US" dirty="0"/>
          </a:p>
        </p:txBody>
      </p:sp>
      <p:sp>
        <p:nvSpPr>
          <p:cNvPr id="3" name="Content Placeholder 2"/>
          <p:cNvSpPr>
            <a:spLocks noGrp="1"/>
          </p:cNvSpPr>
          <p:nvPr>
            <p:ph idx="1"/>
          </p:nvPr>
        </p:nvSpPr>
        <p:spPr/>
        <p:txBody>
          <a:bodyPr/>
          <a:lstStyle/>
          <a:p>
            <a:r>
              <a:rPr lang="en-US" dirty="0"/>
              <a:t>The idea behind </a:t>
            </a:r>
            <a:r>
              <a:rPr lang="en-US" dirty="0" err="1"/>
              <a:t>StandardScaler</a:t>
            </a:r>
            <a:r>
              <a:rPr lang="en-US" dirty="0"/>
              <a:t> is that it will transform your data such that its distribution will have a mean </a:t>
            </a:r>
            <a:r>
              <a:rPr lang="en-US" b="1" dirty="0"/>
              <a:t>value</a:t>
            </a:r>
            <a:r>
              <a:rPr lang="en-US" dirty="0"/>
              <a:t> 0 and standard deviation of </a:t>
            </a:r>
            <a:r>
              <a:rPr lang="en-US" dirty="0" smtClean="0"/>
              <a:t>1.</a:t>
            </a:r>
          </a:p>
          <a:p>
            <a:r>
              <a:rPr lang="en-US" dirty="0"/>
              <a:t>The </a:t>
            </a:r>
            <a:r>
              <a:rPr lang="en-US" dirty="0" err="1"/>
              <a:t>fit_transform</a:t>
            </a:r>
            <a:r>
              <a:rPr lang="en-US" dirty="0"/>
              <a:t>() function performs </a:t>
            </a:r>
            <a:r>
              <a:rPr lang="en-US" dirty="0" smtClean="0"/>
              <a:t>both </a:t>
            </a:r>
            <a:r>
              <a:rPr lang="en-US" dirty="0"/>
              <a:t>calculates the values of these </a:t>
            </a:r>
            <a:r>
              <a:rPr lang="en-US" b="1" dirty="0" smtClean="0"/>
              <a:t>parameters</a:t>
            </a:r>
            <a:r>
              <a:rPr lang="en-US" dirty="0"/>
              <a:t> </a:t>
            </a:r>
            <a:r>
              <a:rPr lang="en-US" dirty="0" smtClean="0"/>
              <a:t>and applies </a:t>
            </a:r>
            <a:r>
              <a:rPr lang="en-US" dirty="0"/>
              <a:t>the values of the </a:t>
            </a:r>
            <a:r>
              <a:rPr lang="en-US" b="1" dirty="0"/>
              <a:t>parameters</a:t>
            </a:r>
            <a:r>
              <a:rPr lang="en-US" dirty="0"/>
              <a:t> on the actual data and gives the normalized value</a:t>
            </a:r>
            <a:r>
              <a:rPr lang="en-US" dirty="0" smtClean="0"/>
              <a:t>.</a:t>
            </a:r>
          </a:p>
          <a:p>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191000"/>
            <a:ext cx="6477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5650790"/>
      </p:ext>
    </p:extLst>
  </p:cSld>
  <p:clrMapOvr>
    <a:masterClrMapping/>
  </p:clrMapOvr>
  <mc:AlternateContent xmlns:mc="http://schemas.openxmlformats.org/markup-compatibility/2006">
    <mc:Choice xmlns:p14="http://schemas.microsoft.com/office/powerpoint/2010/main" Requires="p14">
      <p:transition spd="slow" p14:dur="2000" advTm="34200"/>
    </mc:Choice>
    <mc:Fallback>
      <p:transition spd="slow" advTm="342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a:t/>
            </a:r>
            <a:br>
              <a:rPr lang="en-US" dirty="0"/>
            </a:br>
            <a:endParaRPr lang="en-US" sz="4000" dirty="0"/>
          </a:p>
        </p:txBody>
      </p:sp>
      <p:sp>
        <p:nvSpPr>
          <p:cNvPr id="3" name="Content Placeholder 2"/>
          <p:cNvSpPr>
            <a:spLocks noGrp="1"/>
          </p:cNvSpPr>
          <p:nvPr>
            <p:ph idx="1"/>
          </p:nvPr>
        </p:nvSpPr>
        <p:spPr/>
        <p:txBody>
          <a:bodyPr/>
          <a:lstStyle/>
          <a:p>
            <a:r>
              <a:rPr lang="en-US" sz="2400" dirty="0"/>
              <a:t>The </a:t>
            </a:r>
            <a:r>
              <a:rPr lang="en-US" sz="2400" dirty="0" err="1"/>
              <a:t>train_test</a:t>
            </a:r>
            <a:r>
              <a:rPr lang="en-US" sz="2400" dirty="0"/>
              <a:t>_ split technique is used to divide the dataset </a:t>
            </a:r>
            <a:r>
              <a:rPr lang="en-US" sz="2400" dirty="0" err="1" smtClean="0"/>
              <a:t>intosubsets</a:t>
            </a:r>
            <a:r>
              <a:rPr lang="en-US" sz="2400" dirty="0" smtClean="0"/>
              <a:t>.</a:t>
            </a:r>
          </a:p>
          <a:p>
            <a:r>
              <a:rPr lang="en-US" b="1" dirty="0" err="1"/>
              <a:t>DMatrix</a:t>
            </a:r>
            <a:r>
              <a:rPr lang="en-US" dirty="0"/>
              <a:t> is an internal data structure that is used by </a:t>
            </a:r>
            <a:r>
              <a:rPr lang="en-US" dirty="0" err="1"/>
              <a:t>XGBoost</a:t>
            </a:r>
            <a:r>
              <a:rPr lang="en-US" dirty="0"/>
              <a:t>, which is optimized for both memory efficiency and training speed</a:t>
            </a:r>
            <a:r>
              <a:rPr lang="en-US" dirty="0" smtClean="0"/>
              <a:t>.</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505200"/>
            <a:ext cx="603885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3911404"/>
      </p:ext>
    </p:extLst>
  </p:cSld>
  <p:clrMapOvr>
    <a:masterClrMapping/>
  </p:clrMapOvr>
  <mc:AlternateContent xmlns:mc="http://schemas.openxmlformats.org/markup-compatibility/2006">
    <mc:Choice xmlns:p14="http://schemas.microsoft.com/office/powerpoint/2010/main" Requires="p14">
      <p:transition spd="slow" p14:dur="2000" advTm="17134"/>
    </mc:Choice>
    <mc:Fallback>
      <p:transition spd="slow" advTm="17134"/>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t>
            </a:r>
            <a:r>
              <a:rPr lang="en-US" b="1" dirty="0" err="1"/>
              <a:t>XGBoost</a:t>
            </a:r>
            <a:r>
              <a:rPr lang="en-US" dirty="0"/>
              <a:t> library implements the gradient boosting decision tree algorithm</a:t>
            </a:r>
            <a:r>
              <a:rPr lang="en-US" dirty="0" smtClean="0"/>
              <a:t>.</a:t>
            </a:r>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743200"/>
            <a:ext cx="6400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3371536"/>
      </p:ext>
    </p:extLst>
  </p:cSld>
  <p:clrMapOvr>
    <a:masterClrMapping/>
  </p:clrMapOvr>
  <mc:AlternateContent xmlns:mc="http://schemas.openxmlformats.org/markup-compatibility/2006">
    <mc:Choice xmlns:p14="http://schemas.microsoft.com/office/powerpoint/2010/main" Requires="p14">
      <p:transition spd="slow" p14:dur="2000" advTm="12875"/>
    </mc:Choice>
    <mc:Fallback>
      <p:transition spd="slow" advTm="1287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Model can fail</a:t>
            </a:r>
            <a:endParaRPr lang="en-US" dirty="0"/>
          </a:p>
        </p:txBody>
      </p:sp>
      <p:sp>
        <p:nvSpPr>
          <p:cNvPr id="3" name="Content Placeholder 2"/>
          <p:cNvSpPr>
            <a:spLocks noGrp="1"/>
          </p:cNvSpPr>
          <p:nvPr>
            <p:ph idx="1"/>
          </p:nvPr>
        </p:nvSpPr>
        <p:spPr/>
        <p:txBody>
          <a:bodyPr/>
          <a:lstStyle/>
          <a:p>
            <a:r>
              <a:rPr lang="en-US" dirty="0"/>
              <a:t>One disadvantage of boosting is that it is sensitive to outliers since every classifier is obliged to fix the errors in the predecessors. Thus, the method is too dependent on outliers. </a:t>
            </a:r>
            <a:endParaRPr lang="en-US" dirty="0" smtClean="0"/>
          </a:p>
          <a:p>
            <a:r>
              <a:rPr lang="en-US" dirty="0" smtClean="0"/>
              <a:t>Another </a:t>
            </a:r>
            <a:r>
              <a:rPr lang="en-US" dirty="0"/>
              <a:t>disadvantage is that the method is almost impossible to scale up. This is because every estimator bases its correctness on the previous predictors, thus making the procedure difficult to streamline.</a:t>
            </a:r>
          </a:p>
          <a:p>
            <a:endParaRPr lang="en-US" dirty="0"/>
          </a:p>
        </p:txBody>
      </p:sp>
    </p:spTree>
    <p:extLst>
      <p:ext uri="{BB962C8B-B14F-4D97-AF65-F5344CB8AC3E}">
        <p14:creationId xmlns:p14="http://schemas.microsoft.com/office/powerpoint/2010/main" val="1640550218"/>
      </p:ext>
    </p:extLst>
  </p:cSld>
  <p:clrMapOvr>
    <a:masterClrMapping/>
  </p:clrMapOvr>
  <mc:AlternateContent xmlns:mc="http://schemas.openxmlformats.org/markup-compatibility/2006">
    <mc:Choice xmlns:p14="http://schemas.microsoft.com/office/powerpoint/2010/main" Requires="p14">
      <p:transition spd="slow" p14:dur="2000" advTm="26944"/>
    </mc:Choice>
    <mc:Fallback>
      <p:transition spd="slow" advTm="26944"/>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Content Placeholder 3"/>
          <p:cNvSpPr>
            <a:spLocks noGrp="1"/>
          </p:cNvSpPr>
          <p:nvPr>
            <p:ph idx="1"/>
          </p:nvPr>
        </p:nvSpPr>
        <p:spPr/>
        <p:txBody>
          <a:bodyPr/>
          <a:lstStyle/>
          <a:p>
            <a:r>
              <a:rPr lang="en-US" dirty="0"/>
              <a:t>We started </a:t>
            </a:r>
            <a:r>
              <a:rPr lang="en-US" b="1" dirty="0"/>
              <a:t>with</a:t>
            </a:r>
            <a:r>
              <a:rPr lang="en-US" dirty="0"/>
              <a:t> making some hypothesis about the data without looking at it. Then we moved on to data exploration where we found out some nuances </a:t>
            </a:r>
            <a:r>
              <a:rPr lang="en-US" b="1" dirty="0"/>
              <a:t>in</a:t>
            </a:r>
            <a:r>
              <a:rPr lang="en-US" dirty="0"/>
              <a:t> the data which required remediation. Next, we performed data cleaning </a:t>
            </a:r>
            <a:r>
              <a:rPr lang="en-US" b="1" dirty="0"/>
              <a:t>and</a:t>
            </a:r>
            <a:r>
              <a:rPr lang="en-US" dirty="0"/>
              <a:t> feature engineering, where we imputed missing values </a:t>
            </a:r>
            <a:r>
              <a:rPr lang="en-US" b="1" dirty="0"/>
              <a:t>and</a:t>
            </a:r>
            <a:r>
              <a:rPr lang="en-US" dirty="0"/>
              <a:t> solved other irregularities, made new features </a:t>
            </a:r>
            <a:r>
              <a:rPr lang="en-US" b="1" dirty="0"/>
              <a:t>and</a:t>
            </a:r>
            <a:r>
              <a:rPr lang="en-US" dirty="0"/>
              <a:t> also made the data model-friendly by one-hot-coding. Finally we made linear regression, decision tree model ,random forest model </a:t>
            </a:r>
            <a:r>
              <a:rPr lang="en-US" b="1" dirty="0"/>
              <a:t>and</a:t>
            </a:r>
            <a:r>
              <a:rPr lang="en-US" dirty="0"/>
              <a:t> </a:t>
            </a:r>
            <a:r>
              <a:rPr lang="en-US" dirty="0" err="1"/>
              <a:t>xgboost</a:t>
            </a:r>
            <a:r>
              <a:rPr lang="en-US" dirty="0"/>
              <a:t> got a glimpse of how to tune them </a:t>
            </a:r>
            <a:r>
              <a:rPr lang="en-US" b="1" dirty="0"/>
              <a:t>for</a:t>
            </a:r>
            <a:r>
              <a:rPr lang="en-US" dirty="0"/>
              <a:t> better results</a:t>
            </a:r>
            <a:endParaRPr lang="en-US" dirty="0"/>
          </a:p>
        </p:txBody>
      </p:sp>
    </p:spTree>
    <p:extLst>
      <p:ext uri="{BB962C8B-B14F-4D97-AF65-F5344CB8AC3E}">
        <p14:creationId xmlns:p14="http://schemas.microsoft.com/office/powerpoint/2010/main" val="1566129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of the project</a:t>
            </a:r>
            <a:endParaRPr lang="en-US" dirty="0"/>
          </a:p>
        </p:txBody>
      </p:sp>
      <p:sp>
        <p:nvSpPr>
          <p:cNvPr id="3" name="Content Placeholder 2"/>
          <p:cNvSpPr>
            <a:spLocks noGrp="1"/>
          </p:cNvSpPr>
          <p:nvPr>
            <p:ph idx="1"/>
          </p:nvPr>
        </p:nvSpPr>
        <p:spPr/>
        <p:txBody>
          <a:bodyPr/>
          <a:lstStyle/>
          <a:p>
            <a:r>
              <a:rPr lang="en-US" dirty="0"/>
              <a:t>“To find out what role certain properties of an item play and how they affect their sales </a:t>
            </a:r>
            <a:r>
              <a:rPr lang="en-US" dirty="0" smtClean="0"/>
              <a:t>.” </a:t>
            </a:r>
          </a:p>
          <a:p>
            <a:r>
              <a:rPr lang="en-US" dirty="0"/>
              <a:t>These days, every organization wants to uplift its revenue as well as profit. At the end  of the day,  one of the main objectives of any organization is to increase sales which will lead to increase in </a:t>
            </a:r>
            <a:r>
              <a:rPr lang="en-US" dirty="0" smtClean="0"/>
              <a:t>profit.</a:t>
            </a:r>
          </a:p>
          <a:p>
            <a:r>
              <a:rPr lang="en-US" dirty="0" smtClean="0"/>
              <a:t>The dataset which we have used is </a:t>
            </a:r>
            <a:r>
              <a:rPr lang="en-US" dirty="0" err="1" smtClean="0"/>
              <a:t>bigmart</a:t>
            </a:r>
            <a:r>
              <a:rPr lang="en-US" dirty="0" smtClean="0"/>
              <a:t> sales prediction from </a:t>
            </a:r>
            <a:r>
              <a:rPr lang="en-US" dirty="0" err="1" smtClean="0"/>
              <a:t>kaggle</a:t>
            </a:r>
            <a:r>
              <a:rPr lang="en-US" dirty="0" smtClean="0"/>
              <a:t> source.</a:t>
            </a:r>
          </a:p>
          <a:p>
            <a:r>
              <a:rPr lang="en-US" dirty="0">
                <a:hlinkClick r:id="rId2"/>
              </a:rPr>
              <a:t>https://www.kaggle.com/devashish0507/big-mart-sales-prediction</a:t>
            </a:r>
            <a:endParaRPr lang="en-US" dirty="0"/>
          </a:p>
          <a:p>
            <a:endParaRPr lang="en-US" dirty="0"/>
          </a:p>
        </p:txBody>
      </p:sp>
    </p:spTree>
    <p:extLst>
      <p:ext uri="{BB962C8B-B14F-4D97-AF65-F5344CB8AC3E}">
        <p14:creationId xmlns:p14="http://schemas.microsoft.com/office/powerpoint/2010/main" val="1515670785"/>
      </p:ext>
    </p:extLst>
  </p:cSld>
  <p:clrMapOvr>
    <a:masterClrMapping/>
  </p:clrMapOvr>
  <mc:AlternateContent xmlns:mc="http://schemas.openxmlformats.org/markup-compatibility/2006">
    <mc:Choice xmlns:p14="http://schemas.microsoft.com/office/powerpoint/2010/main" Requires="p14">
      <p:transition spd="slow" p14:dur="2000" advTm="25958"/>
    </mc:Choice>
    <mc:Fallback>
      <p:transition spd="slow" advTm="25958"/>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Project</a:t>
            </a:r>
            <a:endParaRPr lang="en-US" dirty="0"/>
          </a:p>
        </p:txBody>
      </p:sp>
      <p:sp>
        <p:nvSpPr>
          <p:cNvPr id="3" name="Content Placeholder 2"/>
          <p:cNvSpPr>
            <a:spLocks noGrp="1"/>
          </p:cNvSpPr>
          <p:nvPr>
            <p:ph idx="1"/>
          </p:nvPr>
        </p:nvSpPr>
        <p:spPr/>
        <p:txBody>
          <a:bodyPr/>
          <a:lstStyle/>
          <a:p>
            <a:r>
              <a:rPr lang="en-US" dirty="0" smtClean="0"/>
              <a:t>By working on this project we got to know about </a:t>
            </a:r>
          </a:p>
          <a:p>
            <a:r>
              <a:rPr lang="en-US" dirty="0" smtClean="0"/>
              <a:t>1) how to scrape data</a:t>
            </a:r>
          </a:p>
          <a:p>
            <a:r>
              <a:rPr lang="en-US" dirty="0" smtClean="0"/>
              <a:t>2)how to handle the data</a:t>
            </a:r>
          </a:p>
          <a:p>
            <a:r>
              <a:rPr lang="en-US" dirty="0" smtClean="0"/>
              <a:t>3)</a:t>
            </a:r>
            <a:r>
              <a:rPr lang="en-US" dirty="0"/>
              <a:t> the insights we see as consumers are the result of a great deal of </a:t>
            </a:r>
            <a:r>
              <a:rPr lang="en-US" dirty="0" smtClean="0"/>
              <a:t>work</a:t>
            </a:r>
          </a:p>
          <a:p>
            <a:r>
              <a:rPr lang="en-US" dirty="0" smtClean="0"/>
              <a:t>4) problem solving skills</a:t>
            </a:r>
          </a:p>
          <a:p>
            <a:r>
              <a:rPr lang="en-US" dirty="0" smtClean="0"/>
              <a:t>Contribution of each team member</a:t>
            </a:r>
          </a:p>
          <a:p>
            <a:r>
              <a:rPr lang="en-US" dirty="0" err="1" smtClean="0"/>
              <a:t>Manikya</a:t>
            </a:r>
            <a:r>
              <a:rPr lang="en-US" dirty="0" smtClean="0"/>
              <a:t> </a:t>
            </a:r>
            <a:r>
              <a:rPr lang="en-US" dirty="0" err="1" smtClean="0"/>
              <a:t>Prakash</a:t>
            </a:r>
            <a:r>
              <a:rPr lang="en-US" dirty="0" smtClean="0"/>
              <a:t> </a:t>
            </a:r>
            <a:r>
              <a:rPr lang="en-US" dirty="0" err="1" smtClean="0"/>
              <a:t>Sarashetty</a:t>
            </a:r>
            <a:r>
              <a:rPr lang="en-US" dirty="0" smtClean="0"/>
              <a:t>- Data Description and Model Building</a:t>
            </a:r>
          </a:p>
          <a:p>
            <a:r>
              <a:rPr lang="en-US" dirty="0" err="1" smtClean="0"/>
              <a:t>Ramyashree.J.R</a:t>
            </a:r>
            <a:r>
              <a:rPr lang="en-US" dirty="0" smtClean="0"/>
              <a:t>-Data Visualization and Model Building</a:t>
            </a:r>
          </a:p>
          <a:p>
            <a:r>
              <a:rPr lang="en-US" dirty="0" err="1" smtClean="0"/>
              <a:t>Nandini.R.Sonth</a:t>
            </a:r>
            <a:r>
              <a:rPr lang="en-US" dirty="0" smtClean="0"/>
              <a:t>-Data Cleaning and Model Building</a:t>
            </a:r>
          </a:p>
          <a:p>
            <a:endParaRPr lang="en-US" dirty="0"/>
          </a:p>
        </p:txBody>
      </p:sp>
    </p:spTree>
    <p:extLst>
      <p:ext uri="{BB962C8B-B14F-4D97-AF65-F5344CB8AC3E}">
        <p14:creationId xmlns:p14="http://schemas.microsoft.com/office/powerpoint/2010/main" val="3294837189"/>
      </p:ext>
    </p:extLst>
  </p:cSld>
  <p:clrMapOvr>
    <a:masterClrMapping/>
  </p:clrMapOvr>
  <mc:AlternateContent xmlns:mc="http://schemas.openxmlformats.org/markup-compatibility/2006">
    <mc:Choice xmlns:p14="http://schemas.microsoft.com/office/powerpoint/2010/main" Requires="p14">
      <p:transition spd="slow" p14:dur="2000" advTm="14200"/>
    </mc:Choice>
    <mc:Fallback>
      <p:transition spd="slow" advTm="142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account and drive links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github.com/OurGithubAccount-03/Bigmart-Sales-Prediction</a:t>
            </a:r>
            <a:endParaRPr lang="en-US" dirty="0" smtClean="0"/>
          </a:p>
          <a:p>
            <a:r>
              <a:rPr lang="en-US" dirty="0">
                <a:hlinkClick r:id="rId3"/>
              </a:rPr>
              <a:t>https://</a:t>
            </a:r>
            <a:r>
              <a:rPr lang="en-US" dirty="0" smtClean="0">
                <a:hlinkClick r:id="rId3"/>
              </a:rPr>
              <a:t>drive.google.com/drive/folders/10u44RrnV6NILRuafrbAHe-3haG9jHDa4</a:t>
            </a:r>
            <a:endParaRPr lang="en-US" dirty="0" smtClean="0"/>
          </a:p>
          <a:p>
            <a:endParaRPr lang="en-US" dirty="0"/>
          </a:p>
        </p:txBody>
      </p:sp>
    </p:spTree>
    <p:extLst>
      <p:ext uri="{BB962C8B-B14F-4D97-AF65-F5344CB8AC3E}">
        <p14:creationId xmlns:p14="http://schemas.microsoft.com/office/powerpoint/2010/main" val="4216673501"/>
      </p:ext>
    </p:extLst>
  </p:cSld>
  <p:clrMapOvr>
    <a:masterClrMapping/>
  </p:clrMapOvr>
  <mc:AlternateContent xmlns:mc="http://schemas.openxmlformats.org/markup-compatibility/2006">
    <mc:Choice xmlns:p14="http://schemas.microsoft.com/office/powerpoint/2010/main" Requires="p14">
      <p:transition spd="slow" p14:dur="2000" advTm="9089"/>
    </mc:Choice>
    <mc:Fallback>
      <p:transition spd="slow" advTm="9089"/>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procedure of the project</a:t>
            </a:r>
            <a:endParaRPr lang="en-US" dirty="0"/>
          </a:p>
        </p:txBody>
      </p:sp>
      <p:sp>
        <p:nvSpPr>
          <p:cNvPr id="4" name="Content Placeholder 3"/>
          <p:cNvSpPr>
            <a:spLocks noGrp="1"/>
          </p:cNvSpPr>
          <p:nvPr>
            <p:ph idx="1"/>
          </p:nvPr>
        </p:nvSpPr>
        <p:spPr/>
        <p:txBody>
          <a:bodyPr/>
          <a:lstStyle/>
          <a:p>
            <a:pPr marL="114300" indent="0">
              <a:buNone/>
            </a:pPr>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76400"/>
            <a:ext cx="6324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8241775"/>
      </p:ext>
    </p:extLst>
  </p:cSld>
  <p:clrMapOvr>
    <a:masterClrMapping/>
  </p:clrMapOvr>
  <mc:AlternateContent xmlns:mc="http://schemas.openxmlformats.org/markup-compatibility/2006">
    <mc:Choice xmlns:p14="http://schemas.microsoft.com/office/powerpoint/2010/main" Requires="p14">
      <p:transition spd="slow" p14:dur="2000" advTm="64026"/>
    </mc:Choice>
    <mc:Fallback>
      <p:transition spd="slow" advTm="64026"/>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Peek at the data</a:t>
            </a:r>
            <a:endParaRPr lang="en-US" dirty="0"/>
          </a:p>
        </p:txBody>
      </p:sp>
      <p:sp>
        <p:nvSpPr>
          <p:cNvPr id="3" name="Content Placeholder 2"/>
          <p:cNvSpPr>
            <a:spLocks noGrp="1"/>
          </p:cNvSpPr>
          <p:nvPr>
            <p:ph idx="1"/>
          </p:nvPr>
        </p:nvSpPr>
        <p:spPr/>
        <p:txBody>
          <a:bodyPr/>
          <a:lstStyle/>
          <a:p>
            <a:r>
              <a:rPr lang="en-US" dirty="0" smtClean="0"/>
              <a:t>Actually combining train and test data we have 13 columns</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9" y="2271713"/>
            <a:ext cx="8005762" cy="344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8855930"/>
      </p:ext>
    </p:extLst>
  </p:cSld>
  <p:clrMapOvr>
    <a:masterClrMapping/>
  </p:clrMapOvr>
  <mc:AlternateContent xmlns:mc="http://schemas.openxmlformats.org/markup-compatibility/2006">
    <mc:Choice xmlns:p14="http://schemas.microsoft.com/office/powerpoint/2010/main" Requires="p14">
      <p:transition spd="slow" p14:dur="2000" advTm="21581"/>
    </mc:Choice>
    <mc:Fallback>
      <p:transition spd="slow" advTm="2158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381000" y="1524000"/>
            <a:ext cx="7696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8655888"/>
      </p:ext>
    </p:extLst>
  </p:cSld>
  <p:clrMapOvr>
    <a:masterClrMapping/>
  </p:clrMapOvr>
  <mc:AlternateContent xmlns:mc="http://schemas.openxmlformats.org/markup-compatibility/2006">
    <mc:Choice xmlns:p14="http://schemas.microsoft.com/office/powerpoint/2010/main" Requires="p14">
      <p:transition spd="slow" p14:dur="2000" advTm="853"/>
    </mc:Choice>
    <mc:Fallback>
      <p:transition spd="slow" advTm="853"/>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lstStyle/>
          <a:p>
            <a:r>
              <a:rPr lang="en-US" sz="3200" dirty="0" smtClean="0"/>
              <a:t>We went through many  research papers of </a:t>
            </a:r>
            <a:r>
              <a:rPr lang="en-US" sz="3200" dirty="0" err="1" smtClean="0"/>
              <a:t>bigmart</a:t>
            </a:r>
            <a:r>
              <a:rPr lang="en-US" sz="3200" dirty="0" smtClean="0"/>
              <a:t> sales prediction in </a:t>
            </a:r>
            <a:r>
              <a:rPr lang="en-US" sz="3200" dirty="0" err="1" smtClean="0"/>
              <a:t>google</a:t>
            </a:r>
            <a:r>
              <a:rPr lang="en-US" sz="3200" dirty="0" smtClean="0"/>
              <a:t> scholar.</a:t>
            </a:r>
          </a:p>
          <a:p>
            <a:r>
              <a:rPr lang="en-US" sz="3200" dirty="0" smtClean="0"/>
              <a:t>The insights we got from the papers are:</a:t>
            </a:r>
          </a:p>
          <a:p>
            <a:r>
              <a:rPr lang="en-US" sz="3200" dirty="0" smtClean="0"/>
              <a:t>1) learnt about different models</a:t>
            </a:r>
          </a:p>
          <a:p>
            <a:r>
              <a:rPr lang="en-US" sz="3200" dirty="0" smtClean="0"/>
              <a:t>2) </a:t>
            </a:r>
            <a:r>
              <a:rPr lang="en-US" sz="3200" dirty="0" err="1"/>
              <a:t>C</a:t>
            </a:r>
            <a:r>
              <a:rPr lang="en-US" sz="3200" dirty="0" err="1" smtClean="0"/>
              <a:t>omaprision</a:t>
            </a:r>
            <a:r>
              <a:rPr lang="en-US" sz="3200" dirty="0" smtClean="0"/>
              <a:t> between models to get best</a:t>
            </a:r>
          </a:p>
          <a:p>
            <a:pPr marL="114300" indent="0">
              <a:buNone/>
            </a:pPr>
            <a:endParaRPr lang="en-US" dirty="0"/>
          </a:p>
        </p:txBody>
      </p:sp>
    </p:spTree>
    <p:extLst>
      <p:ext uri="{BB962C8B-B14F-4D97-AF65-F5344CB8AC3E}">
        <p14:creationId xmlns:p14="http://schemas.microsoft.com/office/powerpoint/2010/main" val="3282331701"/>
      </p:ext>
    </p:extLst>
  </p:cSld>
  <p:clrMapOvr>
    <a:masterClrMapping/>
  </p:clrMapOvr>
  <mc:AlternateContent xmlns:mc="http://schemas.openxmlformats.org/markup-compatibility/2006">
    <mc:Choice xmlns:p14="http://schemas.microsoft.com/office/powerpoint/2010/main" Requires="p14">
      <p:transition spd="slow" p14:dur="2000" advTm="15067"/>
    </mc:Choice>
    <mc:Fallback>
      <p:transition spd="slow" advTm="15067"/>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US" dirty="0"/>
          </a:p>
        </p:txBody>
      </p:sp>
      <p:sp>
        <p:nvSpPr>
          <p:cNvPr id="3" name="Content Placeholder 2"/>
          <p:cNvSpPr>
            <a:spLocks noGrp="1"/>
          </p:cNvSpPr>
          <p:nvPr>
            <p:ph idx="1"/>
          </p:nvPr>
        </p:nvSpPr>
        <p:spPr/>
        <p:txBody>
          <a:bodyPr/>
          <a:lstStyle/>
          <a:p>
            <a:r>
              <a:rPr lang="en-US" sz="2800" dirty="0" smtClean="0"/>
              <a:t>Actually this step in data analysis is very important because it is the easy way to understand the data through graphs ,charts.</a:t>
            </a:r>
          </a:p>
          <a:p>
            <a:r>
              <a:rPr lang="en-US" sz="2800" dirty="0" smtClean="0"/>
              <a:t>In our project we decided to visualize the data before proceeding the </a:t>
            </a:r>
            <a:r>
              <a:rPr lang="en-US" sz="2800" dirty="0" err="1" smtClean="0"/>
              <a:t>analysation</a:t>
            </a:r>
            <a:r>
              <a:rPr lang="en-US" sz="2800" dirty="0" smtClean="0"/>
              <a:t>.</a:t>
            </a:r>
          </a:p>
          <a:p>
            <a:r>
              <a:rPr lang="en-US" sz="2800" dirty="0" smtClean="0"/>
              <a:t>From Our Visualization we got to know that </a:t>
            </a:r>
            <a:r>
              <a:rPr lang="en-US" sz="2800" dirty="0" err="1" smtClean="0"/>
              <a:t>Item_Outlet_Sales</a:t>
            </a:r>
            <a:r>
              <a:rPr lang="en-US" sz="2800" dirty="0" smtClean="0"/>
              <a:t> is our target variable which we should focus on.</a:t>
            </a:r>
          </a:p>
          <a:p>
            <a:pPr marL="114300" indent="0">
              <a:buNone/>
            </a:pPr>
            <a:endParaRPr lang="en-US" dirty="0" smtClean="0"/>
          </a:p>
          <a:p>
            <a:endParaRPr lang="en-US" dirty="0"/>
          </a:p>
        </p:txBody>
      </p:sp>
    </p:spTree>
    <p:extLst>
      <p:ext uri="{BB962C8B-B14F-4D97-AF65-F5344CB8AC3E}">
        <p14:creationId xmlns:p14="http://schemas.microsoft.com/office/powerpoint/2010/main" val="1737764145"/>
      </p:ext>
    </p:extLst>
  </p:cSld>
  <p:clrMapOvr>
    <a:masterClrMapping/>
  </p:clrMapOvr>
  <mc:AlternateContent xmlns:mc="http://schemas.openxmlformats.org/markup-compatibility/2006">
    <mc:Choice xmlns:p14="http://schemas.microsoft.com/office/powerpoint/2010/main" Requires="p14">
      <p:transition spd="slow" p14:dur="2000" advTm="19590"/>
    </mc:Choice>
    <mc:Fallback>
      <p:transition spd="slow" advTm="1959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7620000" cy="1143000"/>
          </a:xfrm>
        </p:spPr>
        <p:txBody>
          <a:bodyPr/>
          <a:lstStyle/>
          <a:p>
            <a:r>
              <a:rPr lang="en-US" dirty="0" smtClean="0"/>
              <a:t/>
            </a:r>
            <a:br>
              <a:rPr lang="en-US" dirty="0" smtClean="0"/>
            </a:br>
            <a:r>
              <a:rPr lang="en-US" dirty="0"/>
              <a:t/>
            </a:r>
            <a:br>
              <a:rPr lang="en-US" dirty="0"/>
            </a:br>
            <a:r>
              <a:rPr lang="en-US" sz="2800" dirty="0" smtClean="0"/>
              <a:t>As </a:t>
            </a:r>
            <a:r>
              <a:rPr lang="en-US" sz="2800" dirty="0"/>
              <a:t>you can see, it is a right </a:t>
            </a:r>
            <a:r>
              <a:rPr lang="en-US" sz="2800" dirty="0" err="1"/>
              <a:t>skewd</a:t>
            </a:r>
            <a:r>
              <a:rPr lang="en-US" sz="2800" dirty="0"/>
              <a:t> variable and would need some data transformation to treat its </a:t>
            </a:r>
            <a:r>
              <a:rPr lang="en-US" sz="2800" dirty="0" err="1"/>
              <a:t>skewness</a:t>
            </a:r>
            <a:r>
              <a:rPr lang="en-US" sz="2800" dirty="0"/>
              <a:t>.</a:t>
            </a:r>
            <a:br>
              <a:rPr lang="en-US" sz="2800" dirty="0"/>
            </a:br>
            <a:endParaRPr lang="en-US" sz="2800" dirty="0"/>
          </a:p>
        </p:txBody>
      </p:sp>
      <p:pic>
        <p:nvPicPr>
          <p:cNvPr id="4" name="Picture 3"/>
          <p:cNvPicPr/>
          <p:nvPr/>
        </p:nvPicPr>
        <p:blipFill>
          <a:blip r:embed="rId2"/>
          <a:stretch>
            <a:fillRect/>
          </a:stretch>
        </p:blipFill>
        <p:spPr>
          <a:xfrm>
            <a:off x="228600" y="2286000"/>
            <a:ext cx="8077200" cy="4267200"/>
          </a:xfrm>
          <a:prstGeom prst="rect">
            <a:avLst/>
          </a:prstGeom>
        </p:spPr>
      </p:pic>
    </p:spTree>
    <p:extLst>
      <p:ext uri="{BB962C8B-B14F-4D97-AF65-F5344CB8AC3E}">
        <p14:creationId xmlns:p14="http://schemas.microsoft.com/office/powerpoint/2010/main" val="526217897"/>
      </p:ext>
    </p:extLst>
  </p:cSld>
  <p:clrMapOvr>
    <a:masterClrMapping/>
  </p:clrMapOvr>
  <mc:AlternateContent xmlns:mc="http://schemas.openxmlformats.org/markup-compatibility/2006">
    <mc:Choice xmlns:p14="http://schemas.microsoft.com/office/powerpoint/2010/main" Requires="p14">
      <p:transition spd="slow" p14:dur="2000" advTm="8804"/>
    </mc:Choice>
    <mc:Fallback>
      <p:transition spd="slow" advTm="8804"/>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09600"/>
            <a:ext cx="73152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5152204"/>
      </p:ext>
    </p:extLst>
  </p:cSld>
  <p:clrMapOvr>
    <a:masterClrMapping/>
  </p:clrMapOvr>
  <mc:AlternateContent xmlns:mc="http://schemas.openxmlformats.org/markup-compatibility/2006">
    <mc:Choice xmlns:p14="http://schemas.microsoft.com/office/powerpoint/2010/main" Requires="p14">
      <p:transition spd="slow" p14:dur="2000" advTm="9850"/>
    </mc:Choice>
    <mc:Fallback>
      <p:transition spd="slow" advTm="9850"/>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234</TotalTime>
  <Words>586</Words>
  <Application>Microsoft Office PowerPoint</Application>
  <PresentationFormat>On-screen Show (4:3)</PresentationFormat>
  <Paragraphs>64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Adjacency</vt:lpstr>
      <vt:lpstr>BIGMART SALES PREDICTION</vt:lpstr>
      <vt:lpstr>Aim of the project</vt:lpstr>
      <vt:lpstr>Working procedure of the project</vt:lpstr>
      <vt:lpstr>Peek at the data</vt:lpstr>
      <vt:lpstr>PowerPoint Presentation</vt:lpstr>
      <vt:lpstr>Literature survey</vt:lpstr>
      <vt:lpstr>Data visualization</vt:lpstr>
      <vt:lpstr>  As you can see, it is a right skewd variable and would need some data transformation to treat its skewness. </vt:lpstr>
      <vt:lpstr>PowerPoint Presentation</vt:lpstr>
      <vt:lpstr>PowerPoint Presentation</vt:lpstr>
      <vt:lpstr>PowerPoint Presentation</vt:lpstr>
      <vt:lpstr>Data Cleaning</vt:lpstr>
      <vt:lpstr>Proposed Model</vt:lpstr>
      <vt:lpstr> Reason to choose XGBoost Model </vt:lpstr>
      <vt:lpstr>How does the model work</vt:lpstr>
      <vt:lpstr>  </vt:lpstr>
      <vt:lpstr>PowerPoint Presentation</vt:lpstr>
      <vt:lpstr>When Model can fail</vt:lpstr>
      <vt:lpstr>conclusion</vt:lpstr>
      <vt:lpstr>About Project</vt:lpstr>
      <vt:lpstr>Github account and drive 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BIGMART SALES PREDICTION</dc:title>
  <dc:creator>lenovo</dc:creator>
  <cp:lastModifiedBy>lenovo</cp:lastModifiedBy>
  <cp:revision>12</cp:revision>
  <dcterms:created xsi:type="dcterms:W3CDTF">2020-11-30T06:23:04Z</dcterms:created>
  <dcterms:modified xsi:type="dcterms:W3CDTF">2020-11-30T10:17:34Z</dcterms:modified>
</cp:coreProperties>
</file>