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8100000" cy="2540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8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04"/>
    <p:restoredTop sz="94680"/>
  </p:normalViewPr>
  <p:slideViewPr>
    <p:cSldViewPr snapToGrid="0">
      <p:cViewPr>
        <p:scale>
          <a:sx n="40" d="100"/>
          <a:sy n="40" d="100"/>
        </p:scale>
        <p:origin x="1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5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5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5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5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5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5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5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5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5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937962" y="5203471"/>
            <a:ext cx="24224076" cy="764352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37962" y="13052778"/>
            <a:ext cx="24224076" cy="261643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800"/>
            </a:lvl1pPr>
            <a:lvl2pPr marL="0" indent="228600" algn="ctr">
              <a:spcBef>
                <a:spcPts val="0"/>
              </a:spcBef>
              <a:buSzTx/>
              <a:buNone/>
              <a:defRPr sz="7800"/>
            </a:lvl2pPr>
            <a:lvl3pPr marL="0" indent="457200" algn="ctr">
              <a:spcBef>
                <a:spcPts val="0"/>
              </a:spcBef>
              <a:buSzTx/>
              <a:buNone/>
              <a:defRPr sz="7800"/>
            </a:lvl3pPr>
            <a:lvl4pPr marL="0" indent="685800" algn="ctr">
              <a:spcBef>
                <a:spcPts val="0"/>
              </a:spcBef>
              <a:buSzTx/>
              <a:buNone/>
              <a:defRPr sz="7800"/>
            </a:lvl4pPr>
            <a:lvl5pPr marL="0" indent="914400" algn="ctr">
              <a:spcBef>
                <a:spcPts val="0"/>
              </a:spcBef>
              <a:buSzTx/>
              <a:buNone/>
              <a:defRPr sz="7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6937962" y="16139583"/>
            <a:ext cx="24224076" cy="10922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22"/>
          </p:nvPr>
        </p:nvSpPr>
        <p:spPr>
          <a:xfrm>
            <a:off x="6937962" y="11266546"/>
            <a:ext cx="24224076" cy="163218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92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2116666" y="1411110"/>
            <a:ext cx="35259411" cy="2351852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sz="half" idx="21"/>
          </p:nvPr>
        </p:nvSpPr>
        <p:spPr>
          <a:xfrm>
            <a:off x="7717013" y="2881018"/>
            <a:ext cx="22636576" cy="1509891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937962" y="16962732"/>
            <a:ext cx="24224076" cy="3292593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37962" y="20372916"/>
            <a:ext cx="24224076" cy="261643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800"/>
            </a:lvl1pPr>
            <a:lvl2pPr marL="0" indent="228600" algn="ctr">
              <a:spcBef>
                <a:spcPts val="0"/>
              </a:spcBef>
              <a:buSzTx/>
              <a:buNone/>
              <a:defRPr sz="7800"/>
            </a:lvl2pPr>
            <a:lvl3pPr marL="0" indent="457200" algn="ctr">
              <a:spcBef>
                <a:spcPts val="0"/>
              </a:spcBef>
              <a:buSzTx/>
              <a:buNone/>
              <a:defRPr sz="7800"/>
            </a:lvl3pPr>
            <a:lvl4pPr marL="0" indent="685800" algn="ctr">
              <a:spcBef>
                <a:spcPts val="0"/>
              </a:spcBef>
              <a:buSzTx/>
              <a:buNone/>
              <a:defRPr sz="7800"/>
            </a:lvl4pPr>
            <a:lvl5pPr marL="0" indent="914400" algn="ctr">
              <a:spcBef>
                <a:spcPts val="0"/>
              </a:spcBef>
              <a:buSzTx/>
              <a:buNone/>
              <a:defRPr sz="7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628911" y="22812962"/>
            <a:ext cx="812782" cy="84478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6937962" y="8878241"/>
            <a:ext cx="24224076" cy="7643519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10289351" y="2881018"/>
            <a:ext cx="28604401" cy="19069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6203008" y="2881018"/>
            <a:ext cx="12347224" cy="9231020"/>
          </a:xfrm>
          <a:prstGeom prst="rect">
            <a:avLst/>
          </a:prstGeom>
        </p:spPr>
        <p:txBody>
          <a:bodyPr anchor="b"/>
          <a:lstStyle>
            <a:lvl1pPr>
              <a:defRPr sz="15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03008" y="12435416"/>
            <a:ext cx="12347224" cy="9495603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7800"/>
            </a:lvl1pPr>
            <a:lvl2pPr marL="0" indent="228600" algn="ctr">
              <a:spcBef>
                <a:spcPts val="0"/>
              </a:spcBef>
              <a:buSzTx/>
              <a:buNone/>
              <a:defRPr sz="7800"/>
            </a:lvl2pPr>
            <a:lvl3pPr marL="0" indent="457200" algn="ctr">
              <a:spcBef>
                <a:spcPts val="0"/>
              </a:spcBef>
              <a:buSzTx/>
              <a:buNone/>
              <a:defRPr sz="7800"/>
            </a:lvl3pPr>
            <a:lvl4pPr marL="0" indent="685800" algn="ctr">
              <a:spcBef>
                <a:spcPts val="0"/>
              </a:spcBef>
              <a:buSzTx/>
              <a:buNone/>
              <a:defRPr sz="7800"/>
            </a:lvl4pPr>
            <a:lvl5pPr marL="0" indent="914400" algn="ctr">
              <a:spcBef>
                <a:spcPts val="0"/>
              </a:spcBef>
              <a:buSzTx/>
              <a:buNone/>
              <a:defRPr sz="7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203008" y="7437731"/>
            <a:ext cx="25693984" cy="14552085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4493287" y="7437731"/>
            <a:ext cx="21828126" cy="1455208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203008" y="7437731"/>
            <a:ext cx="12347224" cy="14552085"/>
          </a:xfrm>
          <a:prstGeom prst="rect">
            <a:avLst/>
          </a:prstGeom>
        </p:spPr>
        <p:txBody>
          <a:bodyPr/>
          <a:lstStyle>
            <a:lvl1pPr marL="808264" indent="-808264">
              <a:spcBef>
                <a:spcPts val="3200"/>
              </a:spcBef>
              <a:defRPr sz="6600"/>
            </a:lvl1pPr>
            <a:lvl2pPr marL="1151164" indent="-808264">
              <a:spcBef>
                <a:spcPts val="3200"/>
              </a:spcBef>
              <a:defRPr sz="6600"/>
            </a:lvl2pPr>
            <a:lvl3pPr marL="1494064" indent="-808264">
              <a:spcBef>
                <a:spcPts val="3200"/>
              </a:spcBef>
              <a:defRPr sz="6600"/>
            </a:lvl3pPr>
            <a:lvl4pPr marL="1836964" indent="-808264">
              <a:spcBef>
                <a:spcPts val="3200"/>
              </a:spcBef>
              <a:defRPr sz="6600"/>
            </a:lvl4pPr>
            <a:lvl5pPr marL="2179864" indent="-808264">
              <a:spcBef>
                <a:spcPts val="3200"/>
              </a:spcBef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9461573" y="13047563"/>
            <a:ext cx="14022919" cy="935348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9050000" y="3463766"/>
            <a:ext cx="13581945" cy="905463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1499306" y="3468981"/>
            <a:ext cx="27722454" cy="184816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6203008" y="4350925"/>
            <a:ext cx="25693984" cy="166981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6203008" y="2440046"/>
            <a:ext cx="25693984" cy="49976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628911" y="22827662"/>
            <a:ext cx="812782" cy="844786"/>
          </a:xfrm>
          <a:prstGeom prst="rect">
            <a:avLst/>
          </a:prstGeom>
          <a:ln w="3175">
            <a:miter lim="400000"/>
          </a:ln>
        </p:spPr>
        <p:txBody>
          <a:bodyPr wrap="none" lIns="117592" tIns="117592" rIns="117592" bIns="117592">
            <a:spAutoFit/>
          </a:bodyPr>
          <a:lstStyle>
            <a:lvl1pPr>
              <a:defRPr sz="4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1086555" marR="0" indent="-108655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8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531055" marR="0" indent="-108655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8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975555" marR="0" indent="-108655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8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2420055" marR="0" indent="-108655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8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864555" marR="0" indent="-108655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8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3309055" marR="0" indent="-108655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8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753555" marR="0" indent="-108655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8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4198055" marR="0" indent="-108655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8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642555" marR="0" indent="-1086555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8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ine"/>
          <p:cNvSpPr/>
          <p:nvPr/>
        </p:nvSpPr>
        <p:spPr>
          <a:xfrm>
            <a:off x="3231667" y="10915978"/>
            <a:ext cx="37779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triangle" len="sm"/>
          </a:ln>
        </p:spPr>
        <p:txBody>
          <a:bodyPr lIns="117592" tIns="117592" rIns="117592" bIns="117592" anchor="ctr"/>
          <a:lstStyle/>
          <a:p>
            <a:pPr>
              <a:defRPr sz="5600"/>
            </a:pPr>
            <a:endParaRPr/>
          </a:p>
        </p:txBody>
      </p:sp>
      <p:sp>
        <p:nvSpPr>
          <p:cNvPr id="120" name="Line"/>
          <p:cNvSpPr/>
          <p:nvPr/>
        </p:nvSpPr>
        <p:spPr>
          <a:xfrm>
            <a:off x="7223711" y="4617053"/>
            <a:ext cx="18586066" cy="79516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103"/>
                </a:moveTo>
                <a:lnTo>
                  <a:pt x="292" y="14374"/>
                </a:lnTo>
                <a:lnTo>
                  <a:pt x="935" y="17180"/>
                </a:lnTo>
                <a:lnTo>
                  <a:pt x="783" y="12054"/>
                </a:lnTo>
                <a:lnTo>
                  <a:pt x="1443" y="13698"/>
                </a:lnTo>
                <a:lnTo>
                  <a:pt x="1667" y="12630"/>
                </a:lnTo>
                <a:lnTo>
                  <a:pt x="2261" y="15200"/>
                </a:lnTo>
                <a:lnTo>
                  <a:pt x="2404" y="13917"/>
                </a:lnTo>
                <a:lnTo>
                  <a:pt x="2855" y="16662"/>
                </a:lnTo>
                <a:lnTo>
                  <a:pt x="3147" y="15947"/>
                </a:lnTo>
                <a:lnTo>
                  <a:pt x="4329" y="21600"/>
                </a:lnTo>
                <a:lnTo>
                  <a:pt x="4333" y="18874"/>
                </a:lnTo>
                <a:lnTo>
                  <a:pt x="4749" y="19573"/>
                </a:lnTo>
                <a:lnTo>
                  <a:pt x="4947" y="14237"/>
                </a:lnTo>
                <a:lnTo>
                  <a:pt x="5270" y="15409"/>
                </a:lnTo>
                <a:lnTo>
                  <a:pt x="5301" y="9862"/>
                </a:lnTo>
                <a:lnTo>
                  <a:pt x="5774" y="10954"/>
                </a:lnTo>
                <a:lnTo>
                  <a:pt x="5924" y="7764"/>
                </a:lnTo>
                <a:lnTo>
                  <a:pt x="6325" y="8410"/>
                </a:lnTo>
                <a:lnTo>
                  <a:pt x="6416" y="7227"/>
                </a:lnTo>
                <a:lnTo>
                  <a:pt x="7589" y="13632"/>
                </a:lnTo>
                <a:lnTo>
                  <a:pt x="7415" y="9455"/>
                </a:lnTo>
                <a:lnTo>
                  <a:pt x="8029" y="10244"/>
                </a:lnTo>
                <a:lnTo>
                  <a:pt x="8051" y="8506"/>
                </a:lnTo>
                <a:lnTo>
                  <a:pt x="9273" y="12544"/>
                </a:lnTo>
                <a:lnTo>
                  <a:pt x="9398" y="11170"/>
                </a:lnTo>
                <a:lnTo>
                  <a:pt x="9955" y="12356"/>
                </a:lnTo>
                <a:lnTo>
                  <a:pt x="9781" y="4917"/>
                </a:lnTo>
                <a:lnTo>
                  <a:pt x="10573" y="7359"/>
                </a:lnTo>
                <a:lnTo>
                  <a:pt x="10881" y="5807"/>
                </a:lnTo>
                <a:lnTo>
                  <a:pt x="12663" y="10489"/>
                </a:lnTo>
                <a:lnTo>
                  <a:pt x="12680" y="9414"/>
                </a:lnTo>
                <a:lnTo>
                  <a:pt x="12514" y="5677"/>
                </a:lnTo>
                <a:lnTo>
                  <a:pt x="12990" y="6861"/>
                </a:lnTo>
                <a:lnTo>
                  <a:pt x="13148" y="5848"/>
                </a:lnTo>
                <a:lnTo>
                  <a:pt x="14892" y="9405"/>
                </a:lnTo>
                <a:lnTo>
                  <a:pt x="14869" y="7453"/>
                </a:lnTo>
                <a:lnTo>
                  <a:pt x="15296" y="8581"/>
                </a:lnTo>
                <a:lnTo>
                  <a:pt x="15151" y="2214"/>
                </a:lnTo>
                <a:lnTo>
                  <a:pt x="15887" y="3412"/>
                </a:lnTo>
                <a:lnTo>
                  <a:pt x="16210" y="2112"/>
                </a:lnTo>
                <a:lnTo>
                  <a:pt x="17634" y="5495"/>
                </a:lnTo>
                <a:lnTo>
                  <a:pt x="17652" y="2675"/>
                </a:lnTo>
                <a:lnTo>
                  <a:pt x="18558" y="4211"/>
                </a:lnTo>
                <a:lnTo>
                  <a:pt x="18834" y="1250"/>
                </a:lnTo>
                <a:lnTo>
                  <a:pt x="19729" y="2897"/>
                </a:lnTo>
                <a:lnTo>
                  <a:pt x="20867" y="364"/>
                </a:lnTo>
                <a:lnTo>
                  <a:pt x="21274" y="1233"/>
                </a:lnTo>
                <a:lnTo>
                  <a:pt x="21600" y="0"/>
                </a:lnTo>
              </a:path>
            </a:pathLst>
          </a:custGeom>
          <a:ln w="25400">
            <a:solidFill>
              <a:srgbClr val="53585F"/>
            </a:solidFill>
            <a:miter lim="400000"/>
          </a:ln>
        </p:spPr>
        <p:txBody>
          <a:bodyPr lIns="117592" tIns="117592" rIns="117592" bIns="117592" anchor="ctr"/>
          <a:lstStyle/>
          <a:p>
            <a:pPr>
              <a:defRPr sz="5600"/>
            </a:pPr>
            <a:endParaRPr/>
          </a:p>
        </p:txBody>
      </p:sp>
      <p:sp>
        <p:nvSpPr>
          <p:cNvPr id="121" name="Line"/>
          <p:cNvSpPr/>
          <p:nvPr/>
        </p:nvSpPr>
        <p:spPr>
          <a:xfrm flipV="1">
            <a:off x="7075616" y="4562920"/>
            <a:ext cx="18853094" cy="634404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117592" tIns="117592" rIns="117592" bIns="117592" anchor="ctr"/>
          <a:lstStyle/>
          <a:p>
            <a:pPr>
              <a:defRPr sz="5600"/>
            </a:pPr>
            <a:endParaRPr/>
          </a:p>
        </p:txBody>
      </p:sp>
      <p:sp>
        <p:nvSpPr>
          <p:cNvPr id="122" name="z"/>
          <p:cNvSpPr txBox="1"/>
          <p:nvPr/>
        </p:nvSpPr>
        <p:spPr>
          <a:xfrm>
            <a:off x="6595381" y="9821940"/>
            <a:ext cx="1713075" cy="28705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/>
          <a:lstStyle>
            <a:lvl1pPr>
              <a:defRPr sz="78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z</a:t>
            </a:r>
          </a:p>
        </p:txBody>
      </p:sp>
      <p:sp>
        <p:nvSpPr>
          <p:cNvPr id="123" name="v"/>
          <p:cNvSpPr txBox="1"/>
          <p:nvPr/>
        </p:nvSpPr>
        <p:spPr>
          <a:xfrm>
            <a:off x="16270439" y="5119553"/>
            <a:ext cx="1713075" cy="28705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/>
          <a:lstStyle>
            <a:lvl1pPr>
              <a:defRPr sz="78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v</a:t>
            </a:r>
          </a:p>
        </p:txBody>
      </p:sp>
      <p:grpSp>
        <p:nvGrpSpPr>
          <p:cNvPr id="129" name="Group"/>
          <p:cNvGrpSpPr/>
          <p:nvPr/>
        </p:nvGrpSpPr>
        <p:grpSpPr>
          <a:xfrm>
            <a:off x="7000080" y="4431018"/>
            <a:ext cx="23424091" cy="13113942"/>
            <a:chOff x="0" y="0"/>
            <a:chExt cx="23424089" cy="13113940"/>
          </a:xfrm>
        </p:grpSpPr>
        <p:sp>
          <p:nvSpPr>
            <p:cNvPr id="124" name="Line"/>
            <p:cNvSpPr/>
            <p:nvPr/>
          </p:nvSpPr>
          <p:spPr>
            <a:xfrm>
              <a:off x="0" y="6475946"/>
              <a:ext cx="23424090" cy="1"/>
            </a:xfrm>
            <a:prstGeom prst="line">
              <a:avLst/>
            </a:prstGeom>
            <a:noFill/>
            <a:ln w="38100" cap="flat">
              <a:solidFill>
                <a:srgbClr val="53585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117592" tIns="117592" rIns="117592" bIns="117592" numCol="1" anchor="ctr">
              <a:noAutofit/>
            </a:bodyPr>
            <a:lstStyle/>
            <a:p>
              <a:pPr>
                <a:defRPr sz="5600"/>
              </a:pPr>
              <a:endParaRPr/>
            </a:p>
          </p:txBody>
        </p:sp>
        <p:grpSp>
          <p:nvGrpSpPr>
            <p:cNvPr id="128" name="Group"/>
            <p:cNvGrpSpPr/>
            <p:nvPr/>
          </p:nvGrpSpPr>
          <p:grpSpPr>
            <a:xfrm>
              <a:off x="-1" y="-1"/>
              <a:ext cx="23424091" cy="13113942"/>
              <a:chOff x="0" y="0"/>
              <a:chExt cx="23424089" cy="13113940"/>
            </a:xfrm>
          </p:grpSpPr>
          <p:sp>
            <p:nvSpPr>
              <p:cNvPr id="125" name="Line"/>
              <p:cNvSpPr/>
              <p:nvPr/>
            </p:nvSpPr>
            <p:spPr>
              <a:xfrm>
                <a:off x="0" y="17275"/>
                <a:ext cx="23424090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17592" tIns="117592" rIns="117592" bIns="117592" numCol="1" anchor="ctr">
                <a:noAutofit/>
              </a:bodyPr>
              <a:lstStyle/>
              <a:p>
                <a:pPr>
                  <a:defRPr sz="5600"/>
                </a:pPr>
                <a:endParaRPr/>
              </a:p>
            </p:txBody>
          </p:sp>
          <p:sp>
            <p:nvSpPr>
              <p:cNvPr id="126" name="Line"/>
              <p:cNvSpPr/>
              <p:nvPr/>
            </p:nvSpPr>
            <p:spPr>
              <a:xfrm flipH="1">
                <a:off x="34268" y="-1"/>
                <a:ext cx="1" cy="129983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17592" tIns="117592" rIns="117592" bIns="117592" numCol="1" anchor="ctr">
                <a:noAutofit/>
              </a:bodyPr>
              <a:lstStyle/>
              <a:p>
                <a:pPr>
                  <a:defRPr sz="5600"/>
                </a:pPr>
                <a:endParaRPr/>
              </a:p>
            </p:txBody>
          </p:sp>
          <p:sp>
            <p:nvSpPr>
              <p:cNvPr id="127" name="Line"/>
              <p:cNvSpPr/>
              <p:nvPr/>
            </p:nvSpPr>
            <p:spPr>
              <a:xfrm>
                <a:off x="0" y="12981079"/>
                <a:ext cx="23405232" cy="132862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17592" tIns="117592" rIns="117592" bIns="117592" numCol="1" anchor="ctr">
                <a:noAutofit/>
              </a:bodyPr>
              <a:lstStyle/>
              <a:p>
                <a:pPr>
                  <a:defRPr sz="5600"/>
                </a:pPr>
                <a:endParaRPr/>
              </a:p>
            </p:txBody>
          </p:sp>
        </p:grpSp>
      </p:grpSp>
      <p:grpSp>
        <p:nvGrpSpPr>
          <p:cNvPr id="132" name="Group"/>
          <p:cNvGrpSpPr/>
          <p:nvPr/>
        </p:nvGrpSpPr>
        <p:grpSpPr>
          <a:xfrm>
            <a:off x="28609469" y="2747478"/>
            <a:ext cx="1958482" cy="2106426"/>
            <a:chOff x="0" y="0"/>
            <a:chExt cx="1958481" cy="2106425"/>
          </a:xfrm>
        </p:grpSpPr>
        <p:sp>
          <p:nvSpPr>
            <p:cNvPr id="130" name="a"/>
            <p:cNvSpPr txBox="1"/>
            <p:nvPr/>
          </p:nvSpPr>
          <p:spPr>
            <a:xfrm>
              <a:off x="0" y="0"/>
              <a:ext cx="1184021" cy="166479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7592" tIns="117592" rIns="117592" bIns="117592" numCol="1" anchor="ctr">
              <a:noAutofit/>
            </a:bodyPr>
            <a:lstStyle>
              <a:lvl1pPr>
                <a:defRPr sz="7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31" name="left"/>
            <p:cNvSpPr txBox="1"/>
            <p:nvPr/>
          </p:nvSpPr>
          <p:spPr>
            <a:xfrm>
              <a:off x="628782" y="431863"/>
              <a:ext cx="1329700" cy="167456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7592" tIns="117592" rIns="117592" bIns="117592" numCol="1" anchor="ctr">
              <a:noAutofit/>
            </a:bodyPr>
            <a:lstStyle>
              <a:lvl1pPr>
                <a:defRPr sz="44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t>left</a:t>
              </a:r>
            </a:p>
          </p:txBody>
        </p:sp>
      </p:grpSp>
      <p:sp>
        <p:nvSpPr>
          <p:cNvPr id="133" name="Line"/>
          <p:cNvSpPr/>
          <p:nvPr/>
        </p:nvSpPr>
        <p:spPr>
          <a:xfrm>
            <a:off x="26216300" y="10946879"/>
            <a:ext cx="4343064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 len="sm"/>
          </a:ln>
        </p:spPr>
        <p:txBody>
          <a:bodyPr lIns="117592" tIns="117592" rIns="117592" bIns="117592" anchor="ctr"/>
          <a:lstStyle/>
          <a:p>
            <a:pPr>
              <a:defRPr sz="5600"/>
            </a:pPr>
            <a:endParaRPr dirty="0"/>
          </a:p>
        </p:txBody>
      </p:sp>
      <p:sp>
        <p:nvSpPr>
          <p:cNvPr id="134" name="t0"/>
          <p:cNvSpPr txBox="1"/>
          <p:nvPr/>
        </p:nvSpPr>
        <p:spPr>
          <a:xfrm>
            <a:off x="4409294" y="8768103"/>
            <a:ext cx="1423357" cy="19174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/>
          <a:lstStyle>
            <a:lvl1pPr>
              <a:defRPr sz="78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t0</a:t>
            </a:r>
          </a:p>
        </p:txBody>
      </p:sp>
      <p:sp>
        <p:nvSpPr>
          <p:cNvPr id="135" name="t0"/>
          <p:cNvSpPr txBox="1"/>
          <p:nvPr/>
        </p:nvSpPr>
        <p:spPr>
          <a:xfrm>
            <a:off x="29828061" y="8768103"/>
            <a:ext cx="1423357" cy="19174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/>
          <a:lstStyle>
            <a:lvl1pPr>
              <a:defRPr sz="78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t0</a:t>
            </a:r>
          </a:p>
        </p:txBody>
      </p:sp>
      <p:sp>
        <p:nvSpPr>
          <p:cNvPr id="136" name="Line"/>
          <p:cNvSpPr/>
          <p:nvPr/>
        </p:nvSpPr>
        <p:spPr>
          <a:xfrm>
            <a:off x="4010161" y="19962533"/>
            <a:ext cx="3078866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117592" tIns="117592" rIns="117592" bIns="117592" anchor="ctr"/>
          <a:lstStyle/>
          <a:p>
            <a:pPr>
              <a:defRPr sz="5600"/>
            </a:pPr>
            <a:endParaRPr/>
          </a:p>
        </p:txBody>
      </p:sp>
      <p:sp>
        <p:nvSpPr>
          <p:cNvPr id="137" name="Time"/>
          <p:cNvSpPr txBox="1"/>
          <p:nvPr/>
        </p:nvSpPr>
        <p:spPr>
          <a:xfrm>
            <a:off x="18185190" y="20171339"/>
            <a:ext cx="2438605" cy="16745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/>
          <a:lstStyle>
            <a:lvl1pPr>
              <a:defRPr sz="78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Time</a:t>
            </a:r>
          </a:p>
        </p:txBody>
      </p:sp>
      <p:grpSp>
        <p:nvGrpSpPr>
          <p:cNvPr id="140" name="Group"/>
          <p:cNvGrpSpPr/>
          <p:nvPr/>
        </p:nvGrpSpPr>
        <p:grpSpPr>
          <a:xfrm>
            <a:off x="29056886" y="17119482"/>
            <a:ext cx="2529153" cy="2106426"/>
            <a:chOff x="0" y="0"/>
            <a:chExt cx="2529151" cy="2106425"/>
          </a:xfrm>
        </p:grpSpPr>
        <p:sp>
          <p:nvSpPr>
            <p:cNvPr id="138" name="a"/>
            <p:cNvSpPr txBox="1"/>
            <p:nvPr/>
          </p:nvSpPr>
          <p:spPr>
            <a:xfrm>
              <a:off x="0" y="0"/>
              <a:ext cx="1184021" cy="1664797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7592" tIns="117592" rIns="117592" bIns="117592" numCol="1" anchor="ctr">
              <a:noAutofit/>
            </a:bodyPr>
            <a:lstStyle>
              <a:lvl1pPr>
                <a:defRPr sz="78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t>a</a:t>
              </a:r>
            </a:p>
          </p:txBody>
        </p:sp>
        <p:sp>
          <p:nvSpPr>
            <p:cNvPr id="139" name="right"/>
            <p:cNvSpPr txBox="1"/>
            <p:nvPr/>
          </p:nvSpPr>
          <p:spPr>
            <a:xfrm>
              <a:off x="343599" y="431863"/>
              <a:ext cx="2185553" cy="1674563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17592" tIns="117592" rIns="117592" bIns="117592" numCol="1" anchor="ctr">
              <a:noAutofit/>
            </a:bodyPr>
            <a:lstStyle>
              <a:lvl1pPr>
                <a:defRPr sz="4400">
                  <a:latin typeface="Avenir Book"/>
                  <a:ea typeface="Avenir Book"/>
                  <a:cs typeface="Avenir Book"/>
                  <a:sym typeface="Avenir Book"/>
                </a:defRPr>
              </a:lvl1pPr>
            </a:lstStyle>
            <a:p>
              <a:r>
                <a:t>right</a:t>
              </a:r>
            </a:p>
          </p:txBody>
        </p:sp>
      </p:grp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Line"/>
          <p:cNvSpPr/>
          <p:nvPr/>
        </p:nvSpPr>
        <p:spPr>
          <a:xfrm>
            <a:off x="3231667" y="10915978"/>
            <a:ext cx="3777976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headEnd type="oval" len="sm"/>
          </a:ln>
        </p:spPr>
        <p:txBody>
          <a:bodyPr lIns="117592" tIns="117592" rIns="117592" bIns="117592" anchor="ctr"/>
          <a:lstStyle/>
          <a:p>
            <a:pPr>
              <a:defRPr sz="5600"/>
            </a:pPr>
            <a:endParaRPr/>
          </a:p>
        </p:txBody>
      </p:sp>
      <p:sp>
        <p:nvSpPr>
          <p:cNvPr id="143" name="Line"/>
          <p:cNvSpPr/>
          <p:nvPr/>
        </p:nvSpPr>
        <p:spPr>
          <a:xfrm>
            <a:off x="7223711" y="4950227"/>
            <a:ext cx="8981732" cy="7618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7103"/>
                </a:moveTo>
                <a:lnTo>
                  <a:pt x="292" y="14374"/>
                </a:lnTo>
                <a:lnTo>
                  <a:pt x="935" y="17180"/>
                </a:lnTo>
                <a:lnTo>
                  <a:pt x="783" y="12054"/>
                </a:lnTo>
                <a:lnTo>
                  <a:pt x="1443" y="13698"/>
                </a:lnTo>
                <a:lnTo>
                  <a:pt x="1667" y="12630"/>
                </a:lnTo>
                <a:lnTo>
                  <a:pt x="2261" y="15200"/>
                </a:lnTo>
                <a:lnTo>
                  <a:pt x="2404" y="13917"/>
                </a:lnTo>
                <a:lnTo>
                  <a:pt x="2855" y="16662"/>
                </a:lnTo>
                <a:lnTo>
                  <a:pt x="3147" y="15947"/>
                </a:lnTo>
                <a:lnTo>
                  <a:pt x="4329" y="21600"/>
                </a:lnTo>
                <a:lnTo>
                  <a:pt x="4333" y="18874"/>
                </a:lnTo>
                <a:lnTo>
                  <a:pt x="4749" y="19573"/>
                </a:lnTo>
                <a:lnTo>
                  <a:pt x="4947" y="14237"/>
                </a:lnTo>
                <a:lnTo>
                  <a:pt x="5270" y="15409"/>
                </a:lnTo>
                <a:lnTo>
                  <a:pt x="5301" y="9862"/>
                </a:lnTo>
                <a:lnTo>
                  <a:pt x="5774" y="10954"/>
                </a:lnTo>
                <a:lnTo>
                  <a:pt x="5924" y="7764"/>
                </a:lnTo>
                <a:lnTo>
                  <a:pt x="6325" y="8410"/>
                </a:lnTo>
                <a:lnTo>
                  <a:pt x="6416" y="7227"/>
                </a:lnTo>
                <a:lnTo>
                  <a:pt x="7589" y="13632"/>
                </a:lnTo>
                <a:lnTo>
                  <a:pt x="7415" y="9455"/>
                </a:lnTo>
                <a:lnTo>
                  <a:pt x="8029" y="10244"/>
                </a:lnTo>
                <a:lnTo>
                  <a:pt x="8051" y="8506"/>
                </a:lnTo>
                <a:lnTo>
                  <a:pt x="9273" y="12544"/>
                </a:lnTo>
                <a:lnTo>
                  <a:pt x="9398" y="11170"/>
                </a:lnTo>
                <a:lnTo>
                  <a:pt x="9955" y="12356"/>
                </a:lnTo>
                <a:lnTo>
                  <a:pt x="9781" y="4917"/>
                </a:lnTo>
                <a:lnTo>
                  <a:pt x="10573" y="7359"/>
                </a:lnTo>
                <a:lnTo>
                  <a:pt x="10881" y="5807"/>
                </a:lnTo>
                <a:lnTo>
                  <a:pt x="12663" y="10489"/>
                </a:lnTo>
                <a:lnTo>
                  <a:pt x="12680" y="9414"/>
                </a:lnTo>
                <a:lnTo>
                  <a:pt x="12514" y="5677"/>
                </a:lnTo>
                <a:lnTo>
                  <a:pt x="12990" y="6861"/>
                </a:lnTo>
                <a:lnTo>
                  <a:pt x="13148" y="5848"/>
                </a:lnTo>
                <a:lnTo>
                  <a:pt x="14892" y="9405"/>
                </a:lnTo>
                <a:lnTo>
                  <a:pt x="14869" y="7453"/>
                </a:lnTo>
                <a:lnTo>
                  <a:pt x="15296" y="8581"/>
                </a:lnTo>
                <a:lnTo>
                  <a:pt x="15151" y="2214"/>
                </a:lnTo>
                <a:lnTo>
                  <a:pt x="15887" y="3412"/>
                </a:lnTo>
                <a:lnTo>
                  <a:pt x="16210" y="2112"/>
                </a:lnTo>
                <a:lnTo>
                  <a:pt x="17634" y="5495"/>
                </a:lnTo>
                <a:lnTo>
                  <a:pt x="17652" y="2675"/>
                </a:lnTo>
                <a:lnTo>
                  <a:pt x="18558" y="4211"/>
                </a:lnTo>
                <a:lnTo>
                  <a:pt x="18834" y="1250"/>
                </a:lnTo>
                <a:lnTo>
                  <a:pt x="19729" y="2897"/>
                </a:lnTo>
                <a:lnTo>
                  <a:pt x="20867" y="364"/>
                </a:lnTo>
                <a:lnTo>
                  <a:pt x="21274" y="1233"/>
                </a:lnTo>
                <a:lnTo>
                  <a:pt x="21600" y="0"/>
                </a:lnTo>
              </a:path>
            </a:pathLst>
          </a:custGeom>
          <a:ln w="25400">
            <a:solidFill>
              <a:srgbClr val="53585F"/>
            </a:solidFill>
            <a:miter lim="400000"/>
          </a:ln>
        </p:spPr>
        <p:txBody>
          <a:bodyPr lIns="117592" tIns="117592" rIns="117592" bIns="117592" anchor="ctr"/>
          <a:lstStyle/>
          <a:p>
            <a:pPr>
              <a:defRPr sz="5600"/>
            </a:pPr>
            <a:endParaRPr/>
          </a:p>
        </p:txBody>
      </p:sp>
      <p:sp>
        <p:nvSpPr>
          <p:cNvPr id="144" name="Line"/>
          <p:cNvSpPr/>
          <p:nvPr/>
        </p:nvSpPr>
        <p:spPr>
          <a:xfrm flipV="1">
            <a:off x="7075615" y="4712932"/>
            <a:ext cx="9582907" cy="6194036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117592" tIns="117592" rIns="117592" bIns="117592" anchor="ctr"/>
          <a:lstStyle/>
          <a:p>
            <a:pPr>
              <a:defRPr sz="5600"/>
            </a:pPr>
            <a:endParaRPr/>
          </a:p>
        </p:txBody>
      </p:sp>
      <p:sp>
        <p:nvSpPr>
          <p:cNvPr id="145" name="z"/>
          <p:cNvSpPr txBox="1"/>
          <p:nvPr/>
        </p:nvSpPr>
        <p:spPr>
          <a:xfrm>
            <a:off x="6595381" y="9821939"/>
            <a:ext cx="1713075" cy="308630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/>
          <a:lstStyle>
            <a:lvl1pPr>
              <a:defRPr sz="78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i="1" dirty="0"/>
              <a:t>z</a:t>
            </a:r>
          </a:p>
        </p:txBody>
      </p:sp>
      <p:sp>
        <p:nvSpPr>
          <p:cNvPr id="146" name="v"/>
          <p:cNvSpPr txBox="1"/>
          <p:nvPr/>
        </p:nvSpPr>
        <p:spPr>
          <a:xfrm>
            <a:off x="17983514" y="5247635"/>
            <a:ext cx="1713075" cy="28705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/>
          <a:lstStyle>
            <a:lvl1pPr>
              <a:defRPr sz="78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i="1" dirty="0"/>
              <a:t>v</a:t>
            </a:r>
          </a:p>
        </p:txBody>
      </p:sp>
      <p:grpSp>
        <p:nvGrpSpPr>
          <p:cNvPr id="152" name="Group"/>
          <p:cNvGrpSpPr/>
          <p:nvPr/>
        </p:nvGrpSpPr>
        <p:grpSpPr>
          <a:xfrm>
            <a:off x="7000079" y="4431017"/>
            <a:ext cx="23424093" cy="13113944"/>
            <a:chOff x="-1" y="-1"/>
            <a:chExt cx="23424091" cy="13113942"/>
          </a:xfrm>
        </p:grpSpPr>
        <p:sp>
          <p:nvSpPr>
            <p:cNvPr id="147" name="Line"/>
            <p:cNvSpPr/>
            <p:nvPr/>
          </p:nvSpPr>
          <p:spPr>
            <a:xfrm>
              <a:off x="0" y="6475946"/>
              <a:ext cx="15961881" cy="145256"/>
            </a:xfrm>
            <a:prstGeom prst="line">
              <a:avLst/>
            </a:prstGeom>
            <a:noFill/>
            <a:ln w="38100" cap="flat">
              <a:solidFill>
                <a:srgbClr val="53585F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117592" tIns="117592" rIns="117592" bIns="117592" numCol="1" anchor="ctr">
              <a:noAutofit/>
            </a:bodyPr>
            <a:lstStyle/>
            <a:p>
              <a:pPr>
                <a:defRPr sz="5600"/>
              </a:pPr>
              <a:endParaRPr dirty="0"/>
            </a:p>
          </p:txBody>
        </p:sp>
        <p:grpSp>
          <p:nvGrpSpPr>
            <p:cNvPr id="151" name="Group"/>
            <p:cNvGrpSpPr/>
            <p:nvPr/>
          </p:nvGrpSpPr>
          <p:grpSpPr>
            <a:xfrm>
              <a:off x="-1" y="-1"/>
              <a:ext cx="23424091" cy="13113942"/>
              <a:chOff x="0" y="0"/>
              <a:chExt cx="23424089" cy="13113940"/>
            </a:xfrm>
          </p:grpSpPr>
          <p:sp>
            <p:nvSpPr>
              <p:cNvPr id="148" name="Line"/>
              <p:cNvSpPr/>
              <p:nvPr/>
            </p:nvSpPr>
            <p:spPr>
              <a:xfrm>
                <a:off x="0" y="17275"/>
                <a:ext cx="23424090" cy="1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17592" tIns="117592" rIns="117592" bIns="117592" numCol="1" anchor="ctr">
                <a:noAutofit/>
              </a:bodyPr>
              <a:lstStyle/>
              <a:p>
                <a:pPr>
                  <a:defRPr sz="5600"/>
                </a:pPr>
                <a:endParaRPr dirty="0"/>
              </a:p>
            </p:txBody>
          </p:sp>
          <p:sp>
            <p:nvSpPr>
              <p:cNvPr id="149" name="Line"/>
              <p:cNvSpPr/>
              <p:nvPr/>
            </p:nvSpPr>
            <p:spPr>
              <a:xfrm flipH="1">
                <a:off x="34268" y="-1"/>
                <a:ext cx="1" cy="12998359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17592" tIns="117592" rIns="117592" bIns="117592" numCol="1" anchor="ctr">
                <a:noAutofit/>
              </a:bodyPr>
              <a:lstStyle/>
              <a:p>
                <a:pPr>
                  <a:defRPr sz="5600"/>
                </a:pPr>
                <a:endParaRPr/>
              </a:p>
            </p:txBody>
          </p:sp>
          <p:sp>
            <p:nvSpPr>
              <p:cNvPr id="150" name="Line"/>
              <p:cNvSpPr/>
              <p:nvPr/>
            </p:nvSpPr>
            <p:spPr>
              <a:xfrm>
                <a:off x="0" y="12981079"/>
                <a:ext cx="23405232" cy="132862"/>
              </a:xfrm>
              <a:prstGeom prst="line">
                <a:avLst/>
              </a:prstGeom>
              <a:noFill/>
              <a:ln w="635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117592" tIns="117592" rIns="117592" bIns="117592" numCol="1" anchor="ctr">
                <a:noAutofit/>
              </a:bodyPr>
              <a:lstStyle/>
              <a:p>
                <a:pPr>
                  <a:defRPr sz="5600"/>
                </a:pPr>
                <a:endParaRPr/>
              </a:p>
            </p:txBody>
          </p:sp>
        </p:grpSp>
      </p:grpSp>
      <p:sp>
        <p:nvSpPr>
          <p:cNvPr id="153" name="Line"/>
          <p:cNvSpPr/>
          <p:nvPr/>
        </p:nvSpPr>
        <p:spPr>
          <a:xfrm>
            <a:off x="17299156" y="10992296"/>
            <a:ext cx="5662806" cy="30188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oval" len="sm"/>
          </a:ln>
        </p:spPr>
        <p:txBody>
          <a:bodyPr lIns="117592" tIns="117592" rIns="117592" bIns="117592" anchor="ctr"/>
          <a:lstStyle/>
          <a:p>
            <a:pPr>
              <a:defRPr sz="5600"/>
            </a:pPr>
            <a:endParaRPr/>
          </a:p>
        </p:txBody>
      </p:sp>
      <p:sp>
        <p:nvSpPr>
          <p:cNvPr id="154" name="t0"/>
          <p:cNvSpPr txBox="1"/>
          <p:nvPr/>
        </p:nvSpPr>
        <p:spPr>
          <a:xfrm>
            <a:off x="3233211" y="9048063"/>
            <a:ext cx="1423357" cy="191746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/>
          <a:lstStyle>
            <a:lvl1pPr>
              <a:defRPr sz="78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i="1" dirty="0"/>
              <a:t>t0</a:t>
            </a:r>
          </a:p>
        </p:txBody>
      </p:sp>
      <p:sp>
        <p:nvSpPr>
          <p:cNvPr id="155" name="t0"/>
          <p:cNvSpPr txBox="1"/>
          <p:nvPr/>
        </p:nvSpPr>
        <p:spPr>
          <a:xfrm>
            <a:off x="19325103" y="10772111"/>
            <a:ext cx="1423356" cy="191746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/>
          <a:lstStyle>
            <a:lvl1pPr>
              <a:defRPr sz="78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i="1" dirty="0"/>
              <a:t>t0</a:t>
            </a:r>
          </a:p>
        </p:txBody>
      </p:sp>
      <p:sp>
        <p:nvSpPr>
          <p:cNvPr id="156" name="Line"/>
          <p:cNvSpPr/>
          <p:nvPr/>
        </p:nvSpPr>
        <p:spPr>
          <a:xfrm>
            <a:off x="3655666" y="20294088"/>
            <a:ext cx="3078866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117592" tIns="117592" rIns="117592" bIns="117592" anchor="ctr"/>
          <a:lstStyle/>
          <a:p>
            <a:pPr>
              <a:defRPr sz="5600"/>
            </a:pPr>
            <a:endParaRPr/>
          </a:p>
        </p:txBody>
      </p:sp>
      <p:sp>
        <p:nvSpPr>
          <p:cNvPr id="157" name="Time"/>
          <p:cNvSpPr txBox="1"/>
          <p:nvPr/>
        </p:nvSpPr>
        <p:spPr>
          <a:xfrm>
            <a:off x="17299156" y="20533462"/>
            <a:ext cx="2438605" cy="167456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17592" tIns="117592" rIns="117592" bIns="117592" anchor="ctr"/>
          <a:lstStyle>
            <a:lvl1pPr>
              <a:defRPr sz="78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rPr dirty="0"/>
              <a:t>Time</a:t>
            </a:r>
          </a:p>
        </p:txBody>
      </p:sp>
      <p:sp>
        <p:nvSpPr>
          <p:cNvPr id="161" name="Non-decision time…"/>
          <p:cNvSpPr txBox="1"/>
          <p:nvPr/>
        </p:nvSpPr>
        <p:spPr>
          <a:xfrm>
            <a:off x="1241220" y="7725423"/>
            <a:ext cx="5814554" cy="17337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7592" tIns="117592" rIns="117592" bIns="117592" anchor="ctr">
            <a:spAutoFit/>
          </a:bodyPr>
          <a:lstStyle/>
          <a:p>
            <a:pPr>
              <a:defRPr sz="49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Non-decision time </a:t>
            </a:r>
          </a:p>
          <a:p>
            <a:pPr>
              <a:defRPr sz="4900"/>
            </a:pPr>
            <a:r>
              <a:rPr dirty="0"/>
              <a:t>(</a:t>
            </a:r>
            <a:r>
              <a:rPr lang="en-AU" dirty="0"/>
              <a:t>S</a:t>
            </a:r>
            <a:r>
              <a:rPr dirty="0"/>
              <a:t>ensory encoding)</a:t>
            </a:r>
          </a:p>
        </p:txBody>
      </p:sp>
      <p:sp>
        <p:nvSpPr>
          <p:cNvPr id="162" name="Drift rate…"/>
          <p:cNvSpPr txBox="1"/>
          <p:nvPr/>
        </p:nvSpPr>
        <p:spPr>
          <a:xfrm>
            <a:off x="16625339" y="4587033"/>
            <a:ext cx="4849321" cy="17455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7592" tIns="117592" rIns="117592" bIns="117592" anchor="ctr">
            <a:spAutoFit/>
          </a:bodyPr>
          <a:lstStyle/>
          <a:p>
            <a:pPr>
              <a:defRPr sz="49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Drift rate</a:t>
            </a:r>
          </a:p>
          <a:p>
            <a:pPr>
              <a:defRPr sz="4900"/>
            </a:pPr>
            <a:r>
              <a:rPr dirty="0"/>
              <a:t>(</a:t>
            </a:r>
            <a:r>
              <a:rPr lang="en-AU" dirty="0"/>
              <a:t>Task</a:t>
            </a:r>
            <a:r>
              <a:rPr dirty="0"/>
              <a:t> efficiency)</a:t>
            </a:r>
          </a:p>
        </p:txBody>
      </p:sp>
      <p:sp>
        <p:nvSpPr>
          <p:cNvPr id="163" name="Non-decision time…"/>
          <p:cNvSpPr txBox="1"/>
          <p:nvPr/>
        </p:nvSpPr>
        <p:spPr>
          <a:xfrm>
            <a:off x="16151013" y="12229270"/>
            <a:ext cx="8950752" cy="1733786"/>
          </a:xfrm>
          <a:prstGeom prst="rect">
            <a:avLst/>
          </a:prstGeom>
          <a:solidFill>
            <a:srgbClr val="FFFFFF">
              <a:alpha val="79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7592" tIns="117592" rIns="117592" bIns="117592" anchor="ctr">
            <a:spAutoFit/>
          </a:bodyPr>
          <a:lstStyle/>
          <a:p>
            <a:pPr>
              <a:defRPr sz="49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/>
              <a:t>Non-decision time </a:t>
            </a:r>
          </a:p>
          <a:p>
            <a:pPr>
              <a:defRPr sz="4900"/>
            </a:pPr>
            <a:r>
              <a:rPr dirty="0"/>
              <a:t>(Post-decision motor response)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1BD087D-56BC-E9DB-D922-1772D801EF1A}"/>
              </a:ext>
            </a:extLst>
          </p:cNvPr>
          <p:cNvSpPr/>
          <p:nvPr/>
        </p:nvSpPr>
        <p:spPr>
          <a:xfrm>
            <a:off x="13874142" y="2142631"/>
            <a:ext cx="14055364" cy="2307279"/>
          </a:xfrm>
          <a:custGeom>
            <a:avLst/>
            <a:gdLst>
              <a:gd name="connsiteX0" fmla="*/ 36036 w 10810053"/>
              <a:gd name="connsiteY0" fmla="*/ 2188009 h 2307279"/>
              <a:gd name="connsiteX1" fmla="*/ 75792 w 10810053"/>
              <a:gd name="connsiteY1" fmla="*/ 2227766 h 2307279"/>
              <a:gd name="connsiteX2" fmla="*/ 711896 w 10810053"/>
              <a:gd name="connsiteY2" fmla="*/ 2108496 h 2307279"/>
              <a:gd name="connsiteX3" fmla="*/ 1944349 w 10810053"/>
              <a:gd name="connsiteY3" fmla="*/ 677261 h 2307279"/>
              <a:gd name="connsiteX4" fmla="*/ 2659966 w 10810053"/>
              <a:gd name="connsiteY4" fmla="*/ 120670 h 2307279"/>
              <a:gd name="connsiteX5" fmla="*/ 3415340 w 10810053"/>
              <a:gd name="connsiteY5" fmla="*/ 1401 h 2307279"/>
              <a:gd name="connsiteX6" fmla="*/ 4051444 w 10810053"/>
              <a:gd name="connsiteY6" fmla="*/ 160427 h 2307279"/>
              <a:gd name="connsiteX7" fmla="*/ 5363409 w 10810053"/>
              <a:gd name="connsiteY7" fmla="*/ 915801 h 2307279"/>
              <a:gd name="connsiteX8" fmla="*/ 6834401 w 10810053"/>
              <a:gd name="connsiteY8" fmla="*/ 1750688 h 2307279"/>
              <a:gd name="connsiteX9" fmla="*/ 9219792 w 10810053"/>
              <a:gd name="connsiteY9" fmla="*/ 2148253 h 2307279"/>
              <a:gd name="connsiteX10" fmla="*/ 10810053 w 10810053"/>
              <a:gd name="connsiteY10" fmla="*/ 2307279 h 2307279"/>
              <a:gd name="connsiteX11" fmla="*/ 10810053 w 10810053"/>
              <a:gd name="connsiteY11" fmla="*/ 2307279 h 230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10053" h="2307279">
                <a:moveTo>
                  <a:pt x="36036" y="2188009"/>
                </a:moveTo>
                <a:cubicBezTo>
                  <a:pt x="-408" y="2214513"/>
                  <a:pt x="-36851" y="2241018"/>
                  <a:pt x="75792" y="2227766"/>
                </a:cubicBezTo>
                <a:cubicBezTo>
                  <a:pt x="188435" y="2214514"/>
                  <a:pt x="400470" y="2366914"/>
                  <a:pt x="711896" y="2108496"/>
                </a:cubicBezTo>
                <a:cubicBezTo>
                  <a:pt x="1023322" y="1850078"/>
                  <a:pt x="1619671" y="1008565"/>
                  <a:pt x="1944349" y="677261"/>
                </a:cubicBezTo>
                <a:cubicBezTo>
                  <a:pt x="2269027" y="345957"/>
                  <a:pt x="2414801" y="233313"/>
                  <a:pt x="2659966" y="120670"/>
                </a:cubicBezTo>
                <a:cubicBezTo>
                  <a:pt x="2905131" y="8027"/>
                  <a:pt x="3183427" y="-5225"/>
                  <a:pt x="3415340" y="1401"/>
                </a:cubicBezTo>
                <a:cubicBezTo>
                  <a:pt x="3647253" y="8027"/>
                  <a:pt x="3726766" y="8027"/>
                  <a:pt x="4051444" y="160427"/>
                </a:cubicBezTo>
                <a:cubicBezTo>
                  <a:pt x="4376122" y="312827"/>
                  <a:pt x="5363409" y="915801"/>
                  <a:pt x="5363409" y="915801"/>
                </a:cubicBezTo>
                <a:cubicBezTo>
                  <a:pt x="5827235" y="1180844"/>
                  <a:pt x="6191671" y="1545279"/>
                  <a:pt x="6834401" y="1750688"/>
                </a:cubicBezTo>
                <a:cubicBezTo>
                  <a:pt x="7477131" y="1956097"/>
                  <a:pt x="8557183" y="2055488"/>
                  <a:pt x="9219792" y="2148253"/>
                </a:cubicBezTo>
                <a:cubicBezTo>
                  <a:pt x="9882401" y="2241018"/>
                  <a:pt x="10810053" y="2307279"/>
                  <a:pt x="10810053" y="2307279"/>
                </a:cubicBezTo>
                <a:lnTo>
                  <a:pt x="10810053" y="2307279"/>
                </a:lnTo>
              </a:path>
            </a:pathLst>
          </a:custGeom>
          <a:solidFill>
            <a:srgbClr val="FFFFFF">
              <a:alpha val="76000"/>
            </a:srgbClr>
          </a:solidFill>
          <a:ln w="3175" cap="flat">
            <a:solidFill>
              <a:srgbClr val="53585F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D2A4F27-7F61-EEED-86E9-2060BE230682}"/>
              </a:ext>
            </a:extLst>
          </p:cNvPr>
          <p:cNvSpPr/>
          <p:nvPr/>
        </p:nvSpPr>
        <p:spPr>
          <a:xfrm flipV="1">
            <a:off x="12668125" y="17506389"/>
            <a:ext cx="14180754" cy="1276837"/>
          </a:xfrm>
          <a:custGeom>
            <a:avLst/>
            <a:gdLst>
              <a:gd name="connsiteX0" fmla="*/ 36036 w 10810053"/>
              <a:gd name="connsiteY0" fmla="*/ 2188009 h 2307279"/>
              <a:gd name="connsiteX1" fmla="*/ 75792 w 10810053"/>
              <a:gd name="connsiteY1" fmla="*/ 2227766 h 2307279"/>
              <a:gd name="connsiteX2" fmla="*/ 711896 w 10810053"/>
              <a:gd name="connsiteY2" fmla="*/ 2108496 h 2307279"/>
              <a:gd name="connsiteX3" fmla="*/ 1944349 w 10810053"/>
              <a:gd name="connsiteY3" fmla="*/ 677261 h 2307279"/>
              <a:gd name="connsiteX4" fmla="*/ 2659966 w 10810053"/>
              <a:gd name="connsiteY4" fmla="*/ 120670 h 2307279"/>
              <a:gd name="connsiteX5" fmla="*/ 3415340 w 10810053"/>
              <a:gd name="connsiteY5" fmla="*/ 1401 h 2307279"/>
              <a:gd name="connsiteX6" fmla="*/ 4051444 w 10810053"/>
              <a:gd name="connsiteY6" fmla="*/ 160427 h 2307279"/>
              <a:gd name="connsiteX7" fmla="*/ 5363409 w 10810053"/>
              <a:gd name="connsiteY7" fmla="*/ 915801 h 2307279"/>
              <a:gd name="connsiteX8" fmla="*/ 6834401 w 10810053"/>
              <a:gd name="connsiteY8" fmla="*/ 1750688 h 2307279"/>
              <a:gd name="connsiteX9" fmla="*/ 9219792 w 10810053"/>
              <a:gd name="connsiteY9" fmla="*/ 2148253 h 2307279"/>
              <a:gd name="connsiteX10" fmla="*/ 10810053 w 10810053"/>
              <a:gd name="connsiteY10" fmla="*/ 2307279 h 2307279"/>
              <a:gd name="connsiteX11" fmla="*/ 10810053 w 10810053"/>
              <a:gd name="connsiteY11" fmla="*/ 2307279 h 230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810053" h="2307279">
                <a:moveTo>
                  <a:pt x="36036" y="2188009"/>
                </a:moveTo>
                <a:cubicBezTo>
                  <a:pt x="-408" y="2214513"/>
                  <a:pt x="-36851" y="2241018"/>
                  <a:pt x="75792" y="2227766"/>
                </a:cubicBezTo>
                <a:cubicBezTo>
                  <a:pt x="188435" y="2214514"/>
                  <a:pt x="400470" y="2366914"/>
                  <a:pt x="711896" y="2108496"/>
                </a:cubicBezTo>
                <a:cubicBezTo>
                  <a:pt x="1023322" y="1850078"/>
                  <a:pt x="1619671" y="1008565"/>
                  <a:pt x="1944349" y="677261"/>
                </a:cubicBezTo>
                <a:cubicBezTo>
                  <a:pt x="2269027" y="345957"/>
                  <a:pt x="2414801" y="233313"/>
                  <a:pt x="2659966" y="120670"/>
                </a:cubicBezTo>
                <a:cubicBezTo>
                  <a:pt x="2905131" y="8027"/>
                  <a:pt x="3183427" y="-5225"/>
                  <a:pt x="3415340" y="1401"/>
                </a:cubicBezTo>
                <a:cubicBezTo>
                  <a:pt x="3647253" y="8027"/>
                  <a:pt x="3726766" y="8027"/>
                  <a:pt x="4051444" y="160427"/>
                </a:cubicBezTo>
                <a:cubicBezTo>
                  <a:pt x="4376122" y="312827"/>
                  <a:pt x="5363409" y="915801"/>
                  <a:pt x="5363409" y="915801"/>
                </a:cubicBezTo>
                <a:cubicBezTo>
                  <a:pt x="5827235" y="1180844"/>
                  <a:pt x="6191671" y="1545279"/>
                  <a:pt x="6834401" y="1750688"/>
                </a:cubicBezTo>
                <a:cubicBezTo>
                  <a:pt x="7477131" y="1956097"/>
                  <a:pt x="8557183" y="2055488"/>
                  <a:pt x="9219792" y="2148253"/>
                </a:cubicBezTo>
                <a:cubicBezTo>
                  <a:pt x="9882401" y="2241018"/>
                  <a:pt x="10810053" y="2307279"/>
                  <a:pt x="10810053" y="2307279"/>
                </a:cubicBezTo>
                <a:lnTo>
                  <a:pt x="10810053" y="2307279"/>
                </a:lnTo>
              </a:path>
            </a:pathLst>
          </a:custGeom>
          <a:solidFill>
            <a:srgbClr val="FFFFFF">
              <a:alpha val="44159"/>
            </a:srgbClr>
          </a:solidFill>
          <a:ln w="3175" cap="flat">
            <a:solidFill>
              <a:srgbClr val="53585F"/>
            </a:solidFill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21540000"/>
            </a:camera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7A37FF-3EFF-50C7-1A50-E814F786794C}"/>
              </a:ext>
            </a:extLst>
          </p:cNvPr>
          <p:cNvCxnSpPr/>
          <p:nvPr/>
        </p:nvCxnSpPr>
        <p:spPr>
          <a:xfrm>
            <a:off x="26848880" y="4834956"/>
            <a:ext cx="0" cy="12434529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oval"/>
            <a:tailEnd type="oval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5C2EBB-E9A0-5BA9-C1A3-12FB74CED22E}"/>
              </a:ext>
            </a:extLst>
          </p:cNvPr>
          <p:cNvSpPr txBox="1"/>
          <p:nvPr/>
        </p:nvSpPr>
        <p:spPr>
          <a:xfrm>
            <a:off x="25755167" y="4535200"/>
            <a:ext cx="6842902" cy="85303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7592" tIns="117592" rIns="117592" bIns="117592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Correct response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230ACC-7486-08AC-6363-FA4723197BB6}"/>
              </a:ext>
            </a:extLst>
          </p:cNvPr>
          <p:cNvSpPr txBox="1"/>
          <p:nvPr/>
        </p:nvSpPr>
        <p:spPr>
          <a:xfrm>
            <a:off x="25940192" y="16765930"/>
            <a:ext cx="6842902" cy="85303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7592" tIns="117592" rIns="117592" bIns="117592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Incorrect response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8" name="Non-decision time…">
            <a:extLst>
              <a:ext uri="{FF2B5EF4-FFF2-40B4-BE49-F238E27FC236}">
                <a16:creationId xmlns:a16="http://schemas.microsoft.com/office/drawing/2014/main" id="{58265B9A-BCD2-FEEF-CC50-FD7548B243B7}"/>
              </a:ext>
            </a:extLst>
          </p:cNvPr>
          <p:cNvSpPr txBox="1"/>
          <p:nvPr/>
        </p:nvSpPr>
        <p:spPr>
          <a:xfrm>
            <a:off x="5219618" y="11765841"/>
            <a:ext cx="4464600" cy="1745586"/>
          </a:xfrm>
          <a:prstGeom prst="rect">
            <a:avLst/>
          </a:prstGeom>
          <a:solidFill>
            <a:srgbClr val="FFFFFF">
              <a:alpha val="7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7592" tIns="117592" rIns="117592" bIns="117592" anchor="ctr">
            <a:spAutoFit/>
          </a:bodyPr>
          <a:lstStyle/>
          <a:p>
            <a:pPr>
              <a:defRPr sz="49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AU" dirty="0"/>
              <a:t>Starting point</a:t>
            </a:r>
            <a:endParaRPr dirty="0"/>
          </a:p>
          <a:p>
            <a:pPr>
              <a:defRPr sz="4900"/>
            </a:pPr>
            <a:r>
              <a:rPr lang="en-AU" dirty="0"/>
              <a:t>(Decision bias)</a:t>
            </a:r>
            <a:endParaRPr dirty="0"/>
          </a:p>
        </p:txBody>
      </p:sp>
      <p:sp>
        <p:nvSpPr>
          <p:cNvPr id="19" name="Non-decision time…">
            <a:extLst>
              <a:ext uri="{FF2B5EF4-FFF2-40B4-BE49-F238E27FC236}">
                <a16:creationId xmlns:a16="http://schemas.microsoft.com/office/drawing/2014/main" id="{F201FDC0-0065-D43D-0CB1-70D0C43AB887}"/>
              </a:ext>
            </a:extLst>
          </p:cNvPr>
          <p:cNvSpPr txBox="1"/>
          <p:nvPr/>
        </p:nvSpPr>
        <p:spPr>
          <a:xfrm>
            <a:off x="24092398" y="8175270"/>
            <a:ext cx="5512964" cy="1745586"/>
          </a:xfrm>
          <a:prstGeom prst="rect">
            <a:avLst/>
          </a:prstGeom>
          <a:solidFill>
            <a:srgbClr val="FFFFFF">
              <a:alpha val="75000"/>
            </a:srgbClr>
          </a:solidFill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17592" tIns="117592" rIns="117592" bIns="117592" anchor="ctr">
            <a:spAutoFit/>
          </a:bodyPr>
          <a:lstStyle/>
          <a:p>
            <a:pPr>
              <a:defRPr sz="4900" b="1"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AU" dirty="0"/>
              <a:t>Threshold</a:t>
            </a:r>
          </a:p>
          <a:p>
            <a:pPr>
              <a:defRPr sz="4900"/>
            </a:pPr>
            <a:r>
              <a:rPr lang="en-AU" dirty="0"/>
              <a:t>(Response caution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A6F08E-9C27-3DCF-FC97-C9679EA06F9C}"/>
              </a:ext>
            </a:extLst>
          </p:cNvPr>
          <p:cNvSpPr txBox="1"/>
          <p:nvPr/>
        </p:nvSpPr>
        <p:spPr>
          <a:xfrm>
            <a:off x="25992342" y="7209110"/>
            <a:ext cx="1713075" cy="1323439"/>
          </a:xfrm>
          <a:prstGeom prst="rect">
            <a:avLst/>
          </a:prstGeom>
          <a:solidFill>
            <a:srgbClr val="FFFFFF">
              <a:alpha val="70000"/>
            </a:srgbClr>
          </a:solidFill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 sz="4900"/>
            </a:pPr>
            <a:r>
              <a:rPr lang="en-AU" sz="8000" i="1" dirty="0">
                <a:latin typeface="Avenir Book" panose="02000503020000020003" pitchFamily="2" charset="0"/>
              </a:rPr>
              <a:t>a</a:t>
            </a:r>
            <a:endParaRPr lang="en-US" sz="8000" i="1" dirty="0">
              <a:latin typeface="Avenir Book" panose="02000503020000020003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04A49A-0C0C-5604-2427-8C591901C93D}"/>
              </a:ext>
            </a:extLst>
          </p:cNvPr>
          <p:cNvSpPr txBox="1"/>
          <p:nvPr/>
        </p:nvSpPr>
        <p:spPr>
          <a:xfrm>
            <a:off x="15862874" y="3027617"/>
            <a:ext cx="5611786" cy="109925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7592" tIns="117592" rIns="117592" bIns="117592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Response time distribution (correct)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9B3761-929A-C60A-0D33-38B0B5051197}"/>
              </a:ext>
            </a:extLst>
          </p:cNvPr>
          <p:cNvSpPr txBox="1"/>
          <p:nvPr/>
        </p:nvSpPr>
        <p:spPr>
          <a:xfrm>
            <a:off x="14810333" y="17484966"/>
            <a:ext cx="5611786" cy="109925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17592" tIns="117592" rIns="117592" bIns="117592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Response time distribution (incorrect)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635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17592" tIns="117592" rIns="117592" bIns="117592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17592" tIns="117592" rIns="117592" bIns="117592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635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117592" tIns="117592" rIns="117592" bIns="117592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117592" tIns="117592" rIns="117592" bIns="117592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8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Macintosh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Avenir Book</vt:lpstr>
      <vt:lpstr>Helvetica</vt:lpstr>
      <vt:lpstr>Helvetica Light</vt:lpstr>
      <vt:lpstr>Helvetica Neue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Manikya Alister</cp:lastModifiedBy>
  <cp:revision>1</cp:revision>
  <dcterms:modified xsi:type="dcterms:W3CDTF">2023-11-24T00:39:00Z</dcterms:modified>
</cp:coreProperties>
</file>