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5033" autoAdjust="0"/>
  </p:normalViewPr>
  <p:slideViewPr>
    <p:cSldViewPr snapToGrid="0" snapToObjects="1" showGuides="1">
      <p:cViewPr varScale="1">
        <p:scale>
          <a:sx n="82" d="100"/>
          <a:sy n="82" d="100"/>
        </p:scale>
        <p:origin x="56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95707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ataplatform.cloud.ibm.com/dashboards/c79fa03e-f773-4449-8145-60aff472d423/view/5e20db19049d63e570c6eae407cb2e522e3f745cb5bb820581837b490c322097f36140c0c879190b88110c61f2e94158cd"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nsights.stackoverflow.com/surve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1_survey_data.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978831" y="2826504"/>
            <a:ext cx="5181600" cy="596190"/>
          </a:xfrm>
        </p:spPr>
        <p:txBody>
          <a:bodyPr anchor="ctr">
            <a:normAutofit fontScale="90000"/>
          </a:bodyPr>
          <a:lstStyle/>
          <a:p>
            <a:r>
              <a:rPr lang="en-US" dirty="0">
                <a:solidFill>
                  <a:srgbClr val="0E659B"/>
                </a:solidFill>
              </a:rPr>
              <a:t>IBM Data Analyst Capstone Project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5249715"/>
            <a:ext cx="5181600" cy="927248"/>
          </a:xfrm>
        </p:spPr>
        <p:txBody>
          <a:bodyPr>
            <a:normAutofit lnSpcReduction="10000"/>
          </a:bodyPr>
          <a:lstStyle/>
          <a:p>
            <a:pPr marL="0" indent="0">
              <a:buNone/>
            </a:pPr>
            <a:r>
              <a:rPr lang="en-US" dirty="0"/>
              <a:t>Manikyala Rao Cherukuri</a:t>
            </a:r>
          </a:p>
          <a:p>
            <a:pPr marL="0" indent="0">
              <a:buNone/>
            </a:pPr>
            <a:r>
              <a:rPr lang="en-US" dirty="0"/>
              <a:t>Jan 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Findings</a:t>
            </a:r>
          </a:p>
          <a:p>
            <a:r>
              <a:rPr lang="en-US" sz="1800" dirty="0">
                <a:latin typeface="Calibri" panose="020F0502020204030204" pitchFamily="34" charset="0"/>
                <a:ea typeface="Calibri" panose="020F0502020204030204" pitchFamily="34" charset="0"/>
                <a:cs typeface="Calibri" panose="020F0502020204030204" pitchFamily="34" charset="0"/>
              </a:rPr>
              <a:t>SQL database programs are the most popular in 2019. MySQL is the lead among them.</a:t>
            </a:r>
          </a:p>
          <a:p>
            <a:r>
              <a:rPr lang="en-US" sz="1800" dirty="0">
                <a:latin typeface="Calibri" panose="020F0502020204030204" pitchFamily="34" charset="0"/>
                <a:ea typeface="Calibri" panose="020F0502020204030204" pitchFamily="34" charset="0"/>
                <a:cs typeface="Calibri" panose="020F0502020204030204" pitchFamily="34" charset="0"/>
              </a:rPr>
              <a:t>PostgreSQL is gaining popularity over other SQL database programs, and it was the overall most desired database for the next year.</a:t>
            </a:r>
          </a:p>
          <a:p>
            <a:r>
              <a:rPr lang="en-US" sz="1800" dirty="0">
                <a:latin typeface="Calibri" panose="020F0502020204030204" pitchFamily="34" charset="0"/>
                <a:ea typeface="Calibri" panose="020F0502020204030204" pitchFamily="34" charset="0"/>
                <a:cs typeface="Calibri" panose="020F0502020204030204" pitchFamily="34" charset="0"/>
              </a:rPr>
              <a:t>MongoDB popular in 2019 and gaining interest.</a:t>
            </a:r>
          </a:p>
          <a:p>
            <a:r>
              <a:rPr lang="en-US" sz="1800" dirty="0">
                <a:latin typeface="Calibri" panose="020F0502020204030204" pitchFamily="34" charset="0"/>
                <a:ea typeface="Calibri" panose="020F0502020204030204" pitchFamily="34" charset="0"/>
                <a:cs typeface="Calibri" panose="020F0502020204030204" pitchFamily="34" charset="0"/>
              </a:rPr>
              <a:t>Increasing interest in Elasticsearch. </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Implications</a:t>
            </a:r>
          </a:p>
          <a:p>
            <a:r>
              <a:rPr lang="en-US" sz="1800" dirty="0">
                <a:latin typeface="Calibri" panose="020F0502020204030204" pitchFamily="34" charset="0"/>
                <a:ea typeface="Calibri" panose="020F0502020204030204" pitchFamily="34" charset="0"/>
                <a:cs typeface="Calibri" panose="020F0502020204030204" pitchFamily="34" charset="0"/>
              </a:rPr>
              <a:t>There appears to be increasing developer preference towards open - source database programs.</a:t>
            </a:r>
          </a:p>
          <a:p>
            <a:r>
              <a:rPr lang="en-US" sz="1800" dirty="0">
                <a:latin typeface="Calibri" panose="020F0502020204030204" pitchFamily="34" charset="0"/>
                <a:ea typeface="Calibri" panose="020F0502020204030204" pitchFamily="34" charset="0"/>
                <a:cs typeface="Calibri" panose="020F0502020204030204" pitchFamily="34" charset="0"/>
              </a:rPr>
              <a:t> NoSQL database programs are gaining popularity, which likely reflects a growing need to handle non relational and unstructured data.</a:t>
            </a:r>
          </a:p>
          <a:p>
            <a:r>
              <a:rPr lang="en-US" sz="1800" dirty="0">
                <a:latin typeface="Calibri" panose="020F0502020204030204" pitchFamily="34" charset="0"/>
                <a:ea typeface="Calibri" panose="020F0502020204030204" pitchFamily="34" charset="0"/>
                <a:cs typeface="Calibri" panose="020F0502020204030204" pitchFamily="34" charset="0"/>
              </a:rPr>
              <a:t>Current and aspiring data analysts should develop competence in NoSQL in addition to SQL database programs.</a:t>
            </a:r>
          </a:p>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20890"/>
            <a:ext cx="7068725" cy="4190559"/>
          </a:xfrm>
        </p:spPr>
        <p:txBody>
          <a:bodyPr>
            <a:normAutofit/>
          </a:bodyPr>
          <a:lstStyle/>
          <a:p>
            <a:pPr marL="0" indent="0">
              <a:buNone/>
            </a:pPr>
            <a:r>
              <a:rPr lang="en-US" sz="2200" dirty="0"/>
              <a:t>The following link contains the full, interactive dashboard summarizing (a) Cognos current technology use future technology trend , and (c) demographics , (b) of the survey respondents:</a:t>
            </a:r>
          </a:p>
          <a:p>
            <a:pPr marL="0" indent="0">
              <a:buNone/>
            </a:pPr>
            <a:endParaRPr lang="en-US" sz="2200" dirty="0"/>
          </a:p>
          <a:p>
            <a:pPr marL="0" indent="0">
              <a:buNone/>
            </a:pPr>
            <a:r>
              <a:rPr lang="en-US" sz="2200" b="1" dirty="0">
                <a:hlinkClick r:id="rId2"/>
              </a:rPr>
              <a:t>Click this link to navigate to the dashboard</a:t>
            </a:r>
            <a:r>
              <a:rPr lang="en-US" sz="2200" b="1" dirty="0"/>
              <a:t> </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Ctrl+click</a:t>
            </a:r>
            <a:r>
              <a:rPr lang="en-US"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200" b="1" dirty="0"/>
          </a:p>
          <a:p>
            <a:pPr marL="0" indent="0">
              <a:buNone/>
            </a:pPr>
            <a:endParaRPr lang="en-US" sz="2200" b="1" dirty="0"/>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Static screenshots of the dashboard are shown in the next three slides.</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69515" y="1"/>
            <a:ext cx="10515600" cy="582804"/>
          </a:xfrm>
        </p:spPr>
        <p:txBody>
          <a:bodyPr anchor="ct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DASHBOARD A: Current Technology Usage:</a:t>
            </a:r>
          </a:p>
        </p:txBody>
      </p:sp>
      <p:pic>
        <p:nvPicPr>
          <p:cNvPr id="6" name="Picture 5">
            <a:extLst>
              <a:ext uri="{FF2B5EF4-FFF2-40B4-BE49-F238E27FC236}">
                <a16:creationId xmlns:a16="http://schemas.microsoft.com/office/drawing/2014/main" id="{EFA0D239-605F-8FD3-6C60-861DE8EB4B3D}"/>
              </a:ext>
            </a:extLst>
          </p:cNvPr>
          <p:cNvPicPr>
            <a:picLocks noChangeAspect="1"/>
          </p:cNvPicPr>
          <p:nvPr/>
        </p:nvPicPr>
        <p:blipFill>
          <a:blip r:embed="rId2"/>
          <a:stretch>
            <a:fillRect/>
          </a:stretch>
        </p:blipFill>
        <p:spPr>
          <a:xfrm>
            <a:off x="452175" y="582805"/>
            <a:ext cx="10259368" cy="2714180"/>
          </a:xfrm>
          <a:prstGeom prst="rect">
            <a:avLst/>
          </a:prstGeom>
        </p:spPr>
      </p:pic>
      <p:pic>
        <p:nvPicPr>
          <p:cNvPr id="9" name="Picture 8">
            <a:extLst>
              <a:ext uri="{FF2B5EF4-FFF2-40B4-BE49-F238E27FC236}">
                <a16:creationId xmlns:a16="http://schemas.microsoft.com/office/drawing/2014/main" id="{93658E4E-6BEB-B4F4-DCB2-8CD7A7C838E8}"/>
              </a:ext>
            </a:extLst>
          </p:cNvPr>
          <p:cNvPicPr>
            <a:picLocks noChangeAspect="1"/>
          </p:cNvPicPr>
          <p:nvPr/>
        </p:nvPicPr>
        <p:blipFill>
          <a:blip r:embed="rId3"/>
          <a:stretch>
            <a:fillRect/>
          </a:stretch>
        </p:blipFill>
        <p:spPr>
          <a:xfrm>
            <a:off x="582803" y="3296985"/>
            <a:ext cx="10188927" cy="2832510"/>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13049" y="139700"/>
            <a:ext cx="10515600" cy="450849"/>
          </a:xfrm>
        </p:spPr>
        <p:txBody>
          <a:bodyPr anchor="ctr">
            <a:normAutofit fontScale="90000"/>
          </a:bodyPr>
          <a:lstStyle/>
          <a:p>
            <a:r>
              <a:rPr lang="en-US" sz="4000" b="1" dirty="0">
                <a:latin typeface="Calibri" panose="020F0502020204030204" pitchFamily="34" charset="0"/>
                <a:ea typeface="Calibri" panose="020F0502020204030204" pitchFamily="34" charset="0"/>
                <a:cs typeface="Calibri" panose="020F0502020204030204" pitchFamily="34" charset="0"/>
              </a:rPr>
              <a:t>DASHBOARD B: Future Technology Usage:</a:t>
            </a:r>
            <a:endParaRPr lang="en-US" b="1" dirty="0"/>
          </a:p>
        </p:txBody>
      </p:sp>
      <p:pic>
        <p:nvPicPr>
          <p:cNvPr id="6" name="Picture 5">
            <a:extLst>
              <a:ext uri="{FF2B5EF4-FFF2-40B4-BE49-F238E27FC236}">
                <a16:creationId xmlns:a16="http://schemas.microsoft.com/office/drawing/2014/main" id="{07EB0879-29E2-301E-E8BC-21BE5689FB30}"/>
              </a:ext>
            </a:extLst>
          </p:cNvPr>
          <p:cNvPicPr>
            <a:picLocks noChangeAspect="1"/>
          </p:cNvPicPr>
          <p:nvPr/>
        </p:nvPicPr>
        <p:blipFill>
          <a:blip r:embed="rId2"/>
          <a:stretch>
            <a:fillRect/>
          </a:stretch>
        </p:blipFill>
        <p:spPr>
          <a:xfrm>
            <a:off x="298580" y="590549"/>
            <a:ext cx="10030408" cy="2975810"/>
          </a:xfrm>
          <a:prstGeom prst="rect">
            <a:avLst/>
          </a:prstGeom>
        </p:spPr>
      </p:pic>
      <p:pic>
        <p:nvPicPr>
          <p:cNvPr id="9" name="Picture 8">
            <a:extLst>
              <a:ext uri="{FF2B5EF4-FFF2-40B4-BE49-F238E27FC236}">
                <a16:creationId xmlns:a16="http://schemas.microsoft.com/office/drawing/2014/main" id="{7987E0C5-CBEF-9EBC-6ADB-D21824E94072}"/>
              </a:ext>
            </a:extLst>
          </p:cNvPr>
          <p:cNvPicPr>
            <a:picLocks noChangeAspect="1"/>
          </p:cNvPicPr>
          <p:nvPr/>
        </p:nvPicPr>
        <p:blipFill>
          <a:blip r:embed="rId3"/>
          <a:stretch>
            <a:fillRect/>
          </a:stretch>
        </p:blipFill>
        <p:spPr>
          <a:xfrm>
            <a:off x="485192" y="3566359"/>
            <a:ext cx="9843796" cy="287041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213049" y="-18661"/>
            <a:ext cx="10515600" cy="634482"/>
          </a:xfrm>
        </p:spPr>
        <p:txBody>
          <a:bodyPr anchor="ctr">
            <a:normAutofit fontScale="90000"/>
          </a:bodyPr>
          <a:lstStyle/>
          <a:p>
            <a:r>
              <a:rPr lang="en-US" sz="4000" b="1" dirty="0">
                <a:latin typeface="Calibri" panose="020F0502020204030204" pitchFamily="34" charset="0"/>
                <a:ea typeface="Calibri" panose="020F0502020204030204" pitchFamily="34" charset="0"/>
                <a:cs typeface="Calibri" panose="020F0502020204030204" pitchFamily="34" charset="0"/>
              </a:rPr>
              <a:t>DASHBOARD C: Demographics:</a:t>
            </a:r>
            <a:endParaRPr lang="en-US" b="1" dirty="0"/>
          </a:p>
        </p:txBody>
      </p:sp>
      <p:pic>
        <p:nvPicPr>
          <p:cNvPr id="6" name="Picture 5">
            <a:extLst>
              <a:ext uri="{FF2B5EF4-FFF2-40B4-BE49-F238E27FC236}">
                <a16:creationId xmlns:a16="http://schemas.microsoft.com/office/drawing/2014/main" id="{B007CDA5-5006-CF2D-3DB7-825B0A9AED94}"/>
              </a:ext>
            </a:extLst>
          </p:cNvPr>
          <p:cNvPicPr>
            <a:picLocks noChangeAspect="1"/>
          </p:cNvPicPr>
          <p:nvPr/>
        </p:nvPicPr>
        <p:blipFill>
          <a:blip r:embed="rId2"/>
          <a:stretch>
            <a:fillRect/>
          </a:stretch>
        </p:blipFill>
        <p:spPr>
          <a:xfrm>
            <a:off x="287694" y="493051"/>
            <a:ext cx="10750420" cy="3022035"/>
          </a:xfrm>
          <a:prstGeom prst="rect">
            <a:avLst/>
          </a:prstGeom>
        </p:spPr>
      </p:pic>
      <p:pic>
        <p:nvPicPr>
          <p:cNvPr id="9" name="Picture 8">
            <a:extLst>
              <a:ext uri="{FF2B5EF4-FFF2-40B4-BE49-F238E27FC236}">
                <a16:creationId xmlns:a16="http://schemas.microsoft.com/office/drawing/2014/main" id="{00D4D7D2-DA74-0ACD-6C75-B8EC50C57D2D}"/>
              </a:ext>
            </a:extLst>
          </p:cNvPr>
          <p:cNvPicPr>
            <a:picLocks noChangeAspect="1"/>
          </p:cNvPicPr>
          <p:nvPr/>
        </p:nvPicPr>
        <p:blipFill>
          <a:blip r:embed="rId3"/>
          <a:stretch>
            <a:fillRect/>
          </a:stretch>
        </p:blipFill>
        <p:spPr>
          <a:xfrm>
            <a:off x="287694" y="3429000"/>
            <a:ext cx="10750420" cy="292352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514392" y="1825625"/>
            <a:ext cx="5839408" cy="4351338"/>
          </a:xfrm>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Taken together, the findings yield insights into the following questions: </a:t>
            </a:r>
          </a:p>
          <a:p>
            <a:r>
              <a:rPr lang="en-US" sz="1800" dirty="0">
                <a:latin typeface="Calibri" panose="020F0502020204030204" pitchFamily="34" charset="0"/>
                <a:ea typeface="Calibri" panose="020F0502020204030204" pitchFamily="34" charset="0"/>
                <a:cs typeface="Calibri" panose="020F0502020204030204" pitchFamily="34" charset="0"/>
              </a:rPr>
              <a:t>What kinds of developer technologies are in top demand? </a:t>
            </a:r>
          </a:p>
          <a:p>
            <a:r>
              <a:rPr lang="en-US" sz="1800" dirty="0">
                <a:latin typeface="Calibri" panose="020F0502020204030204" pitchFamily="34" charset="0"/>
                <a:ea typeface="Calibri" panose="020F0502020204030204" pitchFamily="34" charset="0"/>
                <a:cs typeface="Calibri" panose="020F0502020204030204" pitchFamily="34" charset="0"/>
              </a:rPr>
              <a:t>Which technologies should prospective developers and data professionals be learning?</a:t>
            </a:r>
          </a:p>
          <a:p>
            <a:r>
              <a:rPr lang="en-US" sz="1800" dirty="0">
                <a:latin typeface="Calibri" panose="020F0502020204030204" pitchFamily="34" charset="0"/>
                <a:ea typeface="Calibri" panose="020F0502020204030204" pitchFamily="34" charset="0"/>
                <a:cs typeface="Calibri" panose="020F0502020204030204" pitchFamily="34" charset="0"/>
              </a:rPr>
              <a:t> Which technologies should educators place more emphasis on teaching in upcoming years? </a:t>
            </a:r>
          </a:p>
          <a:p>
            <a:r>
              <a:rPr lang="en-US" sz="1800" dirty="0">
                <a:latin typeface="Calibri" panose="020F0502020204030204" pitchFamily="34" charset="0"/>
                <a:ea typeface="Calibri" panose="020F0502020204030204" pitchFamily="34" charset="0"/>
                <a:cs typeface="Calibri" panose="020F0502020204030204" pitchFamily="34" charset="0"/>
              </a:rPr>
              <a:t>What does the distribution of annual compensation for developers look like? </a:t>
            </a:r>
          </a:p>
          <a:p>
            <a:r>
              <a:rPr lang="en-US" sz="1800" dirty="0">
                <a:latin typeface="Calibri" panose="020F0502020204030204" pitchFamily="34" charset="0"/>
                <a:ea typeface="Calibri" panose="020F0502020204030204" pitchFamily="34" charset="0"/>
                <a:cs typeface="Calibri" panose="020F0502020204030204" pitchFamily="34" charset="0"/>
              </a:rPr>
              <a:t>What is the developer demographic like? Is there a gender representation gap?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467887"/>
            <a:ext cx="5181600"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Findings:</a:t>
            </a:r>
          </a:p>
          <a:p>
            <a:r>
              <a:rPr lang="en-US" sz="1800" dirty="0">
                <a:latin typeface="Calibri" panose="020F0502020204030204" pitchFamily="34" charset="0"/>
                <a:ea typeface="Calibri" panose="020F0502020204030204" pitchFamily="34" charset="0"/>
                <a:cs typeface="Calibri" panose="020F0502020204030204" pitchFamily="34" charset="0"/>
              </a:rPr>
              <a:t>High usage and interest in Java Script &amp; HTML/CSS is remain high usage. </a:t>
            </a:r>
          </a:p>
          <a:p>
            <a:r>
              <a:rPr lang="en-US" sz="1800" dirty="0">
                <a:latin typeface="Calibri" panose="020F0502020204030204" pitchFamily="34" charset="0"/>
                <a:ea typeface="Calibri" panose="020F0502020204030204" pitchFamily="34" charset="0"/>
                <a:cs typeface="Calibri" panose="020F0502020204030204" pitchFamily="34" charset="0"/>
              </a:rPr>
              <a:t>There’s also increasing interest in Python.</a:t>
            </a:r>
          </a:p>
          <a:p>
            <a:r>
              <a:rPr lang="en-US" sz="1800" dirty="0">
                <a:latin typeface="Calibri" panose="020F0502020204030204" pitchFamily="34" charset="0"/>
                <a:ea typeface="Calibri" panose="020F0502020204030204" pitchFamily="34" charset="0"/>
                <a:cs typeface="Calibri" panose="020F0502020204030204" pitchFamily="34" charset="0"/>
              </a:rPr>
              <a:t>High usage and interest in SQL. MySQL had the highest usage in 2019, but PostgreSQL is gaining interest and was the overall most desired database program for the next year.</a:t>
            </a:r>
          </a:p>
          <a:p>
            <a:r>
              <a:rPr lang="en-US" sz="1800" dirty="0">
                <a:latin typeface="Calibri" panose="020F0502020204030204" pitchFamily="34" charset="0"/>
                <a:ea typeface="Calibri" panose="020F0502020204030204" pitchFamily="34" charset="0"/>
                <a:cs typeface="Calibri" panose="020F0502020204030204" pitchFamily="34" charset="0"/>
              </a:rPr>
              <a:t> NoSQL database programs gaining interest, of which MongoDB was the most used in 2019 and desired for the next year.</a:t>
            </a:r>
          </a:p>
          <a:p>
            <a:r>
              <a:rPr lang="en-US" sz="1800" dirty="0">
                <a:latin typeface="Calibri" panose="020F0502020204030204" pitchFamily="34" charset="0"/>
                <a:ea typeface="Calibri" panose="020F0502020204030204" pitchFamily="34" charset="0"/>
                <a:cs typeface="Calibri" panose="020F0502020204030204" pitchFamily="34" charset="0"/>
              </a:rPr>
              <a:t>Technology divide between countries.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93498" y="1489723"/>
            <a:ext cx="5181600" cy="4351338"/>
          </a:xfrm>
        </p:spPr>
        <p:txBody>
          <a:bodyPr>
            <a:no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Implications:</a:t>
            </a:r>
          </a:p>
          <a:p>
            <a:r>
              <a:rPr lang="en-US" sz="1800" dirty="0">
                <a:latin typeface="Calibri" panose="020F0502020204030204" pitchFamily="34" charset="0"/>
                <a:ea typeface="Calibri" panose="020F0502020204030204" pitchFamily="34" charset="0"/>
                <a:cs typeface="Calibri" panose="020F0502020204030204" pitchFamily="34" charset="0"/>
              </a:rPr>
              <a:t>Web development is still in high demand. Current and prospective developers may consider picking up Typescript in addition to JavaScript and HTML/CSS. </a:t>
            </a:r>
          </a:p>
          <a:p>
            <a:r>
              <a:rPr lang="en-US" sz="1800" dirty="0">
                <a:latin typeface="Calibri" panose="020F0502020204030204" pitchFamily="34" charset="0"/>
                <a:ea typeface="Calibri" panose="020F0502020204030204" pitchFamily="34" charset="0"/>
                <a:cs typeface="Calibri" panose="020F0502020204030204" pitchFamily="34" charset="0"/>
              </a:rPr>
              <a:t>With the growing need to handle big data and perform AI and ML work, data professionals should continue to enhance SQL competence but also enhance competence with NoSQL database programs and Python.</a:t>
            </a:r>
          </a:p>
          <a:p>
            <a:r>
              <a:rPr lang="en-US" sz="1800" dirty="0">
                <a:latin typeface="Calibri" panose="020F0502020204030204" pitchFamily="34" charset="0"/>
                <a:ea typeface="Calibri" panose="020F0502020204030204" pitchFamily="34" charset="0"/>
                <a:cs typeface="Calibri" panose="020F0502020204030204" pitchFamily="34" charset="0"/>
              </a:rPr>
              <a:t>Businesses need to adapt to changing technology preferences, especially in terms of talent acquisition and development.  </a:t>
            </a:r>
          </a:p>
          <a:p>
            <a:r>
              <a:rPr lang="en-US" sz="1800" dirty="0">
                <a:latin typeface="Calibri" panose="020F0502020204030204" pitchFamily="34" charset="0"/>
                <a:ea typeface="Calibri" panose="020F0502020204030204" pitchFamily="34" charset="0"/>
                <a:cs typeface="Calibri" panose="020F0502020204030204" pitchFamily="34" charset="0"/>
              </a:rPr>
              <a:t> Policy makers, educators, and organizations should work to minimize the gender representation gap in addition to the technology divide between countries.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 subset of data collected as part of the Overflow Developer Survey 2019 Stack was examined. </a:t>
            </a:r>
          </a:p>
          <a:p>
            <a:r>
              <a:rPr lang="en-US" sz="1800" dirty="0">
                <a:latin typeface="Calibri" panose="020F0502020204030204" pitchFamily="34" charset="0"/>
                <a:ea typeface="Calibri" panose="020F0502020204030204" pitchFamily="34" charset="0"/>
                <a:cs typeface="Calibri" panose="020F0502020204030204" pitchFamily="34" charset="0"/>
              </a:rPr>
              <a:t>The findings yielded numerous insights into the technologies most used and desired by developers in addition to the developer demographic. </a:t>
            </a:r>
          </a:p>
          <a:p>
            <a:r>
              <a:rPr lang="en-US" sz="1800" dirty="0">
                <a:latin typeface="Calibri" panose="020F0502020204030204" pitchFamily="34" charset="0"/>
                <a:ea typeface="Calibri" panose="020F0502020204030204" pitchFamily="34" charset="0"/>
                <a:cs typeface="Calibri" panose="020F0502020204030204" pitchFamily="34" charset="0"/>
              </a:rPr>
              <a:t>These insights should be particularly relevant for current and prospective developers aiming to remain competitive, businesses aiming to upskill their talent, educators in the field, and policy makers aiming to address gender and economic issues.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12830" y="189026"/>
            <a:ext cx="10515600" cy="269357"/>
          </a:xfrm>
        </p:spPr>
        <p:txBody>
          <a:bodyPr anchor="ctr">
            <a:normAutofit fontScale="90000"/>
          </a:bodyPr>
          <a:lstStyle/>
          <a:p>
            <a:r>
              <a:rPr lang="en-US" dirty="0"/>
              <a:t>APPENDIX</a:t>
            </a:r>
          </a:p>
        </p:txBody>
      </p:sp>
      <p:pic>
        <p:nvPicPr>
          <p:cNvPr id="8" name="Picture 7">
            <a:extLst>
              <a:ext uri="{FF2B5EF4-FFF2-40B4-BE49-F238E27FC236}">
                <a16:creationId xmlns:a16="http://schemas.microsoft.com/office/drawing/2014/main" id="{23200FAD-AC0C-0201-1698-B44E79C79A6E}"/>
              </a:ext>
            </a:extLst>
          </p:cNvPr>
          <p:cNvPicPr>
            <a:picLocks noChangeAspect="1"/>
          </p:cNvPicPr>
          <p:nvPr/>
        </p:nvPicPr>
        <p:blipFill>
          <a:blip r:embed="rId2"/>
          <a:stretch>
            <a:fillRect/>
          </a:stretch>
        </p:blipFill>
        <p:spPr>
          <a:xfrm>
            <a:off x="1233542" y="513880"/>
            <a:ext cx="4732430" cy="3202468"/>
          </a:xfrm>
          <a:prstGeom prst="rect">
            <a:avLst/>
          </a:prstGeom>
        </p:spPr>
      </p:pic>
      <p:pic>
        <p:nvPicPr>
          <p:cNvPr id="10" name="Picture 9">
            <a:extLst>
              <a:ext uri="{FF2B5EF4-FFF2-40B4-BE49-F238E27FC236}">
                <a16:creationId xmlns:a16="http://schemas.microsoft.com/office/drawing/2014/main" id="{E351A900-E398-A634-7266-F2BBA7BD1FB6}"/>
              </a:ext>
            </a:extLst>
          </p:cNvPr>
          <p:cNvPicPr>
            <a:picLocks noChangeAspect="1"/>
          </p:cNvPicPr>
          <p:nvPr/>
        </p:nvPicPr>
        <p:blipFill>
          <a:blip r:embed="rId3"/>
          <a:stretch>
            <a:fillRect/>
          </a:stretch>
        </p:blipFill>
        <p:spPr>
          <a:xfrm>
            <a:off x="6096000" y="513880"/>
            <a:ext cx="4862458" cy="3299872"/>
          </a:xfrm>
          <a:prstGeom prst="rect">
            <a:avLst/>
          </a:prstGeom>
        </p:spPr>
      </p:pic>
      <p:pic>
        <p:nvPicPr>
          <p:cNvPr id="12" name="Picture 11">
            <a:extLst>
              <a:ext uri="{FF2B5EF4-FFF2-40B4-BE49-F238E27FC236}">
                <a16:creationId xmlns:a16="http://schemas.microsoft.com/office/drawing/2014/main" id="{457D0871-3C36-8BCF-7785-03FD37E97629}"/>
              </a:ext>
            </a:extLst>
          </p:cNvPr>
          <p:cNvPicPr>
            <a:picLocks noChangeAspect="1"/>
          </p:cNvPicPr>
          <p:nvPr/>
        </p:nvPicPr>
        <p:blipFill>
          <a:blip r:embed="rId4"/>
          <a:stretch>
            <a:fillRect/>
          </a:stretch>
        </p:blipFill>
        <p:spPr>
          <a:xfrm>
            <a:off x="3599757" y="3771845"/>
            <a:ext cx="4732430" cy="2583404"/>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6" name="Picture 5">
            <a:extLst>
              <a:ext uri="{FF2B5EF4-FFF2-40B4-BE49-F238E27FC236}">
                <a16:creationId xmlns:a16="http://schemas.microsoft.com/office/drawing/2014/main" id="{A0E17E40-530C-E9C5-D6CF-83376889F5DB}"/>
              </a:ext>
            </a:extLst>
          </p:cNvPr>
          <p:cNvPicPr>
            <a:picLocks noChangeAspect="1"/>
          </p:cNvPicPr>
          <p:nvPr/>
        </p:nvPicPr>
        <p:blipFill>
          <a:blip r:embed="rId2"/>
          <a:stretch>
            <a:fillRect/>
          </a:stretch>
        </p:blipFill>
        <p:spPr>
          <a:xfrm>
            <a:off x="826940" y="1346202"/>
            <a:ext cx="8046472" cy="4708041"/>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27233" y="289906"/>
            <a:ext cx="5929053" cy="209802"/>
          </a:xfrm>
        </p:spPr>
        <p:txBody>
          <a:bodyPr anchor="ctr">
            <a:normAutofit fontScale="90000"/>
          </a:bodyPr>
          <a:lstStyle/>
          <a:p>
            <a:r>
              <a:rPr lang="en-US" dirty="0"/>
              <a:t>POPULAR LANGUAGES</a:t>
            </a:r>
          </a:p>
        </p:txBody>
      </p:sp>
      <p:pic>
        <p:nvPicPr>
          <p:cNvPr id="9" name="Picture 8">
            <a:extLst>
              <a:ext uri="{FF2B5EF4-FFF2-40B4-BE49-F238E27FC236}">
                <a16:creationId xmlns:a16="http://schemas.microsoft.com/office/drawing/2014/main" id="{14708390-C5A7-1001-EB60-CF2B69AF50D1}"/>
              </a:ext>
            </a:extLst>
          </p:cNvPr>
          <p:cNvPicPr>
            <a:picLocks noChangeAspect="1"/>
          </p:cNvPicPr>
          <p:nvPr/>
        </p:nvPicPr>
        <p:blipFill>
          <a:blip r:embed="rId2"/>
          <a:stretch>
            <a:fillRect/>
          </a:stretch>
        </p:blipFill>
        <p:spPr>
          <a:xfrm>
            <a:off x="622998" y="693337"/>
            <a:ext cx="10932606" cy="5696316"/>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The following slides will summarize the data collected as part of </a:t>
            </a:r>
            <a:r>
              <a:rPr lang="en-US" sz="1800" b="1" dirty="0">
                <a:latin typeface="Calibri" panose="020F0502020204030204" pitchFamily="34" charset="0"/>
                <a:ea typeface="Calibri" panose="020F0502020204030204" pitchFamily="34" charset="0"/>
                <a:cs typeface="Calibri" panose="020F0502020204030204" pitchFamily="34" charset="0"/>
              </a:rPr>
              <a:t>2019 stack overflow developers survey.</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This Data Analysis will have the insights regarding the following:</a:t>
            </a:r>
          </a:p>
          <a:p>
            <a:pPr lvl="1"/>
            <a:r>
              <a:rPr lang="en-US" sz="1800" dirty="0">
                <a:latin typeface="Calibri" panose="020F0502020204030204" pitchFamily="34" charset="0"/>
                <a:ea typeface="Calibri" panose="020F0502020204030204" pitchFamily="34" charset="0"/>
                <a:cs typeface="Calibri" panose="020F0502020204030204" pitchFamily="34" charset="0"/>
              </a:rPr>
              <a:t>Current Technology Usage (i.e., popular Languages, Databases, Platforms &amp; Web Frames)</a:t>
            </a:r>
          </a:p>
          <a:p>
            <a:pPr lvl="1"/>
            <a:r>
              <a:rPr lang="en-US" sz="1800" dirty="0">
                <a:latin typeface="Calibri" panose="020F0502020204030204" pitchFamily="34" charset="0"/>
                <a:ea typeface="Calibri" panose="020F0502020204030204" pitchFamily="34" charset="0"/>
                <a:cs typeface="Calibri" panose="020F0502020204030204" pitchFamily="34" charset="0"/>
              </a:rPr>
              <a:t>Future Technology Usage (I.e., Desired languages, Databases, Platforms, Web Frames)</a:t>
            </a:r>
          </a:p>
          <a:p>
            <a:pPr lvl="1"/>
            <a:r>
              <a:rPr lang="en-US" sz="1800" dirty="0">
                <a:latin typeface="Calibri" panose="020F0502020204030204" pitchFamily="34" charset="0"/>
                <a:ea typeface="Calibri" panose="020F0502020204030204" pitchFamily="34" charset="0"/>
                <a:cs typeface="Calibri" panose="020F0502020204030204" pitchFamily="34" charset="0"/>
              </a:rPr>
              <a:t>Demographics (I.e., Gender, Age &amp; Education levels between the Developers along with developers count per country)</a:t>
            </a:r>
          </a:p>
          <a:p>
            <a:pPr marL="457200" lvl="1"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These findings will help to understand what are the popular &amp; desired technologies which are mostly liked by the software developers including country wise.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2262035"/>
            <a:ext cx="7068725" cy="3914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Calibri" panose="020F0502020204030204" pitchFamily="34" charset="0"/>
                <a:ea typeface="Calibri" panose="020F0502020204030204" pitchFamily="34" charset="0"/>
                <a:cs typeface="Calibri" panose="020F0502020204030204" pitchFamily="34" charset="0"/>
              </a:rPr>
              <a:t>Since 2011, the online programming knowledge sharing platform, Stack Overflow , has been conducting the Overflow Annual Developer Survey.</a:t>
            </a:r>
          </a:p>
          <a:p>
            <a:r>
              <a:rPr lang="en-US" sz="1800" dirty="0">
                <a:latin typeface="Calibri" panose="020F0502020204030204" pitchFamily="34" charset="0"/>
                <a:ea typeface="Calibri" panose="020F0502020204030204" pitchFamily="34" charset="0"/>
                <a:cs typeface="Calibri" panose="020F0502020204030204" pitchFamily="34" charset="0"/>
              </a:rPr>
              <a:t>Stack The primary objective of the annual surveys is to gather data regarding technology usage and trends among developers.</a:t>
            </a:r>
          </a:p>
          <a:p>
            <a:r>
              <a:rPr lang="en-US" sz="1800" dirty="0">
                <a:latin typeface="Calibri" panose="020F0502020204030204" pitchFamily="34" charset="0"/>
                <a:ea typeface="Calibri" panose="020F0502020204030204" pitchFamily="34" charset="0"/>
                <a:cs typeface="Calibri" panose="020F0502020204030204" pitchFamily="34" charset="0"/>
              </a:rPr>
              <a:t> In this analysis, a subset of the 2019 dataset was examined (present dataset: N = 11, 552 ; original dataset N ≈ 90,000).</a:t>
            </a:r>
          </a:p>
          <a:p>
            <a:r>
              <a:rPr lang="en-US" sz="1800" dirty="0">
                <a:latin typeface="Calibri" panose="020F0502020204030204" pitchFamily="34" charset="0"/>
                <a:ea typeface="Calibri" panose="020F0502020204030204" pitchFamily="34" charset="0"/>
                <a:cs typeface="Calibri" panose="020F0502020204030204" pitchFamily="34" charset="0"/>
              </a:rPr>
              <a:t> Audience: Developers (current and aspiring), HR professionals, educators, policy makers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Data Source  </a:t>
            </a:r>
            <a:r>
              <a:rPr lang="en-US" sz="1800" dirty="0">
                <a:latin typeface="Calibri" panose="020F0502020204030204" pitchFamily="34" charset="0"/>
                <a:ea typeface="Calibri" panose="020F0502020204030204" pitchFamily="34" charset="0"/>
                <a:cs typeface="Calibri" panose="020F0502020204030204" pitchFamily="34" charset="0"/>
              </a:rPr>
              <a:t>: 2019 Stack Overflow Developer Survey</a:t>
            </a:r>
          </a:p>
          <a:p>
            <a:pPr lvl="1"/>
            <a:r>
              <a:rPr lang="en-US" sz="1600" dirty="0">
                <a:latin typeface="Calibri" panose="020F0502020204030204" pitchFamily="34" charset="0"/>
                <a:ea typeface="Calibri" panose="020F0502020204030204" pitchFamily="34" charset="0"/>
                <a:cs typeface="Calibri" panose="020F0502020204030204" pitchFamily="34" charset="0"/>
              </a:rPr>
              <a:t>Here is the original data source [</a:t>
            </a:r>
            <a:r>
              <a:rPr lang="en-US" sz="1600" b="1" dirty="0">
                <a:latin typeface="Calibri" panose="020F0502020204030204" pitchFamily="34" charset="0"/>
                <a:ea typeface="Calibri" panose="020F0502020204030204" pitchFamily="34" charset="0"/>
                <a:cs typeface="Calibri" panose="020F0502020204030204" pitchFamily="34" charset="0"/>
                <a:hlinkClick r:id="rId3"/>
              </a:rPr>
              <a:t>link</a:t>
            </a:r>
            <a:r>
              <a:rPr lang="en-US" sz="1600" b="1" dirty="0">
                <a:latin typeface="Calibri" panose="020F0502020204030204" pitchFamily="34" charset="0"/>
                <a:ea typeface="Calibri" panose="020F0502020204030204" pitchFamily="34" charset="0"/>
                <a:cs typeface="Calibri" panose="020F0502020204030204" pitchFamily="34" charset="0"/>
              </a:rPr>
              <a:t>]</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Data Wrangling: </a:t>
            </a:r>
            <a:r>
              <a:rPr lang="en-US" sz="1800" dirty="0">
                <a:latin typeface="Calibri" panose="020F0502020204030204" pitchFamily="34" charset="0"/>
                <a:ea typeface="Calibri" panose="020F0502020204030204" pitchFamily="34" charset="0"/>
                <a:cs typeface="Calibri" panose="020F0502020204030204" pitchFamily="34" charset="0"/>
              </a:rPr>
              <a:t>Here, we used the portion of (dataset provided by IBM) and that is cleaned using Python panda's library.</a:t>
            </a:r>
          </a:p>
          <a:p>
            <a:pPr lvl="1" algn="just"/>
            <a:r>
              <a:rPr lang="en-US" sz="1600" b="1" dirty="0">
                <a:latin typeface="Calibri" panose="020F0502020204030204" pitchFamily="34" charset="0"/>
                <a:ea typeface="Calibri" panose="020F0502020204030204" pitchFamily="34" charset="0"/>
                <a:cs typeface="Calibri" panose="020F0502020204030204" pitchFamily="34" charset="0"/>
              </a:rPr>
              <a:t>Cleaning steps involved: </a:t>
            </a:r>
            <a:r>
              <a:rPr lang="en-US" sz="1600" dirty="0">
                <a:latin typeface="Calibri" panose="020F0502020204030204" pitchFamily="34" charset="0"/>
                <a:ea typeface="Calibri" panose="020F0502020204030204" pitchFamily="34" charset="0"/>
                <a:cs typeface="Calibri" panose="020F0502020204030204" pitchFamily="34" charset="0"/>
              </a:rPr>
              <a:t>Duplicates removal, replacing the missing values, normalizing the column values.</a:t>
            </a:r>
          </a:p>
          <a:p>
            <a:pPr lvl="1" algn="just"/>
            <a:r>
              <a:rPr lang="en-US" sz="1600" dirty="0">
                <a:latin typeface="Calibri" panose="020F0502020204030204" pitchFamily="34" charset="0"/>
                <a:ea typeface="Calibri" panose="020F0502020204030204" pitchFamily="34" charset="0"/>
                <a:cs typeface="Calibri" panose="020F0502020204030204" pitchFamily="34" charset="0"/>
              </a:rPr>
              <a:t>Here is the dataset [</a:t>
            </a:r>
            <a:r>
              <a:rPr lang="en-US" sz="1600" dirty="0">
                <a:latin typeface="Calibri" panose="020F0502020204030204" pitchFamily="34" charset="0"/>
                <a:ea typeface="Calibri" panose="020F0502020204030204" pitchFamily="34" charset="0"/>
                <a:cs typeface="Calibri" panose="020F0502020204030204" pitchFamily="34" charset="0"/>
                <a:hlinkClick r:id="rId4"/>
              </a:rPr>
              <a:t>link</a:t>
            </a:r>
            <a:r>
              <a:rPr lang="en-US" sz="1600" dirty="0">
                <a:latin typeface="Calibri" panose="020F0502020204030204" pitchFamily="34" charset="0"/>
                <a:ea typeface="Calibri" panose="020F0502020204030204" pitchFamily="34" charset="0"/>
                <a:cs typeface="Calibri" panose="020F0502020204030204" pitchFamily="34" charset="0"/>
              </a:rPr>
              <a:t>]</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Exploratory Data Analysis: </a:t>
            </a:r>
            <a:r>
              <a:rPr lang="en-US" sz="1800" dirty="0">
                <a:latin typeface="Calibri" panose="020F0502020204030204" pitchFamily="34" charset="0"/>
                <a:ea typeface="Calibri" panose="020F0502020204030204" pitchFamily="34" charset="0"/>
                <a:cs typeface="Calibri" panose="020F0502020204030204" pitchFamily="34" charset="0"/>
              </a:rPr>
              <a:t>It has been used to analyze the data [</a:t>
            </a:r>
            <a:r>
              <a:rPr lang="en-US" sz="1800" b="1" dirty="0">
                <a:latin typeface="Calibri" panose="020F0502020204030204" pitchFamily="34" charset="0"/>
                <a:ea typeface="Calibri" panose="020F0502020204030204" pitchFamily="34" charset="0"/>
                <a:cs typeface="Calibri" panose="020F0502020204030204" pitchFamily="34" charset="0"/>
                <a:hlinkClick r:id="rId4"/>
              </a:rPr>
              <a:t>link</a:t>
            </a:r>
            <a:r>
              <a:rPr lang="en-US" sz="1800" dirty="0">
                <a:latin typeface="Calibri" panose="020F0502020204030204" pitchFamily="34" charset="0"/>
                <a:ea typeface="Calibri" panose="020F0502020204030204" pitchFamily="34" charset="0"/>
                <a:cs typeface="Calibri" panose="020F0502020204030204" pitchFamily="34" charset="0"/>
              </a:rPr>
              <a:t>] and plot the kernel density estimation curve &amp; histogram for desired columns along with boxplot to identify the outliers.</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Data Visualizations: </a:t>
            </a:r>
            <a:r>
              <a:rPr lang="en-US" sz="1800" dirty="0">
                <a:latin typeface="Calibri" panose="020F0502020204030204" pitchFamily="34" charset="0"/>
                <a:ea typeface="Calibri" panose="020F0502020204030204" pitchFamily="34" charset="0"/>
                <a:cs typeface="Calibri" panose="020F0502020204030204" pitchFamily="34" charset="0"/>
              </a:rPr>
              <a:t>Here we have used Sqllite3 along with Python panda's library to analyze the visualize the data and used IBM Cognos to create a dashboard to observe the patterns in the data.</a:t>
            </a:r>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8200" y="1387087"/>
            <a:ext cx="7068725" cy="4351338"/>
          </a:xfrm>
        </p:spPr>
        <p:txBody>
          <a:bodyPr>
            <a:normAutofit/>
          </a:bodyPr>
          <a:lstStyle/>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a:t>
            </a:r>
            <a:r>
              <a:rPr lang="en-US" sz="1800" b="1" dirty="0">
                <a:latin typeface="Calibri" panose="020F0502020204030204" pitchFamily="34" charset="0"/>
                <a:ea typeface="Calibri" panose="020F0502020204030204" pitchFamily="34" charset="0"/>
                <a:cs typeface="Calibri" panose="020F0502020204030204" pitchFamily="34" charset="0"/>
              </a:rPr>
              <a:t>data wrangling </a:t>
            </a:r>
            <a:r>
              <a:rPr lang="en-US" sz="1800" dirty="0">
                <a:latin typeface="Calibri" panose="020F0502020204030204" pitchFamily="34" charset="0"/>
                <a:ea typeface="Calibri" panose="020F0502020204030204" pitchFamily="34" charset="0"/>
                <a:cs typeface="Calibri" panose="020F0502020204030204" pitchFamily="34" charset="0"/>
              </a:rPr>
              <a:t>after removing the duplicates and replacing the null values, I have calculated the </a:t>
            </a:r>
            <a:r>
              <a:rPr lang="en-IN" sz="1800" b="1" i="0" dirty="0" err="1">
                <a:solidFill>
                  <a:schemeClr val="accent1"/>
                </a:solidFill>
                <a:effectLst/>
                <a:latin typeface="Calibri" panose="020F0502020204030204" pitchFamily="34" charset="0"/>
                <a:ea typeface="Calibri" panose="020F0502020204030204" pitchFamily="34" charset="0"/>
                <a:cs typeface="Calibri" panose="020F0502020204030204" pitchFamily="34" charset="0"/>
              </a:rPr>
              <a:t>NormalizedAnnualCompensation</a:t>
            </a:r>
            <a:r>
              <a:rPr lang="en-IN" sz="18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IN" sz="180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for the total number of records 11398.</a:t>
            </a:r>
            <a:endParaRPr lang="en-US" sz="1800"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In</a:t>
            </a:r>
            <a:r>
              <a:rPr lang="en-US" sz="1800" b="1" dirty="0">
                <a:solidFill>
                  <a:schemeClr val="accent1"/>
                </a:solidFill>
                <a:latin typeface="Calibri" panose="020F0502020204030204" pitchFamily="34" charset="0"/>
                <a:ea typeface="Calibri" panose="020F0502020204030204" pitchFamily="34" charset="0"/>
                <a:cs typeface="Calibri" panose="020F0502020204030204" pitchFamily="34" charset="0"/>
              </a:rPr>
              <a:t> Exploratory Data Analysis </a:t>
            </a:r>
            <a:r>
              <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have made following observations:</a:t>
            </a:r>
          </a:p>
          <a:p>
            <a:pPr lvl="1">
              <a:buFont typeface="Arial" panose="020B0604020202020204" pitchFamily="34" charset="0"/>
              <a:buChar char="•"/>
            </a:pP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I have drawn histogram and </a:t>
            </a:r>
            <a:r>
              <a:rPr lang="en-US" sz="1600" dirty="0" err="1">
                <a:solidFill>
                  <a:schemeClr val="accent1"/>
                </a:solidFill>
                <a:latin typeface="Calibri" panose="020F0502020204030204" pitchFamily="34" charset="0"/>
                <a:ea typeface="Calibri" panose="020F0502020204030204" pitchFamily="34" charset="0"/>
                <a:cs typeface="Calibri" panose="020F0502020204030204" pitchFamily="34" charset="0"/>
              </a:rPr>
              <a:t>kde</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 for the converted annual compensation column and median compensation here is 57745$.</a:t>
            </a:r>
          </a:p>
          <a:p>
            <a:pPr lvl="1">
              <a:buFont typeface="Arial" panose="020B0604020202020204" pitchFamily="34" charset="0"/>
              <a:buChar char="•"/>
            </a:pP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And then calculated the median annual compensation for women i.e., 57708$ after filtered the gender column.</a:t>
            </a:r>
          </a:p>
          <a:p>
            <a:pPr lvl="1">
              <a:buFont typeface="Arial" panose="020B0604020202020204" pitchFamily="34" charset="0"/>
              <a:buChar char="•"/>
            </a:pP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Later drawn the boxplot for converted compensation column to understand and then filter out the outliers. After removing the outliers 10519 would be the final records count.</a:t>
            </a:r>
          </a:p>
          <a:p>
            <a:pPr lvl="1">
              <a:buFont typeface="Arial" panose="020B0604020202020204" pitchFamily="34" charset="0"/>
              <a:buChar char="•"/>
            </a:pP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Here mean &amp; median annual compensations are 59883$ and 52704$ respectively.</a:t>
            </a:r>
          </a:p>
          <a:p>
            <a:pPr>
              <a:buFont typeface="Arial" panose="020B0604020202020204" pitchFamily="34" charset="0"/>
              <a:buChar char="•"/>
            </a:pPr>
            <a:r>
              <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In </a:t>
            </a:r>
            <a:r>
              <a:rPr lang="en-US" sz="1800"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Visualization </a:t>
            </a:r>
            <a:r>
              <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rPr>
              <a:t>I have drawn a pie chat for top 5 databases, where respondents wish to learn next year.</a:t>
            </a: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D321061-161C-C0C1-0772-66DFACB16432}"/>
              </a:ext>
            </a:extLst>
          </p:cNvPr>
          <p:cNvPicPr>
            <a:picLocks noChangeAspect="1"/>
          </p:cNvPicPr>
          <p:nvPr/>
        </p:nvPicPr>
        <p:blipFill>
          <a:blip r:embed="rId2"/>
          <a:stretch>
            <a:fillRect/>
          </a:stretch>
        </p:blipFill>
        <p:spPr>
          <a:xfrm>
            <a:off x="7741609" y="1353111"/>
            <a:ext cx="3680779" cy="2453853"/>
          </a:xfrm>
          <a:prstGeom prst="rect">
            <a:avLst/>
          </a:prstGeom>
        </p:spPr>
      </p:pic>
      <p:pic>
        <p:nvPicPr>
          <p:cNvPr id="11" name="Picture 10">
            <a:extLst>
              <a:ext uri="{FF2B5EF4-FFF2-40B4-BE49-F238E27FC236}">
                <a16:creationId xmlns:a16="http://schemas.microsoft.com/office/drawing/2014/main" id="{796F6B49-32F3-18EA-0172-DACD43362539}"/>
              </a:ext>
            </a:extLst>
          </p:cNvPr>
          <p:cNvPicPr>
            <a:picLocks noChangeAspect="1"/>
          </p:cNvPicPr>
          <p:nvPr/>
        </p:nvPicPr>
        <p:blipFill>
          <a:blip r:embed="rId3"/>
          <a:stretch>
            <a:fillRect/>
          </a:stretch>
        </p:blipFill>
        <p:spPr>
          <a:xfrm>
            <a:off x="7998146" y="3806964"/>
            <a:ext cx="3467400" cy="2453853"/>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pic>
        <p:nvPicPr>
          <p:cNvPr id="6" name="Picture 5">
            <a:extLst>
              <a:ext uri="{FF2B5EF4-FFF2-40B4-BE49-F238E27FC236}">
                <a16:creationId xmlns:a16="http://schemas.microsoft.com/office/drawing/2014/main" id="{AB4B9656-AD18-E8C3-3134-88F5298F56E2}"/>
              </a:ext>
            </a:extLst>
          </p:cNvPr>
          <p:cNvPicPr>
            <a:picLocks noChangeAspect="1"/>
          </p:cNvPicPr>
          <p:nvPr/>
        </p:nvPicPr>
        <p:blipFill>
          <a:blip r:embed="rId2"/>
          <a:stretch>
            <a:fillRect/>
          </a:stretch>
        </p:blipFill>
        <p:spPr>
          <a:xfrm>
            <a:off x="838200" y="1690688"/>
            <a:ext cx="5628859" cy="3114577"/>
          </a:xfrm>
          <a:prstGeom prst="rect">
            <a:avLst/>
          </a:prstGeom>
        </p:spPr>
      </p:pic>
      <p:pic>
        <p:nvPicPr>
          <p:cNvPr id="9" name="Picture 8">
            <a:extLst>
              <a:ext uri="{FF2B5EF4-FFF2-40B4-BE49-F238E27FC236}">
                <a16:creationId xmlns:a16="http://schemas.microsoft.com/office/drawing/2014/main" id="{B9F2C7B2-357A-98D9-A0BD-DE156A592F6B}"/>
              </a:ext>
            </a:extLst>
          </p:cNvPr>
          <p:cNvPicPr>
            <a:picLocks noChangeAspect="1"/>
          </p:cNvPicPr>
          <p:nvPr/>
        </p:nvPicPr>
        <p:blipFill>
          <a:blip r:embed="rId3"/>
          <a:stretch>
            <a:fillRect/>
          </a:stretch>
        </p:blipFill>
        <p:spPr>
          <a:xfrm>
            <a:off x="6640389" y="1690688"/>
            <a:ext cx="4870580" cy="388476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Findings</a:t>
            </a:r>
          </a:p>
          <a:p>
            <a:r>
              <a:rPr lang="en-US" sz="1800" dirty="0">
                <a:latin typeface="Calibri" panose="020F0502020204030204" pitchFamily="34" charset="0"/>
                <a:ea typeface="Calibri" panose="020F0502020204030204" pitchFamily="34" charset="0"/>
                <a:cs typeface="Calibri" panose="020F0502020204030204" pitchFamily="34" charset="0"/>
              </a:rPr>
              <a:t>JavaScript were the most popular in 2019 and will likely remain so the following year. </a:t>
            </a:r>
          </a:p>
          <a:p>
            <a:r>
              <a:rPr lang="en-US" sz="1800" dirty="0">
                <a:latin typeface="Calibri" panose="020F0502020204030204" pitchFamily="34" charset="0"/>
                <a:ea typeface="Calibri" panose="020F0502020204030204" pitchFamily="34" charset="0"/>
                <a:cs typeface="Calibri" panose="020F0502020204030204" pitchFamily="34" charset="0"/>
              </a:rPr>
              <a:t>SQL was popular in 2019 and will likely remain so.</a:t>
            </a:r>
          </a:p>
          <a:p>
            <a:r>
              <a:rPr lang="en-US" sz="1800" dirty="0">
                <a:latin typeface="Calibri" panose="020F0502020204030204" pitchFamily="34" charset="0"/>
                <a:ea typeface="Calibri" panose="020F0502020204030204" pitchFamily="34" charset="0"/>
                <a:cs typeface="Calibri" panose="020F0502020204030204" pitchFamily="34" charset="0"/>
              </a:rPr>
              <a:t>Increase interests in Python and TypeScript.</a:t>
            </a:r>
          </a:p>
          <a:p>
            <a:r>
              <a:rPr lang="en-US" sz="1800" dirty="0">
                <a:latin typeface="Calibri" panose="020F0502020204030204" pitchFamily="34" charset="0"/>
                <a:ea typeface="Calibri" panose="020F0502020204030204" pitchFamily="34" charset="0"/>
                <a:cs typeface="Calibri" panose="020F0502020204030204" pitchFamily="34" charset="0"/>
              </a:rPr>
              <a:t>Decreasing interest in PowerShell/ Bash.</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b="1" dirty="0"/>
              <a:t>Implications</a:t>
            </a:r>
          </a:p>
          <a:p>
            <a:pPr>
              <a:buFont typeface="Arial" panose="020B0604020202020204" pitchFamily="34" charset="0"/>
              <a:buChar char="•"/>
            </a:pPr>
            <a:r>
              <a:rPr lang="en-US" sz="1800" dirty="0"/>
              <a:t>Web development is still in high demand, and JavaScript languages and — HTML/CSS however, remain the dominant TypeScript the future.</a:t>
            </a:r>
          </a:p>
          <a:p>
            <a:pPr>
              <a:buFont typeface="Arial" panose="020B0604020202020204" pitchFamily="34" charset="0"/>
              <a:buChar char="•"/>
            </a:pPr>
            <a:r>
              <a:rPr lang="en-US" sz="1800" dirty="0"/>
              <a:t>SQL remains the preferred language for big data storage and querying and it’s not likely go away anytime soon. </a:t>
            </a:r>
          </a:p>
          <a:p>
            <a:pPr>
              <a:buFont typeface="Arial" panose="020B0604020202020204" pitchFamily="34" charset="0"/>
              <a:buChar char="•"/>
            </a:pPr>
            <a:r>
              <a:rPr lang="en-US" sz="1800" dirty="0"/>
              <a:t>Python rising popularity likely reflects the growth of AI and ML work.</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pic>
        <p:nvPicPr>
          <p:cNvPr id="20" name="Picture 19">
            <a:extLst>
              <a:ext uri="{FF2B5EF4-FFF2-40B4-BE49-F238E27FC236}">
                <a16:creationId xmlns:a16="http://schemas.microsoft.com/office/drawing/2014/main" id="{52EFB595-F298-24E1-5B1A-69B81B55E44D}"/>
              </a:ext>
            </a:extLst>
          </p:cNvPr>
          <p:cNvPicPr>
            <a:picLocks noChangeAspect="1"/>
          </p:cNvPicPr>
          <p:nvPr/>
        </p:nvPicPr>
        <p:blipFill>
          <a:blip r:embed="rId2"/>
          <a:stretch>
            <a:fillRect/>
          </a:stretch>
        </p:blipFill>
        <p:spPr>
          <a:xfrm>
            <a:off x="813815" y="1570785"/>
            <a:ext cx="9947969" cy="4521049"/>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2482</TotalTime>
  <Words>1169</Words>
  <Application>Microsoft Office PowerPoint</Application>
  <PresentationFormat>Widescreen</PresentationFormat>
  <Paragraphs>112</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IBM Data Analyst 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A: Current Technology Usage:</vt:lpstr>
      <vt:lpstr>DASHBOARD B: Future Technology Usage:</vt:lpstr>
      <vt:lpstr>DASHBOARD C: 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Cherukuri, Manikyala Rao</cp:lastModifiedBy>
  <cp:revision>31</cp:revision>
  <dcterms:created xsi:type="dcterms:W3CDTF">2020-10-28T18:29:43Z</dcterms:created>
  <dcterms:modified xsi:type="dcterms:W3CDTF">2023-01-07T10:48:34Z</dcterms:modified>
</cp:coreProperties>
</file>