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67" r:id="rId3"/>
    <p:sldId id="269" r:id="rId4"/>
    <p:sldId id="270" r:id="rId5"/>
    <p:sldId id="271" r:id="rId6"/>
    <p:sldId id="273" r:id="rId7"/>
    <p:sldId id="274" r:id="rId8"/>
    <p:sldId id="276" r:id="rId9"/>
    <p:sldId id="275" r:id="rId10"/>
    <p:sldId id="27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2701F-72CF-4745-A428-F83B7C06043C}"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5544A-44BC-4EC9-A92C-886D2BC657F8}" type="slidenum">
              <a:rPr lang="en-US" smtClean="0"/>
              <a:t>‹#›</a:t>
            </a:fld>
            <a:endParaRPr lang="en-US"/>
          </a:p>
        </p:txBody>
      </p:sp>
    </p:spTree>
    <p:extLst>
      <p:ext uri="{BB962C8B-B14F-4D97-AF65-F5344CB8AC3E}">
        <p14:creationId xmlns:p14="http://schemas.microsoft.com/office/powerpoint/2010/main" val="281384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nilShangle/DataGlacier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625" y="-494832"/>
            <a:ext cx="2325467" cy="2875175"/>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522893" cy="2769989"/>
          </a:xfrm>
          <a:prstGeom prst="rect">
            <a:avLst/>
          </a:prstGeom>
          <a:solidFill>
            <a:srgbClr val="3B3B3B"/>
          </a:solidFill>
        </p:spPr>
        <p:txBody>
          <a:bodyPr wrap="none" rtlCol="0">
            <a:spAutoFit/>
          </a:bodyPr>
          <a:lstStyle/>
          <a:p>
            <a:r>
              <a:rPr lang="en-US" sz="6600" dirty="0">
                <a:solidFill>
                  <a:srgbClr val="FF6600"/>
                </a:solidFill>
              </a:rPr>
              <a:t>Final Project Report</a:t>
            </a:r>
          </a:p>
          <a:p>
            <a:r>
              <a:rPr lang="en-US" sz="4000" dirty="0"/>
              <a:t>ABC Bank – Bank Marketing Project</a:t>
            </a:r>
            <a:br>
              <a:rPr lang="en-US" sz="4000" dirty="0"/>
            </a:br>
            <a:endParaRPr lang="en-US" sz="4000" dirty="0"/>
          </a:p>
          <a:p>
            <a:r>
              <a:rPr lang="en-US" sz="2800" b="1" dirty="0"/>
              <a:t>05/29/2025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941E2-F6C1-AC54-C57F-CEE8314484D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046B154-2E4A-34BC-81ED-869887E7E630}"/>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4DAC4-F1DB-5C69-285F-E8B4B2C84331}"/>
              </a:ext>
            </a:extLst>
          </p:cNvPr>
          <p:cNvSpPr>
            <a:spLocks noGrp="1"/>
          </p:cNvSpPr>
          <p:nvPr>
            <p:ph type="title"/>
          </p:nvPr>
        </p:nvSpPr>
        <p:spPr/>
        <p:txBody>
          <a:bodyPr>
            <a:normAutofit/>
          </a:bodyPr>
          <a:lstStyle/>
          <a:p>
            <a:r>
              <a:rPr lang="en-US" sz="4400" b="1" dirty="0">
                <a:solidFill>
                  <a:srgbClr val="FF6600"/>
                </a:solidFill>
              </a:rPr>
              <a:t>GitHub Project Link</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C7D3CC08-80E9-6A0C-6B46-96C77D9A608A}"/>
              </a:ext>
            </a:extLst>
          </p:cNvPr>
          <p:cNvSpPr>
            <a:spLocks noGrp="1"/>
          </p:cNvSpPr>
          <p:nvPr>
            <p:ph idx="1"/>
          </p:nvPr>
        </p:nvSpPr>
        <p:spPr>
          <a:xfrm>
            <a:off x="592597" y="2409146"/>
            <a:ext cx="10515600" cy="2930297"/>
          </a:xfrm>
        </p:spPr>
        <p:txBody>
          <a:bodyPr>
            <a:normAutofit/>
          </a:bodyPr>
          <a:lstStyle/>
          <a:p>
            <a:pPr marL="0" indent="0">
              <a:buNone/>
            </a:pPr>
            <a:r>
              <a:rPr lang="en-US" dirty="0">
                <a:hlinkClick r:id="rId2"/>
              </a:rPr>
              <a:t>https://github.com/ManilShangle/DataGlacierProject</a:t>
            </a:r>
            <a:endParaRPr lang="en-US" dirty="0"/>
          </a:p>
        </p:txBody>
      </p:sp>
    </p:spTree>
    <p:extLst>
      <p:ext uri="{BB962C8B-B14F-4D97-AF65-F5344CB8AC3E}">
        <p14:creationId xmlns:p14="http://schemas.microsoft.com/office/powerpoint/2010/main" val="289981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41" y="5476973"/>
            <a:ext cx="1654627" cy="1861797"/>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239656" y="2819400"/>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Data &amp; EDA Overview</a:t>
            </a:r>
          </a:p>
          <a:p>
            <a:pPr algn="just"/>
            <a:r>
              <a:rPr lang="en-US" sz="2800" dirty="0">
                <a:solidFill>
                  <a:srgbClr val="FF6600"/>
                </a:solidFill>
              </a:rPr>
              <a:t>         Modeling Approach</a:t>
            </a:r>
          </a:p>
          <a:p>
            <a:pPr algn="just"/>
            <a:r>
              <a:rPr lang="en-US" sz="2800" dirty="0">
                <a:solidFill>
                  <a:srgbClr val="FF6600"/>
                </a:solidFill>
              </a:rPr>
              <a:t>         Model Performance</a:t>
            </a:r>
          </a:p>
          <a:p>
            <a:pPr algn="just"/>
            <a:r>
              <a:rPr lang="en-US" sz="2800" dirty="0">
                <a:solidFill>
                  <a:srgbClr val="FF6600"/>
                </a:solidFill>
              </a:rPr>
              <a:t>         Explainability </a:t>
            </a:r>
          </a:p>
          <a:p>
            <a:pPr algn="just"/>
            <a:r>
              <a:rPr lang="en-US" sz="2800" dirty="0">
                <a:solidFill>
                  <a:srgbClr val="FF6600"/>
                </a:solidFill>
              </a:rPr>
              <a:t>         Final Recommendations</a:t>
            </a:r>
          </a:p>
          <a:p>
            <a:pPr algn="just"/>
            <a:endParaRPr lang="en-US" sz="2800" dirty="0">
              <a:solidFill>
                <a:srgbClr val="FF6600"/>
              </a:solidFill>
            </a:endParaRPr>
          </a:p>
        </p:txBody>
      </p:sp>
      <p:pic>
        <p:nvPicPr>
          <p:cNvPr id="5" name="Picture 4">
            <a:extLst>
              <a:ext uri="{FF2B5EF4-FFF2-40B4-BE49-F238E27FC236}">
                <a16:creationId xmlns:a16="http://schemas.microsoft.com/office/drawing/2014/main" id="{0EB6177F-5141-076D-6344-E3CD2C66AA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41" y="5476973"/>
            <a:ext cx="1654627" cy="1861797"/>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D6709E-1C95-9EE6-0750-8382B4925459}"/>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442D4-4DCC-42A8-CA90-731DB3CE1ACC}"/>
              </a:ext>
            </a:extLst>
          </p:cNvPr>
          <p:cNvSpPr>
            <a:spLocks noGrp="1"/>
          </p:cNvSpPr>
          <p:nvPr>
            <p:ph type="title"/>
          </p:nvPr>
        </p:nvSpPr>
        <p:spPr/>
        <p:txBody>
          <a:bodyPr/>
          <a:lstStyle/>
          <a:p>
            <a:r>
              <a:rPr lang="en-US" sz="4400" dirty="0">
                <a:solidFill>
                  <a:srgbClr val="FF6600"/>
                </a:solidFill>
              </a:rPr>
              <a:t>Executive Summary</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FD27CABB-2AC8-2AC3-3398-B0B5F45FA882}"/>
              </a:ext>
            </a:extLst>
          </p:cNvPr>
          <p:cNvSpPr>
            <a:spLocks noGrp="1"/>
          </p:cNvSpPr>
          <p:nvPr>
            <p:ph idx="1"/>
          </p:nvPr>
        </p:nvSpPr>
        <p:spPr>
          <a:xfrm>
            <a:off x="772212" y="2486213"/>
            <a:ext cx="10515600" cy="2847107"/>
          </a:xfrm>
        </p:spPr>
        <p:txBody>
          <a:bodyPr>
            <a:normAutofit lnSpcReduction="10000"/>
          </a:bodyPr>
          <a:lstStyle/>
          <a:p>
            <a:pPr marL="0" indent="0" algn="ctr">
              <a:buNone/>
            </a:pPr>
            <a:r>
              <a:rPr lang="en-US" dirty="0"/>
              <a:t>This project aimed to assist ABC Bank in identifying the best investment opportunity between two cab companies by analyzing ride and customer data. Through exploratory data analysis and predictive modeling, we uncovered trends in customer behavior, city-based performance, and company profitability. The model developed in Logistic Regression offer valuable insights into high-value customer identification, making the results directly actionable for strategic business decisions.</a:t>
            </a:r>
          </a:p>
        </p:txBody>
      </p:sp>
    </p:spTree>
    <p:extLst>
      <p:ext uri="{BB962C8B-B14F-4D97-AF65-F5344CB8AC3E}">
        <p14:creationId xmlns:p14="http://schemas.microsoft.com/office/powerpoint/2010/main" val="331529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198E4-68E8-B0EA-783E-47000693785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1BF6868-210B-3234-90BF-A48167F45FB4}"/>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A2F37-13DF-61FF-5261-7D2DFA7D98DD}"/>
              </a:ext>
            </a:extLst>
          </p:cNvPr>
          <p:cNvSpPr>
            <a:spLocks noGrp="1"/>
          </p:cNvSpPr>
          <p:nvPr>
            <p:ph type="title"/>
          </p:nvPr>
        </p:nvSpPr>
        <p:spPr/>
        <p:txBody>
          <a:bodyPr>
            <a:normAutofit/>
          </a:bodyPr>
          <a:lstStyle/>
          <a:p>
            <a:r>
              <a:rPr lang="en-US" sz="4400" dirty="0">
                <a:solidFill>
                  <a:srgbClr val="FF6600"/>
                </a:solidFill>
              </a:rPr>
              <a:t>Problem Statement</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406A8C65-C4B6-E33C-8A63-C3FB5B2E2104}"/>
              </a:ext>
            </a:extLst>
          </p:cNvPr>
          <p:cNvSpPr>
            <a:spLocks noGrp="1"/>
          </p:cNvSpPr>
          <p:nvPr>
            <p:ph idx="1"/>
          </p:nvPr>
        </p:nvSpPr>
        <p:spPr>
          <a:xfrm>
            <a:off x="772212" y="2486213"/>
            <a:ext cx="10515600" cy="2847107"/>
          </a:xfrm>
        </p:spPr>
        <p:txBody>
          <a:bodyPr/>
          <a:lstStyle/>
          <a:p>
            <a:pPr marL="0" indent="0" algn="ctr">
              <a:buNone/>
            </a:pPr>
            <a:r>
              <a:rPr lang="en-US" dirty="0"/>
              <a:t>ABC Bank wanted to optimize its investment in the competitive cab market by selecting the more profitable and scalable cab company. The goal was to use data from 2016 to 2018 to understand user demographics, city-level trends, and financial performance. This required combining multiple datasets, transaction details, customer profiles, and city information, to inform a data-driven investment recommendation.</a:t>
            </a:r>
          </a:p>
        </p:txBody>
      </p:sp>
    </p:spTree>
    <p:extLst>
      <p:ext uri="{BB962C8B-B14F-4D97-AF65-F5344CB8AC3E}">
        <p14:creationId xmlns:p14="http://schemas.microsoft.com/office/powerpoint/2010/main" val="351292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6B566-BF74-9FE8-D799-6BCEE97AE63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07362D3-5E3D-24E4-449D-01A3236646C4}"/>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C1227-D3F2-A280-CF86-0F0FDE7CA1DE}"/>
              </a:ext>
            </a:extLst>
          </p:cNvPr>
          <p:cNvSpPr>
            <a:spLocks noGrp="1"/>
          </p:cNvSpPr>
          <p:nvPr>
            <p:ph type="title"/>
          </p:nvPr>
        </p:nvSpPr>
        <p:spPr/>
        <p:txBody>
          <a:bodyPr>
            <a:normAutofit/>
          </a:bodyPr>
          <a:lstStyle/>
          <a:p>
            <a:r>
              <a:rPr lang="en-US" sz="4400" dirty="0">
                <a:solidFill>
                  <a:srgbClr val="FF6600"/>
                </a:solidFill>
              </a:rPr>
              <a:t>Data &amp; EDA Overview</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963BBB86-FECF-701F-B194-282352B302EC}"/>
              </a:ext>
            </a:extLst>
          </p:cNvPr>
          <p:cNvSpPr>
            <a:spLocks noGrp="1"/>
          </p:cNvSpPr>
          <p:nvPr>
            <p:ph idx="1"/>
          </p:nvPr>
        </p:nvSpPr>
        <p:spPr>
          <a:xfrm>
            <a:off x="772212" y="2474461"/>
            <a:ext cx="10515600" cy="2532968"/>
          </a:xfrm>
        </p:spPr>
        <p:txBody>
          <a:bodyPr>
            <a:normAutofit lnSpcReduction="10000"/>
          </a:bodyPr>
          <a:lstStyle/>
          <a:p>
            <a:pPr marL="0" indent="0" algn="ctr">
              <a:buNone/>
            </a:pPr>
            <a:r>
              <a:rPr lang="en-US" dirty="0"/>
              <a:t>We began with four datasets: Bank Data, Transaction Data, Customer Demographics, and City Metrics. After cleaning and merging, the unified dataset comprised over 359,000 records. Our EDA revealed most users were aged 25–40 with mid to high income levels. Cities with large populations and user bases like New York and Chicago dominated revenue. Pink Cab exhibited higher per-trip profit margins, while Yellow Cab had higher volume.</a:t>
            </a:r>
          </a:p>
        </p:txBody>
      </p:sp>
    </p:spTree>
    <p:extLst>
      <p:ext uri="{BB962C8B-B14F-4D97-AF65-F5344CB8AC3E}">
        <p14:creationId xmlns:p14="http://schemas.microsoft.com/office/powerpoint/2010/main" val="325768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EEFA7-8331-30F4-99CE-E57FD90633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6159E56-0184-5DF0-7B28-4DC228BA58A1}"/>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3428E4-D250-AE0C-D351-C122473A4C47}"/>
              </a:ext>
            </a:extLst>
          </p:cNvPr>
          <p:cNvSpPr>
            <a:spLocks noGrp="1"/>
          </p:cNvSpPr>
          <p:nvPr>
            <p:ph type="title"/>
          </p:nvPr>
        </p:nvSpPr>
        <p:spPr/>
        <p:txBody>
          <a:bodyPr>
            <a:normAutofit/>
          </a:bodyPr>
          <a:lstStyle/>
          <a:p>
            <a:r>
              <a:rPr lang="en-US" dirty="0">
                <a:solidFill>
                  <a:srgbClr val="FF6600"/>
                </a:solidFill>
              </a:rPr>
              <a:t>Modeling Approach</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E6E34E14-0ACE-0485-D360-C2402C16B47D}"/>
              </a:ext>
            </a:extLst>
          </p:cNvPr>
          <p:cNvSpPr>
            <a:spLocks noGrp="1"/>
          </p:cNvSpPr>
          <p:nvPr>
            <p:ph idx="1"/>
          </p:nvPr>
        </p:nvSpPr>
        <p:spPr>
          <a:xfrm>
            <a:off x="772212" y="2113644"/>
            <a:ext cx="10515600" cy="3861025"/>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To predict high-value customers, we selected Logistic Regression as our base model due to its interpretability. We also explored Ensemble (Random Forest) and Boosting (</a:t>
            </a:r>
            <a:r>
              <a:rPr kumimoji="0" lang="en-US" altLang="en-US" sz="2800" b="0" i="0" u="none" strike="noStrike" cap="none" normalizeH="0" baseline="0" dirty="0" err="1">
                <a:ln>
                  <a:noFill/>
                </a:ln>
                <a:solidFill>
                  <a:schemeClr val="tx1"/>
                </a:solidFill>
                <a:effectLst/>
              </a:rPr>
              <a:t>XGBoost</a:t>
            </a:r>
            <a:r>
              <a:rPr kumimoji="0" lang="en-US" altLang="en-US" sz="2800" b="0" i="0" u="none" strike="noStrike" cap="none" normalizeH="0" baseline="0" dirty="0">
                <a:ln>
                  <a:noFill/>
                </a:ln>
                <a:solidFill>
                  <a:schemeClr val="tx1"/>
                </a:solidFill>
                <a:effectLst/>
              </a:rPr>
              <a:t>) models for performance comparison. Data was split into training and testing sets, and we used accuracy, </a:t>
            </a:r>
            <a:r>
              <a:rPr kumimoji="0" lang="en-US" altLang="en-US" sz="2800" b="0" i="0" u="none" strike="noStrike" cap="none" normalizeH="0" baseline="0" dirty="0" err="1">
                <a:ln>
                  <a:noFill/>
                </a:ln>
                <a:solidFill>
                  <a:schemeClr val="tx1"/>
                </a:solidFill>
                <a:effectLst/>
              </a:rPr>
              <a:t>F1</a:t>
            </a:r>
            <a:r>
              <a:rPr kumimoji="0" lang="en-US" altLang="en-US" sz="2800" b="0" i="0" u="none" strike="noStrike" cap="none" normalizeH="0" baseline="0" dirty="0">
                <a:ln>
                  <a:noFill/>
                </a:ln>
                <a:solidFill>
                  <a:schemeClr val="tx1"/>
                </a:solidFill>
                <a:effectLst/>
              </a:rPr>
              <a:t>-score, and AUC-ROC to evaluate each model. The focus was on balancing prediction performance with model transparency, aligning with business requirements.</a:t>
            </a:r>
          </a:p>
        </p:txBody>
      </p:sp>
    </p:spTree>
    <p:extLst>
      <p:ext uri="{BB962C8B-B14F-4D97-AF65-F5344CB8AC3E}">
        <p14:creationId xmlns:p14="http://schemas.microsoft.com/office/powerpoint/2010/main" val="389941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460BE-908A-A599-7109-FDC3873D9D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624338A-D882-0CF9-4AFC-F468AB6F5DC0}"/>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EEA92-6CFD-79F1-4C2B-9FA3E1368F67}"/>
              </a:ext>
            </a:extLst>
          </p:cNvPr>
          <p:cNvSpPr>
            <a:spLocks noGrp="1"/>
          </p:cNvSpPr>
          <p:nvPr>
            <p:ph type="title"/>
          </p:nvPr>
        </p:nvSpPr>
        <p:spPr/>
        <p:txBody>
          <a:bodyPr>
            <a:normAutofit/>
          </a:bodyPr>
          <a:lstStyle/>
          <a:p>
            <a:r>
              <a:rPr lang="en-US" sz="4400" dirty="0">
                <a:solidFill>
                  <a:srgbClr val="FF6600"/>
                </a:solidFill>
              </a:rPr>
              <a:t>Model Performance</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22EA6E8A-B484-125B-819C-1B618BB96DE7}"/>
              </a:ext>
            </a:extLst>
          </p:cNvPr>
          <p:cNvSpPr>
            <a:spLocks noGrp="1"/>
          </p:cNvSpPr>
          <p:nvPr>
            <p:ph idx="1"/>
          </p:nvPr>
        </p:nvSpPr>
        <p:spPr>
          <a:xfrm>
            <a:off x="753358" y="2143175"/>
            <a:ext cx="10515600" cy="3833418"/>
          </a:xfrm>
        </p:spPr>
        <p:txBody>
          <a:bodyPr>
            <a:normAutofit/>
          </a:bodyPr>
          <a:lstStyle/>
          <a:p>
            <a:pPr marL="0" indent="0" algn="ctr">
              <a:buNone/>
            </a:pPr>
            <a:r>
              <a:rPr lang="en-US" dirty="0"/>
              <a:t>Logistic Regression achieved an </a:t>
            </a:r>
            <a:r>
              <a:rPr lang="en-US" dirty="0" err="1"/>
              <a:t>F1</a:t>
            </a:r>
            <a:r>
              <a:rPr lang="en-US" dirty="0"/>
              <a:t> score of 0.78 and an AUC of 0.84. Random Forest and </a:t>
            </a:r>
            <a:r>
              <a:rPr lang="en-US" dirty="0" err="1"/>
              <a:t>XGBoost</a:t>
            </a:r>
            <a:r>
              <a:rPr lang="en-US" dirty="0"/>
              <a:t> showed higher accuracy but introduced complexity that made them less suitable for explainable business use. Confusion matrices and ROC curves demonstrated that Logistic Regression performed consistently well while remaining easy to interpret and implement.</a:t>
            </a:r>
          </a:p>
        </p:txBody>
      </p:sp>
    </p:spTree>
    <p:extLst>
      <p:ext uri="{BB962C8B-B14F-4D97-AF65-F5344CB8AC3E}">
        <p14:creationId xmlns:p14="http://schemas.microsoft.com/office/powerpoint/2010/main" val="374998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D5DEA-0408-387B-3465-F0E4265093E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A36AF68-93AD-823C-80A7-B429BF81FD34}"/>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00641-7525-213C-9E5B-C24AF508A01A}"/>
              </a:ext>
            </a:extLst>
          </p:cNvPr>
          <p:cNvSpPr>
            <a:spLocks noGrp="1"/>
          </p:cNvSpPr>
          <p:nvPr>
            <p:ph type="title"/>
          </p:nvPr>
        </p:nvSpPr>
        <p:spPr/>
        <p:txBody>
          <a:bodyPr>
            <a:normAutofit/>
          </a:bodyPr>
          <a:lstStyle/>
          <a:p>
            <a:r>
              <a:rPr lang="en-US" sz="4400" dirty="0">
                <a:solidFill>
                  <a:srgbClr val="FF6600"/>
                </a:solidFill>
              </a:rPr>
              <a:t>Explainability</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50E3F137-50F8-8270-AC17-1B60BE544325}"/>
              </a:ext>
            </a:extLst>
          </p:cNvPr>
          <p:cNvSpPr>
            <a:spLocks noGrp="1"/>
          </p:cNvSpPr>
          <p:nvPr>
            <p:ph idx="1"/>
          </p:nvPr>
        </p:nvSpPr>
        <p:spPr>
          <a:xfrm>
            <a:off x="592597" y="2409146"/>
            <a:ext cx="10515600" cy="2930297"/>
          </a:xfrm>
        </p:spPr>
        <p:txBody>
          <a:bodyPr>
            <a:normAutofit/>
          </a:bodyPr>
          <a:lstStyle/>
          <a:p>
            <a:pPr marL="0" indent="0" algn="ctr">
              <a:buNone/>
            </a:pPr>
            <a:r>
              <a:rPr lang="en-US" dirty="0"/>
              <a:t>One of the key strengths of Logistic Regression is its transparency. Coefficients showed that income, distance traveled, and city-level user density were the strongest predictors of high-value customers. This enables the business team to understand and act on what factors most influence customer value. Feature importance from Random Forest further validated these findings.</a:t>
            </a:r>
          </a:p>
        </p:txBody>
      </p:sp>
    </p:spTree>
    <p:extLst>
      <p:ext uri="{BB962C8B-B14F-4D97-AF65-F5344CB8AC3E}">
        <p14:creationId xmlns:p14="http://schemas.microsoft.com/office/powerpoint/2010/main" val="44370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A96A3-5B95-841E-88BD-26E80A16A89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8C49925-DDAD-1678-F815-46ADF21F76A1}"/>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421A9-E925-1C23-2D49-E0A8D1EAAE71}"/>
              </a:ext>
            </a:extLst>
          </p:cNvPr>
          <p:cNvSpPr>
            <a:spLocks noGrp="1"/>
          </p:cNvSpPr>
          <p:nvPr>
            <p:ph type="title"/>
          </p:nvPr>
        </p:nvSpPr>
        <p:spPr/>
        <p:txBody>
          <a:bodyPr>
            <a:normAutofit/>
          </a:bodyPr>
          <a:lstStyle/>
          <a:p>
            <a:r>
              <a:rPr lang="en-US" b="1" dirty="0">
                <a:solidFill>
                  <a:srgbClr val="FF6600"/>
                </a:solidFill>
              </a:rPr>
              <a:t>Final Recommendations</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7309C4CA-A82C-615A-813F-44BA07008A59}"/>
              </a:ext>
            </a:extLst>
          </p:cNvPr>
          <p:cNvSpPr>
            <a:spLocks noGrp="1"/>
          </p:cNvSpPr>
          <p:nvPr>
            <p:ph idx="1"/>
          </p:nvPr>
        </p:nvSpPr>
        <p:spPr>
          <a:xfrm>
            <a:off x="592597" y="2409146"/>
            <a:ext cx="10515600" cy="2930297"/>
          </a:xfrm>
        </p:spPr>
        <p:txBody>
          <a:bodyPr>
            <a:normAutofit/>
          </a:bodyPr>
          <a:lstStyle/>
          <a:p>
            <a:pPr marL="0" indent="0" algn="ctr">
              <a:buNone/>
            </a:pPr>
            <a:r>
              <a:rPr lang="en-US" dirty="0"/>
              <a:t>We recommend that ABC Bank invest in Pink Cab. Although Yellow Cab handles higher volume, Pink Cab delivers superior profitability per trip. The Logistic Regression model should be deployed to identify high-value customers in real-time, enabling targeted marketing. Cities like New York, Chicago, and Los Angeles should be prioritized due to their consistent high revenue generation and dense customer bases.</a:t>
            </a:r>
          </a:p>
        </p:txBody>
      </p:sp>
    </p:spTree>
    <p:extLst>
      <p:ext uri="{BB962C8B-B14F-4D97-AF65-F5344CB8AC3E}">
        <p14:creationId xmlns:p14="http://schemas.microsoft.com/office/powerpoint/2010/main" val="3753713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59</TotalTime>
  <Words>546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   Agenda</vt:lpstr>
      <vt:lpstr>Executive Summary </vt:lpstr>
      <vt:lpstr>Problem Statement </vt:lpstr>
      <vt:lpstr>Data &amp; EDA Overview </vt:lpstr>
      <vt:lpstr>Modeling Approach </vt:lpstr>
      <vt:lpstr>Model Performance </vt:lpstr>
      <vt:lpstr>Explainability </vt:lpstr>
      <vt:lpstr>Final Recommendations </vt:lpstr>
      <vt:lpstr>GitHub Project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manilshangle@outlook.com</dc:creator>
  <cp:lastModifiedBy>manilshangle@outlook.com</cp:lastModifiedBy>
  <cp:revision>3</cp:revision>
  <dcterms:created xsi:type="dcterms:W3CDTF">2025-03-18T20:00:06Z</dcterms:created>
  <dcterms:modified xsi:type="dcterms:W3CDTF">2025-05-29T19:58:28Z</dcterms:modified>
</cp:coreProperties>
</file>