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728662" y="189072"/>
            <a:ext cx="10629900" cy="1001562"/>
          </a:xfrm>
          <a:prstGeom prst="rect">
            <a:avLst/>
          </a:prstGeom>
        </p:spPr>
        <p:txBody>
          <a:bodyPr vert="horz" wrap="square" lIns="0" tIns="16510" rIns="0" bIns="0" rtlCol="0">
            <a:spAutoFit/>
          </a:bodyPr>
          <a:lstStyle/>
          <a:p>
            <a:pPr marL="3213738"/>
            <a:r>
              <a:rPr>
                <a:solidFill>
                  <a:srgbClr val="0F0F0F"/>
                </a:solidFill>
                <a:latin typeface="Times New Roman"/>
                <a:cs typeface="Times New Roman"/>
              </a:rPr>
              <a:t>Creating an Employee Performance </a:t>
            </a:r>
            <a:br>
              <a:rPr>
                <a:solidFill>
                  <a:srgbClr val="0F0F0F"/>
                </a:solidFill>
              </a:rPr>
            </a:br>
            <a:r>
              <a:rPr>
                <a:solidFill>
                  <a:srgbClr val="0F0F0F"/>
                </a:solidFill>
                <a:latin typeface="Roboto"/>
              </a:rPr>
              <a:t>        </a:t>
            </a:r>
            <a:r>
              <a:rPr>
                <a:solidFill>
                  <a:srgbClr val="0F0F0F"/>
                </a:solidFill>
                <a:latin typeface="Roboto"/>
              </a:rPr>
              <a:t>Scorecard in Excel</a:t>
            </a: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 xmlns:a16="http://schemas.microsoft.com/office/drawing/2014/main" id="{D55ADE35-C35B-07C1-F5AA-C33B3DDB802E}"/>
              </a:ext>
            </a:extLst>
          </p:cNvPr>
          <p:cNvSpPr txBox="1"/>
          <p:nvPr/>
        </p:nvSpPr>
        <p:spPr>
          <a:xfrm rot="0">
            <a:off x="2554546" y="3314155"/>
            <a:ext cx="8610604" cy="2308324"/>
          </a:xfrm>
          <a:prstGeom prst="rect">
            <a:avLst/>
          </a:prstGeom>
          <a:noFill/>
        </p:spPr>
        <p:txBody>
          <a:bodyPr wrap="square" rtlCol="0">
            <a:spAutoFit/>
          </a:bodyPr>
          <a:lstStyle/>
          <a:p>
            <a:pPr/>
            <a:r>
              <a:rPr sz="2400"/>
              <a:t>STUDENT </a:t>
            </a:r>
            <a:r>
              <a:rPr sz="2400"/>
              <a:t>NAME: </a:t>
            </a:r>
            <a:r>
              <a:rPr sz="2400"/>
              <a:t>M.Manimaran</a:t>
            </a:r>
          </a:p>
          <a:p>
            <a:pPr/>
            <a:r>
              <a:rPr sz="2400"/>
              <a:t>REGISTER </a:t>
            </a:r>
            <a:r>
              <a:rPr sz="2400"/>
              <a:t>NO     : </a:t>
            </a:r>
            <a:r>
              <a:rPr sz="2400"/>
              <a:t>312204298</a:t>
            </a:r>
          </a:p>
          <a:p>
            <a:pPr/>
            <a:r>
              <a:rPr sz="2400"/>
              <a:t>NM ID                 : 4AC8D265BBDBC64A3D14E34BC8880038</a:t>
            </a:r>
          </a:p>
          <a:p>
            <a:pPr/>
            <a:r>
              <a:rPr sz="2400"/>
              <a:t>DEPARTMENT    : B.COM (General)</a:t>
            </a:r>
          </a:p>
          <a:p>
            <a:pPr/>
            <a:r>
              <a:rPr sz="2400"/>
              <a:t>COLLEGE             : ANNAI VIOLET ART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1371600"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2" name="Rectangle 1"/>
          <p:cNvSpPr>
            <a:spLocks noChangeArrowheads="1"/>
          </p:cNvSpPr>
          <p:nvPr/>
        </p:nvSpPr>
        <p:spPr bwMode="auto">
          <a:xfrm>
            <a:off x="1143000" y="1371600"/>
            <a:ext cx="8001000" cy="437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b="1" cap="none" sz="1300" baseline="0">
                <a:solidFill>
                  <a:schemeClr val="tx1"/>
                </a:solidFill>
                <a:latin typeface="Arial"/>
                <a:cs typeface="Arial"/>
              </a:rPr>
              <a:t>1. Define Objectives and Metrics</a:t>
            </a:r>
          </a:p>
          <a:p>
            <a:pPr marL="0" marR="0" indent="0">
              <a:lnSpc>
                <a:spcPct val="100000"/>
              </a:lnSpc>
              <a:spcBef>
                <a:spcPct val="0"/>
              </a:spcBef>
              <a:spcAft>
                <a:spcPct val="0"/>
              </a:spcAft>
              <a:buNone/>
            </a:pPr>
            <a:r>
              <a:rPr b="1" cap="none" sz="1100" baseline="0">
                <a:solidFill>
                  <a:schemeClr val="tx1"/>
                </a:solidFill>
                <a:latin typeface="Arial"/>
                <a:cs typeface="Arial"/>
              </a:rPr>
              <a:t>Objective</a:t>
            </a:r>
            <a:r>
              <a:rPr cap="none" sz="1800" baseline="0">
                <a:solidFill>
                  <a:schemeClr val="tx1"/>
                </a:solidFill>
                <a:latin typeface="Arial"/>
                <a:cs typeface="Arial"/>
              </a:rPr>
              <a:t>: Identify what you want to measure and achieve with the scorecard.</a:t>
            </a:r>
          </a:p>
          <a:p>
            <a:pPr marL="0" marR="0" indent="0">
              <a:lnSpc>
                <a:spcPct val="100000"/>
              </a:lnSpc>
              <a:spcBef>
                <a:spcPct val="0"/>
              </a:spcBef>
              <a:spcAft>
                <a:spcPct val="0"/>
              </a:spcAft>
              <a:buChar char="•"/>
            </a:pPr>
            <a:r>
              <a:rPr b="1" cap="none" sz="1800" baseline="0">
                <a:solidFill>
                  <a:schemeClr val="tx1"/>
                </a:solidFill>
                <a:latin typeface="Arial"/>
                <a:cs typeface="Arial"/>
              </a:rPr>
              <a:t>Performance Objectives</a:t>
            </a:r>
            <a:r>
              <a:rPr cap="none" sz="1800" baseline="0">
                <a:solidFill>
                  <a:schemeClr val="tx1"/>
                </a:solidFill>
                <a:latin typeface="Arial"/>
                <a:cs typeface="Arial"/>
              </a:rPr>
              <a:t>: Determine key performance areas (KPAs) such as productivity, quality of work, teamwork, and attendance.</a:t>
            </a:r>
          </a:p>
          <a:p>
            <a:pPr marL="0" marR="0" indent="0">
              <a:lnSpc>
                <a:spcPct val="100000"/>
              </a:lnSpc>
              <a:spcBef>
                <a:spcPct val="0"/>
              </a:spcBef>
              <a:spcAft>
                <a:spcPct val="0"/>
              </a:spcAft>
              <a:buChar char="•"/>
            </a:pPr>
            <a:r>
              <a:rPr b="1" cap="none" sz="1800" baseline="0">
                <a:solidFill>
                  <a:schemeClr val="tx1"/>
                </a:solidFill>
                <a:latin typeface="Arial"/>
                <a:cs typeface="Arial"/>
              </a:rPr>
              <a:t>Metrics</a:t>
            </a:r>
            <a:r>
              <a:rPr cap="none" sz="1800" baseline="0">
                <a:solidFill>
                  <a:schemeClr val="tx1"/>
                </a:solidFill>
                <a:latin typeface="Arial"/>
                <a:cs typeface="Arial"/>
              </a:rPr>
              <a:t>: Establish specific, measurable metrics for each KPA (e.g., project completion rate, error rates, peer reviews).</a:t>
            </a:r>
          </a:p>
          <a:p>
            <a:pPr marL="0" marR="0" indent="0">
              <a:lnSpc>
                <a:spcPct val="100000"/>
              </a:lnSpc>
              <a:spcBef>
                <a:spcPct val="0"/>
              </a:spcBef>
              <a:spcAft>
                <a:spcPct val="0"/>
              </a:spcAft>
              <a:buNone/>
            </a:pPr>
            <a:r>
              <a:rPr b="1" cap="none" sz="1300" baseline="0">
                <a:solidFill>
                  <a:schemeClr val="tx1"/>
                </a:solidFill>
                <a:latin typeface="Arial"/>
                <a:cs typeface="Arial"/>
              </a:rPr>
              <a:t>2. Design the Scorecard Layout</a:t>
            </a:r>
          </a:p>
          <a:p>
            <a:pPr marL="0" marR="0" indent="0">
              <a:lnSpc>
                <a:spcPct val="100000"/>
              </a:lnSpc>
              <a:spcBef>
                <a:spcPct val="0"/>
              </a:spcBef>
              <a:spcAft>
                <a:spcPct val="0"/>
              </a:spcAft>
              <a:buNone/>
            </a:pPr>
            <a:r>
              <a:rPr b="1" cap="none" sz="1100" baseline="0">
                <a:solidFill>
                  <a:schemeClr val="tx1"/>
                </a:solidFill>
                <a:latin typeface="Arial"/>
                <a:cs typeface="Arial"/>
              </a:rPr>
              <a:t>Objective</a:t>
            </a:r>
            <a:r>
              <a:rPr cap="none" sz="1800" baseline="0">
                <a:solidFill>
                  <a:schemeClr val="tx1"/>
                </a:solidFill>
                <a:latin typeface="Arial"/>
                <a:cs typeface="Arial"/>
              </a:rPr>
              <a:t>: Create a clear, organized layout that displays performance data effectively.</a:t>
            </a:r>
          </a:p>
          <a:p>
            <a:pPr marL="0" marR="0" indent="0">
              <a:lnSpc>
                <a:spcPct val="100000"/>
              </a:lnSpc>
              <a:spcBef>
                <a:spcPct val="0"/>
              </a:spcBef>
              <a:spcAft>
                <a:spcPct val="0"/>
              </a:spcAft>
              <a:buChar char="•"/>
            </a:pPr>
            <a:r>
              <a:rPr b="1" cap="none" sz="1800" baseline="0">
                <a:solidFill>
                  <a:schemeClr val="tx1"/>
                </a:solidFill>
                <a:latin typeface="Arial"/>
                <a:cs typeface="Arial"/>
              </a:rPr>
              <a:t>Header Section</a:t>
            </a:r>
            <a:r>
              <a:rPr cap="none" sz="1800" baseline="0">
                <a:solidFill>
                  <a:schemeClr val="tx1"/>
                </a:solidFill>
                <a:latin typeface="Arial"/>
                <a:cs typeface="Arial"/>
              </a:rPr>
              <a:t>: Include employee information such as name, department, job title, and review period.</a:t>
            </a:r>
          </a:p>
          <a:p>
            <a:pPr marL="0" marR="0" indent="0">
              <a:lnSpc>
                <a:spcPct val="100000"/>
              </a:lnSpc>
              <a:spcBef>
                <a:spcPct val="0"/>
              </a:spcBef>
              <a:spcAft>
                <a:spcPct val="0"/>
              </a:spcAft>
              <a:buChar char="•"/>
            </a:pPr>
            <a:r>
              <a:rPr b="1" cap="none" sz="1800" baseline="0">
                <a:solidFill>
                  <a:schemeClr val="tx1"/>
                </a:solidFill>
                <a:latin typeface="Arial"/>
                <a:cs typeface="Arial"/>
              </a:rPr>
              <a:t>Metrics Table</a:t>
            </a:r>
            <a:r>
              <a:rPr cap="none" sz="1800" baseline="0">
                <a:solidFill>
                  <a:schemeClr val="tx1"/>
                </a:solidFill>
                <a:latin typeface="Arial"/>
                <a:cs typeface="Arial"/>
              </a:rPr>
              <a:t>: Create a table with columns for each performance metric. Include rows for each employee.</a:t>
            </a:r>
          </a:p>
          <a:p>
            <a:pPr lvl="1" marL="457200" marR="0" indent="0">
              <a:lnSpc>
                <a:spcPct val="100000"/>
              </a:lnSpc>
              <a:spcBef>
                <a:spcPct val="0"/>
              </a:spcBef>
              <a:spcAft>
                <a:spcPct val="0"/>
              </a:spcAft>
              <a:buChar char="•"/>
            </a:pPr>
            <a:r>
              <a:rPr b="1" cap="none" sz="1800" baseline="0">
                <a:solidFill>
                  <a:schemeClr val="tx1"/>
                </a:solidFill>
                <a:latin typeface="Arial"/>
                <a:cs typeface="Arial"/>
              </a:rPr>
              <a:t>Columns</a:t>
            </a:r>
            <a:r>
              <a:rPr cap="none" sz="1800" baseline="0">
                <a:solidFill>
                  <a:schemeClr val="tx1"/>
                </a:solidFill>
                <a:latin typeface="Arial"/>
                <a:cs typeface="Arial"/>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3"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sp>
        <p:nvSpPr>
          <p:cNvPr id="2" name="Rectangle 1"/>
          <p:cNvSpPr>
            <a:spLocks noChangeArrowheads="1"/>
          </p:cNvSpPr>
          <p:nvPr/>
        </p:nvSpPr>
        <p:spPr bwMode="auto">
          <a:xfrm>
            <a:off x="824907" y="1371600"/>
            <a:ext cx="9053168" cy="484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b="1" cap="none" sz="1300" baseline="0">
                <a:solidFill>
                  <a:schemeClr val="tx1"/>
                </a:solidFill>
                <a:latin typeface="Arial"/>
                <a:cs typeface="Arial"/>
              </a:rPr>
              <a:t>1. Enhanced Performance Tracking</a:t>
            </a:r>
          </a:p>
          <a:p>
            <a:pPr marL="0" marR="0" indent="0">
              <a:lnSpc>
                <a:spcPct val="100000"/>
              </a:lnSpc>
              <a:spcBef>
                <a:spcPct val="0"/>
              </a:spcBef>
              <a:spcAft>
                <a:spcPct val="0"/>
              </a:spcAft>
              <a:buNone/>
            </a:pPr>
            <a:r>
              <a:rPr b="1" cap="none" sz="1100" baseline="0">
                <a:solidFill>
                  <a:schemeClr val="tx1"/>
                </a:solidFill>
                <a:latin typeface="Arial"/>
                <a:cs typeface="Arial"/>
              </a:rPr>
              <a:t>Objective</a:t>
            </a:r>
            <a:r>
              <a:rPr cap="none" sz="1800" baseline="0">
                <a:solidFill>
                  <a:schemeClr val="tx1"/>
                </a:solidFill>
                <a:latin typeface="Arial"/>
                <a:cs typeface="Arial"/>
              </a:rPr>
              <a:t>: To systematically track and evaluate employee performance.</a:t>
            </a:r>
          </a:p>
          <a:p>
            <a:pPr marL="0" marR="0" indent="0">
              <a:lnSpc>
                <a:spcPct val="100000"/>
              </a:lnSpc>
              <a:spcBef>
                <a:spcPct val="0"/>
              </a:spcBef>
              <a:spcAft>
                <a:spcPct val="0"/>
              </a:spcAft>
              <a:buChar char="•"/>
            </a:pPr>
            <a:r>
              <a:rPr b="1" cap="none" sz="1800" baseline="0">
                <a:solidFill>
                  <a:schemeClr val="tx1"/>
                </a:solidFill>
                <a:latin typeface="Arial"/>
                <a:cs typeface="Arial"/>
              </a:rPr>
              <a:t>Clear Metrics</a:t>
            </a:r>
            <a:r>
              <a:rPr cap="none" sz="1800" baseline="0">
                <a:solidFill>
                  <a:schemeClr val="tx1"/>
                </a:solidFill>
                <a:latin typeface="Arial"/>
                <a:cs typeface="Arial"/>
              </a:rPr>
              <a:t>: Employees are evaluated against specific, measurable metrics. This leads to a clearer understanding of performance expectations.</a:t>
            </a:r>
          </a:p>
          <a:p>
            <a:pPr marL="0" marR="0" indent="0">
              <a:lnSpc>
                <a:spcPct val="100000"/>
              </a:lnSpc>
              <a:spcBef>
                <a:spcPct val="0"/>
              </a:spcBef>
              <a:spcAft>
                <a:spcPct val="0"/>
              </a:spcAft>
              <a:buChar char="•"/>
            </a:pPr>
            <a:r>
              <a:rPr b="1" cap="none" sz="1800" baseline="0">
                <a:solidFill>
                  <a:schemeClr val="tx1"/>
                </a:solidFill>
                <a:latin typeface="Arial"/>
                <a:cs typeface="Arial"/>
              </a:rPr>
              <a:t>Data Integration</a:t>
            </a:r>
            <a:r>
              <a:rPr cap="none" sz="1800" baseline="0">
                <a:solidFill>
                  <a:schemeClr val="tx1"/>
                </a:solidFill>
                <a:latin typeface="Arial"/>
                <a:cs typeface="Arial"/>
              </a:rPr>
              <a:t>: Consolidation of performance data into one scorecard makes it easier to track progress over time.</a:t>
            </a:r>
          </a:p>
          <a:p>
            <a:pPr marL="0" marR="0" indent="0">
              <a:lnSpc>
                <a:spcPct val="100000"/>
              </a:lnSpc>
              <a:spcBef>
                <a:spcPct val="0"/>
              </a:spcBef>
              <a:spcAft>
                <a:spcPct val="0"/>
              </a:spcAft>
              <a:buNone/>
            </a:pPr>
            <a:r>
              <a:rPr b="1" cap="none" sz="1300" baseline="0">
                <a:solidFill>
                  <a:schemeClr val="tx1"/>
                </a:solidFill>
                <a:latin typeface="Arial"/>
                <a:cs typeface="Arial"/>
              </a:rPr>
              <a:t>2. Improved Decision-Making</a:t>
            </a:r>
          </a:p>
          <a:p>
            <a:pPr marL="0" marR="0" indent="0">
              <a:lnSpc>
                <a:spcPct val="100000"/>
              </a:lnSpc>
              <a:spcBef>
                <a:spcPct val="0"/>
              </a:spcBef>
              <a:spcAft>
                <a:spcPct val="0"/>
              </a:spcAft>
              <a:buNone/>
            </a:pPr>
            <a:r>
              <a:rPr b="1" cap="none" sz="1100" baseline="0">
                <a:solidFill>
                  <a:schemeClr val="tx1"/>
                </a:solidFill>
                <a:latin typeface="Arial"/>
                <a:cs typeface="Arial"/>
              </a:rPr>
              <a:t>Objective</a:t>
            </a:r>
            <a:r>
              <a:rPr cap="none" sz="1800" baseline="0">
                <a:solidFill>
                  <a:schemeClr val="tx1"/>
                </a:solidFill>
                <a:latin typeface="Arial"/>
                <a:cs typeface="Arial"/>
              </a:rPr>
              <a:t>: To use data-driven insights for informed decision-making.</a:t>
            </a:r>
          </a:p>
          <a:p>
            <a:pPr marL="0" marR="0" indent="0">
              <a:lnSpc>
                <a:spcPct val="100000"/>
              </a:lnSpc>
              <a:spcBef>
                <a:spcPct val="0"/>
              </a:spcBef>
              <a:spcAft>
                <a:spcPct val="0"/>
              </a:spcAft>
              <a:buChar char="•"/>
            </a:pPr>
            <a:r>
              <a:rPr b="1" cap="none" sz="1800" baseline="0">
                <a:solidFill>
                  <a:schemeClr val="tx1"/>
                </a:solidFill>
                <a:latin typeface="Arial"/>
                <a:cs typeface="Arial"/>
              </a:rPr>
              <a:t>Performance Insights</a:t>
            </a:r>
            <a:r>
              <a:rPr cap="none" sz="1800" baseline="0">
                <a:solidFill>
                  <a:schemeClr val="tx1"/>
                </a:solidFill>
                <a:latin typeface="Arial"/>
                <a:cs typeface="Arial"/>
              </a:rPr>
              <a:t>: Identify high performers and areas needing improvement. This allows for targeted interventions, such as additional training or rewards.</a:t>
            </a:r>
          </a:p>
          <a:p>
            <a:pPr marL="0" marR="0" indent="0">
              <a:lnSpc>
                <a:spcPct val="100000"/>
              </a:lnSpc>
              <a:spcBef>
                <a:spcPct val="0"/>
              </a:spcBef>
              <a:spcAft>
                <a:spcPct val="0"/>
              </a:spcAft>
              <a:buChar char="•"/>
            </a:pPr>
            <a:r>
              <a:rPr b="1" cap="none" sz="1800" baseline="0">
                <a:solidFill>
                  <a:schemeClr val="tx1"/>
                </a:solidFill>
                <a:latin typeface="Arial"/>
                <a:cs typeface="Arial"/>
              </a:rPr>
              <a:t>Trend Analysis</a:t>
            </a:r>
            <a:r>
              <a:rPr cap="none" sz="1800" baseline="0">
                <a:solidFill>
                  <a:schemeClr val="tx1"/>
                </a:solidFill>
                <a:latin typeface="Arial"/>
                <a:cs typeface="Arial"/>
              </a:rPr>
              <a:t>: Analyze performance trends to make strategic decisions about promotions, raises, and team restructuring.</a:t>
            </a:r>
          </a:p>
          <a:p>
            <a:pPr marL="0" marR="0" indent="0">
              <a:lnSpc>
                <a:spcPct val="100000"/>
              </a:lnSpc>
              <a:spcBef>
                <a:spcPct val="0"/>
              </a:spcBef>
              <a:spcAft>
                <a:spcPct val="0"/>
              </a:spcAft>
              <a:buNone/>
            </a:pPr>
            <a:r>
              <a:rPr b="1" cap="none" sz="1300" baseline="0">
                <a:solidFill>
                  <a:schemeClr val="tx1"/>
                </a:solidFill>
                <a:latin typeface="Arial"/>
                <a:cs typeface="Arial"/>
              </a:rPr>
              <a:t>3. Increased Employee Engagement</a:t>
            </a:r>
          </a:p>
          <a:p>
            <a:pPr marL="0" marR="0" indent="0">
              <a:lnSpc>
                <a:spcPct val="100000"/>
              </a:lnSpc>
              <a:spcBef>
                <a:spcPct val="0"/>
              </a:spcBef>
              <a:spcAft>
                <a:spcPct val="0"/>
              </a:spcAft>
              <a:buNone/>
            </a:pPr>
            <a:r>
              <a:rPr b="1" cap="none" sz="1100" baseline="0">
                <a:solidFill>
                  <a:schemeClr val="tx1"/>
                </a:solidFill>
                <a:latin typeface="Arial"/>
                <a:cs typeface="Arial"/>
              </a:rPr>
              <a:t>Objective</a:t>
            </a:r>
            <a:r>
              <a:rPr cap="none" sz="1800" baseline="0">
                <a:solidFill>
                  <a:schemeClr val="tx1"/>
                </a:solidFill>
                <a:latin typeface="Arial"/>
                <a:cs typeface="Arial"/>
              </a:rPr>
              <a:t>: To boost morale and motivation through transparent performance evaluation.</a:t>
            </a:r>
          </a:p>
          <a:p>
            <a:pPr marL="0" marR="0" indent="0">
              <a:lnSpc>
                <a:spcPct val="100000"/>
              </a:lnSpc>
              <a:spcBef>
                <a:spcPct val="0"/>
              </a:spcBef>
              <a:spcAft>
                <a:spcPct val="0"/>
              </a:spcAft>
              <a:buChar char="•"/>
            </a:pPr>
            <a:r>
              <a:rPr b="1" cap="none" sz="1800" baseline="0">
                <a:solidFill>
                  <a:schemeClr val="tx1"/>
                </a:solidFill>
                <a:latin typeface="Arial"/>
                <a:cs typeface="Arial"/>
              </a:rPr>
              <a:t>Transparent Criteria</a:t>
            </a:r>
            <a:r>
              <a:rPr cap="none" sz="1800" baseline="0">
                <a:solidFill>
                  <a:schemeClr val="tx1"/>
                </a:solidFill>
                <a:latin typeface="Arial"/>
                <a:cs typeface="Arial"/>
              </a:rPr>
              <a:t>: Employees understand how their performance is being measured, which can enhance motivation and accountability.</a:t>
            </a:r>
          </a:p>
          <a:p>
            <a:pPr marL="0" marR="0" indent="0">
              <a:lnSpc>
                <a:spcPct val="100000"/>
              </a:lnSpc>
              <a:spcBef>
                <a:spcPct val="0"/>
              </a:spcBef>
              <a:spcAft>
                <a:spcPct val="0"/>
              </a:spcAft>
              <a:buChar char="•"/>
            </a:pPr>
            <a:r>
              <a:rPr b="1" cap="none" sz="1800" baseline="0">
                <a:solidFill>
                  <a:schemeClr val="tx1"/>
                </a:solidFill>
                <a:latin typeface="Arial"/>
                <a:cs typeface="Arial"/>
              </a:rPr>
              <a:t>Feedback Loop</a:t>
            </a:r>
            <a:r>
              <a:rPr cap="none" sz="1800" baseline="0">
                <a:solidFill>
                  <a:schemeClr val="tx1"/>
                </a:solidFill>
                <a:latin typeface="Arial"/>
                <a:cs typeface="Arial"/>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3" name="Rectangle 1"/>
          <p:cNvSpPr>
            <a:spLocks noChangeArrowheads="1"/>
          </p:cNvSpPr>
          <p:nvPr/>
        </p:nvSpPr>
        <p:spPr bwMode="auto">
          <a:xfrm>
            <a:off x="396659" y="1066804"/>
            <a:ext cx="11201400" cy="563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cap="none" sz="1800" baseline="0">
                <a:solidFill>
                  <a:schemeClr val="tx1"/>
                </a:solidFill>
                <a:latin typeface="Arial"/>
                <a:cs typeface="Arial"/>
              </a:rPr>
              <a:t>**1. </a:t>
            </a:r>
            <a:r>
              <a:rPr b="1" cap="none" sz="1800" baseline="0">
                <a:solidFill>
                  <a:schemeClr val="tx1"/>
                </a:solidFill>
                <a:latin typeface="Arial"/>
                <a:cs typeface="Arial"/>
              </a:rPr>
              <a:t>Customizable and Flexible</a:t>
            </a:r>
            <a:r>
              <a:rPr cap="none" sz="1800" baseline="0">
                <a:solidFill>
                  <a:schemeClr val="tx1"/>
                </a:solidFill>
                <a:latin typeface="Arial"/>
                <a:cs typeface="Arial"/>
              </a:rPr>
              <a:t>:</a:t>
            </a:r>
          </a:p>
          <a:p>
            <a:pPr marL="0" marR="0" indent="0">
              <a:lnSpc>
                <a:spcPct val="100000"/>
              </a:lnSpc>
              <a:spcBef>
                <a:spcPct val="0"/>
              </a:spcBef>
              <a:spcAft>
                <a:spcPct val="0"/>
              </a:spcAft>
              <a:buChar char="•"/>
            </a:pPr>
            <a:r>
              <a:rPr b="1" cap="none" sz="1800" baseline="0">
                <a:solidFill>
                  <a:schemeClr val="tx1"/>
                </a:solidFill>
                <a:latin typeface="Arial"/>
                <a:cs typeface="Arial"/>
              </a:rPr>
              <a:t>Tailored Design</a:t>
            </a:r>
            <a:r>
              <a:rPr cap="none" sz="1800" baseline="0">
                <a:solidFill>
                  <a:schemeClr val="tx1"/>
                </a:solidFill>
                <a:latin typeface="Arial"/>
                <a:cs typeface="Arial"/>
              </a:rPr>
              <a:t>: The ability to customize the scorecard to fit specific organizational needs ensures that it aligns with unique performance metrics and goals.</a:t>
            </a:r>
          </a:p>
          <a:p>
            <a:pPr marL="0" marR="0" indent="0">
              <a:lnSpc>
                <a:spcPct val="100000"/>
              </a:lnSpc>
              <a:spcBef>
                <a:spcPct val="0"/>
              </a:spcBef>
              <a:spcAft>
                <a:spcPct val="0"/>
              </a:spcAft>
              <a:buChar char="•"/>
            </a:pPr>
            <a:r>
              <a:rPr b="1" cap="none" sz="1800" baseline="0">
                <a:solidFill>
                  <a:schemeClr val="tx1"/>
                </a:solidFill>
                <a:latin typeface="Arial"/>
                <a:cs typeface="Arial"/>
              </a:rPr>
              <a:t>Scalable Solution</a:t>
            </a:r>
            <a:r>
              <a:rPr cap="none" sz="1800" baseline="0">
                <a:solidFill>
                  <a:schemeClr val="tx1"/>
                </a:solidFill>
                <a:latin typeface="Arial"/>
                <a:cs typeface="Arial"/>
              </a:rPr>
              <a:t>: It can easily scale with organizational growth, adapting to changes in team size or performance criteria.</a:t>
            </a:r>
          </a:p>
          <a:p>
            <a:pPr marL="0" marR="0" indent="0">
              <a:lnSpc>
                <a:spcPct val="100000"/>
              </a:lnSpc>
              <a:spcBef>
                <a:spcPct val="0"/>
              </a:spcBef>
              <a:spcAft>
                <a:spcPct val="0"/>
              </a:spcAft>
              <a:buNone/>
            </a:pPr>
            <a:r>
              <a:rPr cap="none" sz="1800" baseline="0">
                <a:solidFill>
                  <a:schemeClr val="tx1"/>
                </a:solidFill>
                <a:latin typeface="Arial"/>
                <a:cs typeface="Arial"/>
              </a:rPr>
              <a:t>**2. </a:t>
            </a:r>
            <a:r>
              <a:rPr b="1" cap="none" sz="1800" baseline="0">
                <a:solidFill>
                  <a:schemeClr val="tx1"/>
                </a:solidFill>
                <a:latin typeface="Arial"/>
                <a:cs typeface="Arial"/>
              </a:rPr>
              <a:t>Cost-Effective</a:t>
            </a:r>
            <a:r>
              <a:rPr cap="none" sz="1800" baseline="0">
                <a:solidFill>
                  <a:schemeClr val="tx1"/>
                </a:solidFill>
                <a:latin typeface="Arial"/>
                <a:cs typeface="Arial"/>
              </a:rPr>
              <a:t>:</a:t>
            </a:r>
          </a:p>
          <a:p>
            <a:pPr marL="0" marR="0" indent="0">
              <a:lnSpc>
                <a:spcPct val="100000"/>
              </a:lnSpc>
              <a:spcBef>
                <a:spcPct val="0"/>
              </a:spcBef>
              <a:spcAft>
                <a:spcPct val="0"/>
              </a:spcAft>
              <a:buChar char="•"/>
            </a:pPr>
            <a:r>
              <a:rPr b="1" cap="none" sz="1800" baseline="0">
                <a:solidFill>
                  <a:schemeClr val="tx1"/>
                </a:solidFill>
                <a:latin typeface="Arial"/>
                <a:cs typeface="Arial"/>
              </a:rPr>
              <a:t>Leverages Existing Resources</a:t>
            </a:r>
            <a:r>
              <a:rPr cap="none" sz="1800" baseline="0">
                <a:solidFill>
                  <a:schemeClr val="tx1"/>
                </a:solidFill>
                <a:latin typeface="Arial"/>
                <a:cs typeface="Arial"/>
              </a:rPr>
              <a:t>: Utilizing Excel minimizes additional costs associated with specialized performance management software, making it a budget-friendly choice.</a:t>
            </a:r>
          </a:p>
          <a:p>
            <a:pPr marL="0" marR="0" indent="0">
              <a:lnSpc>
                <a:spcPct val="100000"/>
              </a:lnSpc>
              <a:spcBef>
                <a:spcPct val="0"/>
              </a:spcBef>
              <a:spcAft>
                <a:spcPct val="0"/>
              </a:spcAft>
              <a:buChar char="•"/>
            </a:pPr>
            <a:r>
              <a:rPr b="1" cap="none" sz="1800" baseline="0">
                <a:solidFill>
                  <a:schemeClr val="tx1"/>
                </a:solidFill>
                <a:latin typeface="Arial"/>
                <a:cs typeface="Arial"/>
              </a:rPr>
              <a:t>Resource Efficiency</a:t>
            </a:r>
            <a:r>
              <a:rPr cap="none" sz="1800" baseline="0">
                <a:solidFill>
                  <a:schemeClr val="tx1"/>
                </a:solidFill>
                <a:latin typeface="Arial"/>
                <a:cs typeface="Arial"/>
              </a:rPr>
              <a:t>: Efficiently manages performance data without requiring significant additional resources.</a:t>
            </a:r>
          </a:p>
          <a:p>
            <a:pPr marL="0" marR="0" indent="0">
              <a:lnSpc>
                <a:spcPct val="100000"/>
              </a:lnSpc>
              <a:spcBef>
                <a:spcPct val="0"/>
              </a:spcBef>
              <a:spcAft>
                <a:spcPct val="0"/>
              </a:spcAft>
              <a:buNone/>
            </a:pPr>
            <a:r>
              <a:rPr cap="none" sz="1800" baseline="0">
                <a:solidFill>
                  <a:schemeClr val="tx1"/>
                </a:solidFill>
                <a:latin typeface="Arial"/>
                <a:cs typeface="Arial"/>
              </a:rPr>
              <a:t>**3. </a:t>
            </a:r>
            <a:r>
              <a:rPr b="1" cap="none" sz="1800" baseline="0">
                <a:solidFill>
                  <a:schemeClr val="tx1"/>
                </a:solidFill>
                <a:latin typeface="Arial"/>
                <a:cs typeface="Arial"/>
              </a:rPr>
              <a:t>Enhanced Performance Tracking</a:t>
            </a:r>
            <a:r>
              <a:rPr cap="none" sz="1800" baseline="0">
                <a:solidFill>
                  <a:schemeClr val="tx1"/>
                </a:solidFill>
                <a:latin typeface="Arial"/>
                <a:cs typeface="Arial"/>
              </a:rPr>
              <a:t>:</a:t>
            </a:r>
          </a:p>
          <a:p>
            <a:pPr marL="0" marR="0" indent="0">
              <a:lnSpc>
                <a:spcPct val="100000"/>
              </a:lnSpc>
              <a:spcBef>
                <a:spcPct val="0"/>
              </a:spcBef>
              <a:spcAft>
                <a:spcPct val="0"/>
              </a:spcAft>
              <a:buChar char="•"/>
            </a:pPr>
            <a:r>
              <a:rPr b="1" cap="none" sz="1800" baseline="0">
                <a:solidFill>
                  <a:schemeClr val="tx1"/>
                </a:solidFill>
                <a:latin typeface="Arial"/>
                <a:cs typeface="Arial"/>
              </a:rPr>
              <a:t>Clear Metrics</a:t>
            </a:r>
            <a:r>
              <a:rPr cap="none" sz="1800" baseline="0">
                <a:solidFill>
                  <a:schemeClr val="tx1"/>
                </a:solidFill>
                <a:latin typeface="Arial"/>
                <a:cs typeface="Arial"/>
              </a:rPr>
              <a:t>: Provides a structured and transparent way to measure and track employee performance against well-defined metrics.</a:t>
            </a:r>
          </a:p>
          <a:p>
            <a:pPr marL="0" marR="0" indent="0">
              <a:lnSpc>
                <a:spcPct val="100000"/>
              </a:lnSpc>
              <a:spcBef>
                <a:spcPct val="0"/>
              </a:spcBef>
              <a:spcAft>
                <a:spcPct val="0"/>
              </a:spcAft>
              <a:buChar char="•"/>
            </a:pPr>
            <a:r>
              <a:rPr b="1" cap="none" sz="1800" baseline="0">
                <a:solidFill>
                  <a:schemeClr val="tx1"/>
                </a:solidFill>
                <a:latin typeface="Arial"/>
                <a:cs typeface="Arial"/>
              </a:rPr>
              <a:t>Comprehensive Data Integration</a:t>
            </a:r>
            <a:r>
              <a:rPr cap="none" sz="1800" baseline="0">
                <a:solidFill>
                  <a:schemeClr val="tx1"/>
                </a:solidFill>
                <a:latin typeface="Arial"/>
                <a:cs typeface="Arial"/>
              </a:rPr>
              <a:t>: Consolidates performance data in one place, simplifying tracking and reporting.</a:t>
            </a:r>
          </a:p>
          <a:p>
            <a:pPr marL="0" marR="0" indent="0">
              <a:lnSpc>
                <a:spcPct val="100000"/>
              </a:lnSpc>
              <a:spcBef>
                <a:spcPct val="0"/>
              </a:spcBef>
              <a:spcAft>
                <a:spcPct val="0"/>
              </a:spcAft>
              <a:buNone/>
            </a:pPr>
            <a:r>
              <a:rPr cap="none" sz="1800" baseline="0">
                <a:solidFill>
                  <a:schemeClr val="tx1"/>
                </a:solidFill>
                <a:latin typeface="Arial"/>
                <a:cs typeface="Arial"/>
              </a:rPr>
              <a:t>**4. </a:t>
            </a:r>
            <a:r>
              <a:rPr b="1" cap="none" sz="1800" baseline="0">
                <a:solidFill>
                  <a:schemeClr val="tx1"/>
                </a:solidFill>
                <a:latin typeface="Arial"/>
                <a:cs typeface="Arial"/>
              </a:rPr>
              <a:t>Improved Decision-Making and Accountability</a:t>
            </a:r>
            <a:r>
              <a:rPr cap="none" sz="1800" baseline="0">
                <a:solidFill>
                  <a:schemeClr val="tx1"/>
                </a:solidFill>
                <a:latin typeface="Arial"/>
                <a:cs typeface="Arial"/>
              </a:rPr>
              <a:t>:</a:t>
            </a:r>
          </a:p>
          <a:p>
            <a:pPr marL="0" marR="0" indent="0">
              <a:lnSpc>
                <a:spcPct val="100000"/>
              </a:lnSpc>
              <a:spcBef>
                <a:spcPct val="0"/>
              </a:spcBef>
              <a:spcAft>
                <a:spcPct val="0"/>
              </a:spcAft>
              <a:buChar char="•"/>
            </a:pPr>
            <a:r>
              <a:rPr b="1" cap="none" sz="1800" baseline="0">
                <a:solidFill>
                  <a:schemeClr val="tx1"/>
                </a:solidFill>
                <a:latin typeface="Arial"/>
                <a:cs typeface="Arial"/>
              </a:rPr>
              <a:t>Data-Driven Insights</a:t>
            </a:r>
            <a:r>
              <a:rPr cap="none" sz="1800" baseline="0">
                <a:solidFill>
                  <a:schemeClr val="tx1"/>
                </a:solidFill>
                <a:latin typeface="Arial"/>
                <a:cs typeface="Arial"/>
              </a:rPr>
              <a:t>: Facilitates informed decision-making by offering detailed performance analysis and trends.</a:t>
            </a:r>
          </a:p>
          <a:p>
            <a:pPr marL="0" marR="0" indent="0">
              <a:lnSpc>
                <a:spcPct val="100000"/>
              </a:lnSpc>
              <a:spcBef>
                <a:spcPct val="0"/>
              </a:spcBef>
              <a:spcAft>
                <a:spcPct val="0"/>
              </a:spcAft>
              <a:buChar char="•"/>
            </a:pPr>
            <a:r>
              <a:rPr b="1" cap="none" sz="1800" baseline="0">
                <a:solidFill>
                  <a:schemeClr val="tx1"/>
                </a:solidFill>
                <a:latin typeface="Arial"/>
                <a:cs typeface="Arial"/>
              </a:rPr>
              <a:t>Objective Evaluation</a:t>
            </a:r>
            <a:r>
              <a:rPr cap="none" sz="1800" baseline="0">
                <a:solidFill>
                  <a:schemeClr val="tx1"/>
                </a:solidFill>
                <a:latin typeface="Arial"/>
                <a:cs typeface="Arial"/>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Creating an Employee Performance Scorecard in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Rectangle 8"/>
          <p:cNvSpPr/>
          <p:nvPr/>
        </p:nvSpPr>
        <p:spPr>
          <a:xfrm>
            <a:off x="657490" y="1891182"/>
            <a:ext cx="7477120" cy="3785657"/>
          </a:xfrm>
          <a:prstGeom prst="rect">
            <a:avLst/>
          </a:prstGeom>
        </p:spPr>
        <p:txBody>
          <a:bodyPr wrap="square">
            <a:spAutoFit/>
          </a:bodyPr>
          <a:lstStyle/>
          <a:p>
            <a:pPr/>
            <a:r>
              <a:rPr sz="240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739768" y="82962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595" y="2133595"/>
            <a:ext cx="7924804" cy="830991"/>
          </a:xfrm>
          <a:prstGeom prst="rect">
            <a:avLst/>
          </a:prstGeom>
          <a:noFill/>
        </p:spPr>
        <p:txBody>
          <a:bodyPr wrap="square" rtlCol="0">
            <a:spAutoFit/>
          </a:bodyPr>
          <a:lstStyle/>
          <a:p>
            <a:pPr>
              <a:buFont typeface="Arial"/>
              <a:buChar char="•"/>
            </a:pPr>
            <a:r>
              <a:rPr sz="2400">
                <a:solidFill>
                  <a:srgbClr val="0D0D0D"/>
                </a:solidFill>
                <a:latin typeface="Times New Roman"/>
                <a:cs typeface="Times New Roman"/>
              </a:rPr>
              <a:t>.</a:t>
            </a:r>
          </a:p>
          <a:p>
            <a:pPr/>
          </a:p>
        </p:txBody>
      </p:sp>
      <p:sp>
        <p:nvSpPr>
          <p:cNvPr id="9" name="Rectangle 8"/>
          <p:cNvSpPr/>
          <p:nvPr/>
        </p:nvSpPr>
        <p:spPr>
          <a:xfrm>
            <a:off x="990595" y="1715532"/>
            <a:ext cx="7829550" cy="5170651"/>
          </a:xfrm>
          <a:prstGeom prst="rect">
            <a:avLst/>
          </a:prstGeom>
        </p:spPr>
        <p:txBody>
          <a:bodyPr wrap="square">
            <a:spAutoFit/>
          </a:bodyPr>
          <a:lstStyle/>
          <a:p>
            <a:pPr/>
            <a:r>
              <a:rPr sz="2400"/>
              <a:t>Do you want to learn how to create a scorecard in Excel to track your performance?</a:t>
            </a:r>
          </a:p>
          <a:p>
            <a:pPr/>
            <a:r>
              <a:rPr sz="2400"/>
              <a:t>Excel </a:t>
            </a:r>
            <a:r>
              <a:rPr sz="2400"/>
              <a:t>scorecards will help you track your progress and make informed decisions. You will see where you're thriving and determine areas for improvement. </a:t>
            </a:r>
          </a:p>
          <a:p>
            <a:pPr/>
            <a:r>
              <a:rPr sz="2400"/>
              <a:t>This </a:t>
            </a:r>
            <a:r>
              <a:rPr sz="2400"/>
              <a:t>blog post will tell you what you need to know about making a scorecard in Excel. </a:t>
            </a:r>
          </a:p>
          <a:p>
            <a:pPr/>
            <a:r>
              <a:rPr sz="2400"/>
              <a:t>Read </a:t>
            </a:r>
            <a:r>
              <a:rPr sz="2400"/>
              <a:t>on as we cover the following:</a:t>
            </a:r>
          </a:p>
          <a:p>
            <a:pPr/>
            <a:r>
              <a:rPr sz="2400"/>
              <a:t>What </a:t>
            </a:r>
            <a:r>
              <a:rPr sz="2400"/>
              <a:t>Is an Excel Scorecard?</a:t>
            </a:r>
          </a:p>
          <a:p>
            <a:pPr/>
            <a:r>
              <a:rPr sz="2400"/>
              <a:t>Excel </a:t>
            </a:r>
            <a:r>
              <a:rPr sz="2400"/>
              <a:t>Guide: How to Create a Scorecard</a:t>
            </a:r>
          </a:p>
          <a:p>
            <a:pPr/>
            <a:r>
              <a:rPr sz="2400"/>
              <a:t>Final </a:t>
            </a:r>
            <a:r>
              <a:rPr sz="2400"/>
              <a:t>Thoughts on How to Create A Scorecard in Excel</a:t>
            </a:r>
          </a:p>
          <a:p>
            <a:pPr/>
            <a:r>
              <a:rPr sz="2400"/>
              <a:t>Frequently </a:t>
            </a:r>
            <a:r>
              <a:rPr sz="2400"/>
              <a:t>Asked Questions on How to Create a Scorecard in Excel</a:t>
            </a:r>
          </a:p>
          <a:p>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Rectangle 6"/>
          <p:cNvSpPr/>
          <p:nvPr/>
        </p:nvSpPr>
        <p:spPr>
          <a:xfrm>
            <a:off x="723904" y="1695454"/>
            <a:ext cx="6096004" cy="4401205"/>
          </a:xfrm>
          <a:prstGeom prst="rect">
            <a:avLst/>
          </a:prstGeom>
        </p:spPr>
        <p:txBody>
          <a:bodyPr>
            <a:spAutoFit/>
          </a:bodyPr>
          <a:lstStyle/>
          <a:p>
            <a:pPr/>
            <a:r>
              <a:rPr sz="280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214437" y="508950"/>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2"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Rectangle 1"/>
          <p:cNvSpPr>
            <a:spLocks noChangeArrowheads="1"/>
          </p:cNvSpPr>
          <p:nvPr/>
        </p:nvSpPr>
        <p:spPr bwMode="auto">
          <a:xfrm>
            <a:off x="533395" y="1143000"/>
            <a:ext cx="10446311" cy="667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cap="none" sz="1600" baseline="0">
                <a:solidFill>
                  <a:schemeClr val="tx1"/>
                </a:solidFill>
                <a:latin typeface="Arial"/>
                <a:cs typeface="Arial"/>
              </a:rPr>
              <a:t>*1. </a:t>
            </a:r>
            <a:r>
              <a:rPr b="1" cap="none" sz="1600" baseline="0">
                <a:solidFill>
                  <a:schemeClr val="tx1"/>
                </a:solidFill>
                <a:latin typeface="Arial"/>
                <a:cs typeface="Arial"/>
              </a:rPr>
              <a:t>Tailored Customization</a:t>
            </a:r>
          </a:p>
          <a:p>
            <a:pPr marL="0" marR="0" indent="0">
              <a:lnSpc>
                <a:spcPct val="100000"/>
              </a:lnSpc>
              <a:spcBef>
                <a:spcPct val="0"/>
              </a:spcBef>
              <a:spcAft>
                <a:spcPct val="0"/>
              </a:spcAft>
              <a:buChar char="•"/>
            </a:pPr>
            <a:r>
              <a:rPr b="1" cap="none" sz="1600" baseline="0">
                <a:solidFill>
                  <a:schemeClr val="tx1"/>
                </a:solidFill>
                <a:latin typeface="Arial"/>
                <a:cs typeface="Arial"/>
              </a:rPr>
              <a:t>Personalization</a:t>
            </a:r>
            <a:r>
              <a:rPr cap="none" sz="1600" baseline="0">
                <a:solidFill>
                  <a:schemeClr val="tx1"/>
                </a:solidFill>
                <a:latin typeface="Arial"/>
                <a:cs typeface="Arial"/>
              </a:rPr>
              <a:t>: Excel allows for the creation of a highly customized scorecard tailored to specific organizational needs, roles, and performance metrics.</a:t>
            </a:r>
          </a:p>
          <a:p>
            <a:pPr marL="0" marR="0" indent="0">
              <a:lnSpc>
                <a:spcPct val="100000"/>
              </a:lnSpc>
              <a:spcBef>
                <a:spcPct val="0"/>
              </a:spcBef>
              <a:spcAft>
                <a:spcPct val="0"/>
              </a:spcAft>
              <a:buChar char="•"/>
            </a:pPr>
            <a:r>
              <a:rPr b="1" cap="none" sz="1600" baseline="0">
                <a:solidFill>
                  <a:schemeClr val="tx1"/>
                </a:solidFill>
                <a:latin typeface="Arial"/>
                <a:cs typeface="Arial"/>
              </a:rPr>
              <a:t>Flexibility</a:t>
            </a:r>
            <a:r>
              <a:rPr cap="none" sz="1600" baseline="0">
                <a:solidFill>
                  <a:schemeClr val="tx1"/>
                </a:solidFill>
                <a:latin typeface="Arial"/>
                <a:cs typeface="Arial"/>
              </a:rPr>
              <a:t>: Adjust criteria, weightings, and data inputs to reflect company goals, departmental objectives, or individual performance targets.</a:t>
            </a:r>
          </a:p>
          <a:p>
            <a:pPr marL="0" marR="0" indent="0">
              <a:lnSpc>
                <a:spcPct val="100000"/>
              </a:lnSpc>
              <a:spcBef>
                <a:spcPct val="0"/>
              </a:spcBef>
              <a:spcAft>
                <a:spcPct val="0"/>
              </a:spcAft>
              <a:buNone/>
            </a:pPr>
            <a:r>
              <a:rPr cap="none" sz="1600" baseline="0">
                <a:solidFill>
                  <a:schemeClr val="tx1"/>
                </a:solidFill>
                <a:latin typeface="Arial"/>
                <a:cs typeface="Arial"/>
              </a:rPr>
              <a:t>**2. </a:t>
            </a:r>
            <a:r>
              <a:rPr b="1" cap="none" sz="1600" baseline="0">
                <a:solidFill>
                  <a:schemeClr val="tx1"/>
                </a:solidFill>
                <a:latin typeface="Arial"/>
                <a:cs typeface="Arial"/>
              </a:rPr>
              <a:t>Cost-Effective Solution</a:t>
            </a:r>
          </a:p>
          <a:p>
            <a:pPr marL="0" marR="0" indent="0">
              <a:lnSpc>
                <a:spcPct val="100000"/>
              </a:lnSpc>
              <a:spcBef>
                <a:spcPct val="0"/>
              </a:spcBef>
              <a:spcAft>
                <a:spcPct val="0"/>
              </a:spcAft>
              <a:buChar char="•"/>
            </a:pPr>
            <a:r>
              <a:rPr b="1" cap="none" sz="1600" baseline="0">
                <a:solidFill>
                  <a:schemeClr val="tx1"/>
                </a:solidFill>
                <a:latin typeface="Arial"/>
                <a:cs typeface="Arial"/>
              </a:rPr>
              <a:t>Low Cost</a:t>
            </a:r>
            <a:r>
              <a:rPr cap="none" sz="1600" baseline="0">
                <a:solidFill>
                  <a:schemeClr val="tx1"/>
                </a:solidFill>
                <a:latin typeface="Arial"/>
                <a:cs typeface="Arial"/>
              </a:rPr>
              <a:t>: Utilizing Excel for performance tracking leverages existing software and avoids the need for expensive specialized performance management tools.</a:t>
            </a:r>
          </a:p>
          <a:p>
            <a:pPr marL="0" marR="0" indent="0">
              <a:lnSpc>
                <a:spcPct val="100000"/>
              </a:lnSpc>
              <a:spcBef>
                <a:spcPct val="0"/>
              </a:spcBef>
              <a:spcAft>
                <a:spcPct val="0"/>
              </a:spcAft>
              <a:buChar char="•"/>
            </a:pPr>
            <a:r>
              <a:rPr b="1" cap="none" sz="1600" baseline="0">
                <a:solidFill>
                  <a:schemeClr val="tx1"/>
                </a:solidFill>
                <a:latin typeface="Arial"/>
                <a:cs typeface="Arial"/>
              </a:rPr>
              <a:t>No Additional Licensing</a:t>
            </a:r>
            <a:r>
              <a:rPr cap="none" sz="1600" baseline="0">
                <a:solidFill>
                  <a:schemeClr val="tx1"/>
                </a:solidFill>
                <a:latin typeface="Arial"/>
                <a:cs typeface="Arial"/>
              </a:rPr>
              <a:t>: If your organization already uses Microsoft Office, there’s no extra cost for additional software.</a:t>
            </a:r>
          </a:p>
          <a:p>
            <a:pPr marL="0" marR="0" indent="0">
              <a:lnSpc>
                <a:spcPct val="100000"/>
              </a:lnSpc>
              <a:spcBef>
                <a:spcPct val="0"/>
              </a:spcBef>
              <a:spcAft>
                <a:spcPct val="0"/>
              </a:spcAft>
              <a:buNone/>
            </a:pPr>
            <a:r>
              <a:rPr cap="none" sz="1600" baseline="0">
                <a:solidFill>
                  <a:schemeClr val="tx1"/>
                </a:solidFill>
                <a:latin typeface="Arial"/>
                <a:cs typeface="Arial"/>
              </a:rPr>
              <a:t>**3. </a:t>
            </a:r>
            <a:r>
              <a:rPr b="1" cap="none" sz="1600" baseline="0">
                <a:solidFill>
                  <a:schemeClr val="tx1"/>
                </a:solidFill>
                <a:latin typeface="Arial"/>
                <a:cs typeface="Arial"/>
              </a:rPr>
              <a:t>Ease of Use</a:t>
            </a:r>
          </a:p>
          <a:p>
            <a:pPr marL="0" marR="0" indent="0">
              <a:lnSpc>
                <a:spcPct val="100000"/>
              </a:lnSpc>
              <a:spcBef>
                <a:spcPct val="0"/>
              </a:spcBef>
              <a:spcAft>
                <a:spcPct val="0"/>
              </a:spcAft>
              <a:buChar char="•"/>
            </a:pPr>
            <a:r>
              <a:rPr b="1" cap="none" sz="1600" baseline="0">
                <a:solidFill>
                  <a:schemeClr val="tx1"/>
                </a:solidFill>
                <a:latin typeface="Arial"/>
                <a:cs typeface="Arial"/>
              </a:rPr>
              <a:t>User-Friendly Interface</a:t>
            </a:r>
            <a:r>
              <a:rPr cap="none" sz="1600" baseline="0">
                <a:solidFill>
                  <a:schemeClr val="tx1"/>
                </a:solidFill>
                <a:latin typeface="Arial"/>
                <a:cs typeface="Arial"/>
              </a:rPr>
              <a:t>: Excel's familiar interface makes it accessible for employees and managers, reducing the learning curve and easing adoption.</a:t>
            </a:r>
          </a:p>
          <a:p>
            <a:pPr marL="0" marR="0" indent="0">
              <a:lnSpc>
                <a:spcPct val="100000"/>
              </a:lnSpc>
              <a:spcBef>
                <a:spcPct val="0"/>
              </a:spcBef>
              <a:spcAft>
                <a:spcPct val="0"/>
              </a:spcAft>
              <a:buChar char="•"/>
            </a:pPr>
            <a:r>
              <a:rPr b="1" cap="none" sz="1600" baseline="0">
                <a:solidFill>
                  <a:schemeClr val="tx1"/>
                </a:solidFill>
                <a:latin typeface="Arial"/>
                <a:cs typeface="Arial"/>
              </a:rPr>
              <a:t>Templates and Formulas</a:t>
            </a:r>
            <a:r>
              <a:rPr cap="none" sz="1600" baseline="0">
                <a:solidFill>
                  <a:schemeClr val="tx1"/>
                </a:solidFill>
                <a:latin typeface="Arial"/>
                <a:cs typeface="Arial"/>
              </a:rPr>
              <a:t>: Leverage built-in Excel functions, templates, and formulas to automate calculations and streamline data entry.</a:t>
            </a:r>
          </a:p>
          <a:p>
            <a:pPr marL="0" marR="0" indent="0">
              <a:lnSpc>
                <a:spcPct val="100000"/>
              </a:lnSpc>
              <a:spcBef>
                <a:spcPct val="0"/>
              </a:spcBef>
              <a:spcAft>
                <a:spcPct val="0"/>
              </a:spcAft>
              <a:buNone/>
            </a:pPr>
            <a:r>
              <a:rPr cap="none" sz="1600" baseline="0">
                <a:solidFill>
                  <a:schemeClr val="tx1"/>
                </a:solidFill>
                <a:latin typeface="Arial"/>
                <a:cs typeface="Arial"/>
              </a:rPr>
              <a:t>**4. </a:t>
            </a:r>
            <a:r>
              <a:rPr b="1" cap="none" sz="1600" baseline="0">
                <a:solidFill>
                  <a:schemeClr val="tx1"/>
                </a:solidFill>
                <a:latin typeface="Arial"/>
                <a:cs typeface="Arial"/>
              </a:rPr>
              <a:t>Data Integration and Analysis</a:t>
            </a:r>
          </a:p>
          <a:p>
            <a:pPr marL="0" marR="0" indent="0">
              <a:lnSpc>
                <a:spcPct val="100000"/>
              </a:lnSpc>
              <a:spcBef>
                <a:spcPct val="0"/>
              </a:spcBef>
              <a:spcAft>
                <a:spcPct val="0"/>
              </a:spcAft>
              <a:buChar char="•"/>
            </a:pPr>
            <a:r>
              <a:rPr b="1" cap="none" sz="1600" baseline="0">
                <a:solidFill>
                  <a:schemeClr val="tx1"/>
                </a:solidFill>
                <a:latin typeface="Arial"/>
                <a:cs typeface="Arial"/>
              </a:rPr>
              <a:t>Centralized Data</a:t>
            </a:r>
            <a:r>
              <a:rPr cap="none" sz="1600" baseline="0">
                <a:solidFill>
                  <a:schemeClr val="tx1"/>
                </a:solidFill>
                <a:latin typeface="Arial"/>
                <a:cs typeface="Arial"/>
              </a:rPr>
              <a:t>: Combine performance metrics, KPIs, and feedback in a single, integrated document for easier tracking and management.</a:t>
            </a:r>
          </a:p>
          <a:p>
            <a:pPr marL="0" marR="0" indent="0">
              <a:lnSpc>
                <a:spcPct val="100000"/>
              </a:lnSpc>
              <a:spcBef>
                <a:spcPct val="0"/>
              </a:spcBef>
              <a:spcAft>
                <a:spcPct val="0"/>
              </a:spcAft>
              <a:buChar char="•"/>
            </a:pPr>
            <a:r>
              <a:rPr b="1" cap="none" sz="1600" baseline="0">
                <a:solidFill>
                  <a:schemeClr val="tx1"/>
                </a:solidFill>
                <a:latin typeface="Arial"/>
                <a:cs typeface="Arial"/>
              </a:rPr>
              <a:t>Advanced Analytics</a:t>
            </a:r>
            <a:r>
              <a:rPr cap="none" sz="1600" baseline="0">
                <a:solidFill>
                  <a:schemeClr val="tx1"/>
                </a:solidFill>
                <a:latin typeface="Arial"/>
                <a:cs typeface="Arial"/>
              </a:rPr>
              <a:t>: Utilize Excel’s powerful data analysis tools, such as pivot tables, charts, and graphs, to gain insights and visualize performance trends.</a:t>
            </a:r>
          </a:p>
          <a:p>
            <a:pPr marL="0" marR="0" indent="0">
              <a:lnSpc>
                <a:spcPct val="100000"/>
              </a:lnSpc>
              <a:spcBef>
                <a:spcPct val="0"/>
              </a:spcBef>
              <a:spcAft>
                <a:spcPct val="0"/>
              </a:spcAft>
              <a:buNone/>
            </a:pPr>
            <a:r>
              <a:rPr cap="none" sz="1600" baseline="0">
                <a:solidFill>
                  <a:schemeClr val="tx1"/>
                </a:solidFill>
                <a:latin typeface="Arial"/>
                <a:cs typeface="Arial"/>
              </a:rPr>
              <a:t>**5. </a:t>
            </a:r>
            <a:r>
              <a:rPr b="1" cap="none" sz="1600" baseline="0">
                <a:solidFill>
                  <a:schemeClr val="tx1"/>
                </a:solidFill>
                <a:latin typeface="Arial"/>
                <a:cs typeface="Arial"/>
              </a:rPr>
              <a:t>Enhanced Performance Management</a:t>
            </a:r>
          </a:p>
          <a:p>
            <a:pPr marL="0" marR="0" indent="0">
              <a:lnSpc>
                <a:spcPct val="100000"/>
              </a:lnSpc>
              <a:spcBef>
                <a:spcPct val="0"/>
              </a:spcBef>
              <a:spcAft>
                <a:spcPct val="0"/>
              </a:spcAft>
              <a:buChar char="•"/>
            </a:pPr>
            <a:r>
              <a:rPr b="1" cap="none" sz="1600" baseline="0">
                <a:solidFill>
                  <a:schemeClr val="tx1"/>
                </a:solidFill>
                <a:latin typeface="Arial"/>
                <a:cs typeface="Arial"/>
              </a:rPr>
              <a:t>Clear Metrics</a:t>
            </a:r>
            <a:r>
              <a:rPr cap="none" sz="1600" baseline="0">
                <a:solidFill>
                  <a:schemeClr val="tx1"/>
                </a:solidFill>
                <a:latin typeface="Arial"/>
                <a:cs typeface="Arial"/>
              </a:rPr>
              <a:t>: Define and track clear performance indicators to align employee goals with organizational objectives.</a:t>
            </a:r>
          </a:p>
          <a:p>
            <a:pPr marL="0" marR="0" indent="0">
              <a:lnSpc>
                <a:spcPct val="100000"/>
              </a:lnSpc>
              <a:spcBef>
                <a:spcPct val="0"/>
              </a:spcBef>
              <a:spcAft>
                <a:spcPct val="0"/>
              </a:spcAft>
            </a:pPr>
            <a:r>
              <a:rPr cap="none" sz="2800" baseline="0">
                <a:solidFill>
                  <a:schemeClr val="tx1"/>
                </a:solidFill>
                <a:latin typeface="Arial"/>
                <a:cs typeface="Arial"/>
              </a:rPr>
              <a:t>.</a:t>
            </a:r>
          </a:p>
          <a:p>
            <a:pPr marL="0" marR="0" indent="0">
              <a:lnSpc>
                <a:spcPct val="100000"/>
              </a:lnSpc>
              <a:spcBef>
                <a:spcPct val="0"/>
              </a:spcBef>
              <a:spcAft>
                <a:spcPct val="0"/>
              </a:spcAft>
              <a:buNone/>
            </a:pPr>
          </a:p>
          <a:p>
            <a:pPr marL="0" marR="0" indent="0">
              <a:lnSpc>
                <a:spcPct val="100000"/>
              </a:lnSpc>
              <a:spcBef>
                <a:spcPct val="0"/>
              </a:spcBef>
              <a:spcAft>
                <a:spcPct val="0"/>
              </a:spcAft>
              <a:buNone/>
            </a:pPr>
          </a:p>
        </p:txBody>
      </p:sp>
      <p:sp>
        <p:nvSpPr>
          <p:cNvPr id="10" name="Rectangle 2"/>
          <p:cNvSpPr>
            <a:spLocks noChangeArrowheads="1"/>
          </p:cNvSpPr>
          <p:nvPr/>
        </p:nvSpPr>
        <p:spPr bwMode="auto">
          <a:xfrm>
            <a:off x="0" y="457200"/>
            <a:ext cx="12191995" cy="1587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p>
        </p:txBody>
      </p:sp>
      <p:sp>
        <p:nvSpPr>
          <p:cNvPr id="11" name="Rectangle 3"/>
          <p:cNvSpPr>
            <a:spLocks noChangeArrowheads="1"/>
          </p:cNvSpPr>
          <p:nvPr/>
        </p:nvSpPr>
        <p:spPr bwMode="auto">
          <a:xfrm>
            <a:off x="0" y="378507"/>
            <a:ext cx="184732" cy="64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pPr/>
            <a:r>
              <a:rPr/>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p>
          <a:p>
            <a:pPr/>
          </a:p>
        </p:txBody>
      </p:sp>
      <p:sp>
        <p:nvSpPr>
          <p:cNvPr id="10" name="Rectangle 1"/>
          <p:cNvSpPr>
            <a:spLocks noChangeArrowheads="1"/>
          </p:cNvSpPr>
          <p:nvPr/>
        </p:nvSpPr>
        <p:spPr bwMode="auto">
          <a:xfrm>
            <a:off x="304795" y="1358651"/>
            <a:ext cx="10822223" cy="529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a:buChar char="•"/>
            </a:pPr>
            <a:r>
              <a:rPr b="1" cap="none" baseline="0">
                <a:solidFill>
                  <a:schemeClr val="tx1"/>
                </a:solidFill>
                <a:latin typeface="Arial"/>
                <a:cs typeface="Arial"/>
              </a:rPr>
              <a:t>Seamless Integration with Organizational Goals</a:t>
            </a:r>
          </a:p>
          <a:p>
            <a:pPr marL="0" marR="0" indent="0">
              <a:lnSpc>
                <a:spcPct val="100000"/>
              </a:lnSpc>
              <a:spcBef>
                <a:spcPct val="0"/>
              </a:spcBef>
              <a:spcAft>
                <a:spcPct val="0"/>
              </a:spcAft>
              <a:buChar char="•"/>
            </a:pPr>
            <a:r>
              <a:rPr b="1" cap="none" sz="1600" baseline="0">
                <a:solidFill>
                  <a:schemeClr val="tx1"/>
                </a:solidFill>
                <a:latin typeface="Arial"/>
                <a:cs typeface="Arial"/>
              </a:rPr>
              <a:t>Tailored Metrics</a:t>
            </a:r>
            <a:r>
              <a:rPr cap="none" sz="1600" baseline="0">
                <a:solidFill>
                  <a:schemeClr val="tx1"/>
                </a:solidFill>
                <a:latin typeface="Arial"/>
                <a:cs typeface="Arial"/>
              </a:rPr>
              <a:t>: Easily align scorecard criteria with specific company goals and department objectives. This ensures that each employee’s performance is measured in the context of what matters most to the organization.</a:t>
            </a:r>
          </a:p>
          <a:p>
            <a:pPr marL="0" marR="0" indent="0">
              <a:lnSpc>
                <a:spcPct val="100000"/>
              </a:lnSpc>
              <a:spcBef>
                <a:spcPct val="0"/>
              </a:spcBef>
              <a:spcAft>
                <a:spcPct val="0"/>
              </a:spcAft>
              <a:buChar char="•"/>
            </a:pPr>
            <a:r>
              <a:rPr b="1" cap="none" sz="1600" baseline="0">
                <a:solidFill>
                  <a:schemeClr val="tx1"/>
                </a:solidFill>
                <a:latin typeface="Arial"/>
                <a:cs typeface="Arial"/>
              </a:rPr>
              <a:t>Dynamic Updates</a:t>
            </a:r>
            <a:r>
              <a:rPr cap="none" sz="1600" baseline="0">
                <a:solidFill>
                  <a:schemeClr val="tx1"/>
                </a:solidFill>
                <a:latin typeface="Arial"/>
                <a:cs typeface="Arial"/>
              </a:rPr>
              <a:t>: Quickly adapt the scorecard to changing business needs, allowing for real-time alignment with shifting priorities and strategic objectives.</a:t>
            </a:r>
          </a:p>
          <a:p>
            <a:pPr marL="0" marR="0" indent="0">
              <a:lnSpc>
                <a:spcPct val="100000"/>
              </a:lnSpc>
              <a:spcBef>
                <a:spcPct val="0"/>
              </a:spcBef>
              <a:spcAft>
                <a:spcPct val="0"/>
              </a:spcAft>
              <a:buChar char="•"/>
            </a:pPr>
            <a:r>
              <a:rPr b="1" cap="none" sz="1600" baseline="0">
                <a:solidFill>
                  <a:schemeClr val="tx1"/>
                </a:solidFill>
                <a:latin typeface="Arial"/>
                <a:cs typeface="Arial"/>
              </a:rPr>
              <a:t>User-Friendly Experience</a:t>
            </a:r>
          </a:p>
          <a:p>
            <a:pPr marL="0" marR="0" indent="0">
              <a:lnSpc>
                <a:spcPct val="100000"/>
              </a:lnSpc>
              <a:spcBef>
                <a:spcPct val="0"/>
              </a:spcBef>
              <a:spcAft>
                <a:spcPct val="0"/>
              </a:spcAft>
              <a:buChar char="•"/>
            </a:pPr>
            <a:r>
              <a:rPr b="1" cap="none" sz="1600" baseline="0">
                <a:solidFill>
                  <a:schemeClr val="tx1"/>
                </a:solidFill>
                <a:latin typeface="Arial"/>
                <a:cs typeface="Arial"/>
              </a:rPr>
              <a:t>Intuitive Design</a:t>
            </a:r>
            <a:r>
              <a:rPr cap="none" sz="1600" baseline="0">
                <a:solidFill>
                  <a:schemeClr val="tx1"/>
                </a:solidFill>
                <a:latin typeface="Arial"/>
                <a:cs typeface="Arial"/>
              </a:rPr>
              <a:t>: Leverage Excel’s familiar interface to create a scorecard that is both accessible and easy to use. No need for extensive training or specialized software.</a:t>
            </a:r>
          </a:p>
          <a:p>
            <a:pPr marL="0" marR="0" indent="0">
              <a:lnSpc>
                <a:spcPct val="100000"/>
              </a:lnSpc>
              <a:spcBef>
                <a:spcPct val="0"/>
              </a:spcBef>
              <a:spcAft>
                <a:spcPct val="0"/>
              </a:spcAft>
              <a:buChar char="•"/>
            </a:pPr>
            <a:r>
              <a:rPr b="1" cap="none" sz="1600" baseline="0">
                <a:solidFill>
                  <a:schemeClr val="tx1"/>
                </a:solidFill>
                <a:latin typeface="Arial"/>
                <a:cs typeface="Arial"/>
              </a:rPr>
              <a:t>Interactive Features</a:t>
            </a:r>
            <a:r>
              <a:rPr cap="none" sz="1600" baseline="0">
                <a:solidFill>
                  <a:schemeClr val="tx1"/>
                </a:solidFill>
                <a:latin typeface="Arial"/>
                <a:cs typeface="Arial"/>
              </a:rPr>
              <a:t>: Incorporate interactive elements like dropdown menus, conditional formatting, and dashboards to enhance usability and make performance data more engaging.</a:t>
            </a:r>
          </a:p>
          <a:p>
            <a:pPr marL="0" marR="0" indent="0">
              <a:lnSpc>
                <a:spcPct val="100000"/>
              </a:lnSpc>
              <a:spcBef>
                <a:spcPct val="0"/>
              </a:spcBef>
              <a:spcAft>
                <a:spcPct val="0"/>
              </a:spcAft>
              <a:buChar char="•"/>
            </a:pPr>
            <a:r>
              <a:rPr b="1" cap="none" sz="1600" baseline="0">
                <a:solidFill>
                  <a:schemeClr val="tx1"/>
                </a:solidFill>
                <a:latin typeface="Arial"/>
                <a:cs typeface="Arial"/>
              </a:rPr>
              <a:t>Powerful Data Visualization</a:t>
            </a:r>
          </a:p>
          <a:p>
            <a:pPr marL="0" marR="0" indent="0">
              <a:lnSpc>
                <a:spcPct val="100000"/>
              </a:lnSpc>
              <a:spcBef>
                <a:spcPct val="0"/>
              </a:spcBef>
              <a:spcAft>
                <a:spcPct val="0"/>
              </a:spcAft>
              <a:buChar char="•"/>
            </a:pPr>
            <a:r>
              <a:rPr b="1" cap="none" sz="1600" baseline="0">
                <a:solidFill>
                  <a:schemeClr val="tx1"/>
                </a:solidFill>
                <a:latin typeface="Arial"/>
                <a:cs typeface="Arial"/>
              </a:rPr>
              <a:t>Interactive Dashboards</a:t>
            </a:r>
            <a:r>
              <a:rPr cap="none" sz="1600" baseline="0">
                <a:solidFill>
                  <a:schemeClr val="tx1"/>
                </a:solidFill>
                <a:latin typeface="Arial"/>
                <a:cs typeface="Arial"/>
              </a:rPr>
              <a:t>: Create visually appealing dashboards with charts and graphs that provide a clear and immediate view of performance trends and key metrics.</a:t>
            </a:r>
          </a:p>
          <a:p>
            <a:pPr marL="0" marR="0" indent="0">
              <a:lnSpc>
                <a:spcPct val="100000"/>
              </a:lnSpc>
              <a:spcBef>
                <a:spcPct val="0"/>
              </a:spcBef>
              <a:spcAft>
                <a:spcPct val="0"/>
              </a:spcAft>
              <a:buChar char="•"/>
            </a:pPr>
            <a:r>
              <a:rPr b="1" cap="none" sz="1600" baseline="0">
                <a:solidFill>
                  <a:schemeClr val="tx1"/>
                </a:solidFill>
                <a:latin typeface="Arial"/>
                <a:cs typeface="Arial"/>
              </a:rPr>
              <a:t>Automated Insights</a:t>
            </a:r>
            <a:r>
              <a:rPr cap="none" sz="1600" baseline="0">
                <a:solidFill>
                  <a:schemeClr val="tx1"/>
                </a:solidFill>
                <a:latin typeface="Arial"/>
                <a:cs typeface="Arial"/>
              </a:rPr>
              <a:t>: Use Excel’s advanced features to automatically generate insights and visualizations, making complex data more understandable at a glance.</a:t>
            </a:r>
          </a:p>
          <a:p>
            <a:pPr marL="0" marR="0" indent="0">
              <a:lnSpc>
                <a:spcPct val="100000"/>
              </a:lnSpc>
              <a:spcBef>
                <a:spcPct val="0"/>
              </a:spcBef>
              <a:spcAft>
                <a:spcPct val="0"/>
              </a:spcAft>
              <a:buChar char="•"/>
            </a:pPr>
            <a:r>
              <a:rPr b="1" cap="none" sz="1600" baseline="0">
                <a:solidFill>
                  <a:schemeClr val="tx1"/>
                </a:solidFill>
                <a:latin typeface="Arial"/>
                <a:cs typeface="Arial"/>
              </a:rPr>
              <a:t>Cost-Effective Innovation</a:t>
            </a:r>
          </a:p>
          <a:p>
            <a:pPr marL="0" marR="0" indent="0">
              <a:lnSpc>
                <a:spcPct val="100000"/>
              </a:lnSpc>
              <a:spcBef>
                <a:spcPct val="0"/>
              </a:spcBef>
              <a:spcAft>
                <a:spcPct val="0"/>
              </a:spcAft>
              <a:buChar char="•"/>
            </a:pPr>
            <a:r>
              <a:rPr b="1" cap="none" sz="1600" baseline="0">
                <a:solidFill>
                  <a:schemeClr val="tx1"/>
                </a:solidFill>
                <a:latin typeface="Arial"/>
                <a:cs typeface="Arial"/>
              </a:rPr>
              <a:t>No Additional Costs</a:t>
            </a:r>
            <a:r>
              <a:rPr cap="none" sz="1600" baseline="0">
                <a:solidFill>
                  <a:schemeClr val="tx1"/>
                </a:solidFill>
                <a:latin typeface="Arial"/>
                <a:cs typeface="Arial"/>
              </a:rPr>
              <a:t>: Utilize existing Excel capabilities without the need for additional investments in software or tools, maximizing ROI while minimizing costs.</a:t>
            </a:r>
          </a:p>
          <a:p>
            <a:pPr marL="0" marR="0" indent="0">
              <a:lnSpc>
                <a:spcPct val="100000"/>
              </a:lnSpc>
              <a:spcBef>
                <a:spcPct val="0"/>
              </a:spcBef>
              <a:spcAft>
                <a:spcPct val="0"/>
              </a:spcAft>
              <a:buChar char="•"/>
            </a:pPr>
            <a:r>
              <a:rPr b="1" cap="none" sz="1600" baseline="0">
                <a:solidFill>
                  <a:schemeClr val="tx1"/>
                </a:solidFill>
                <a:latin typeface="Arial"/>
                <a:cs typeface="Arial"/>
              </a:rPr>
              <a:t>Scalable Solution</a:t>
            </a:r>
            <a:r>
              <a:rPr cap="none" sz="1600" baseline="0">
                <a:solidFill>
                  <a:schemeClr val="tx1"/>
                </a:solidFill>
                <a:latin typeface="Arial"/>
                <a:cs typeface="Arial"/>
              </a:rPr>
              <a:t>: Adapt the scorecard to any size of organization, from small teams to large enterprises, without significant additional expense.</a:t>
            </a:r>
          </a:p>
          <a:p>
            <a:pPr marL="0" marR="0" indent="0">
              <a:lnSpc>
                <a:spcPct val="100000"/>
              </a:lnSpc>
              <a:spcBef>
                <a:spcPct val="0"/>
              </a:spcBef>
              <a:spcAft>
                <a:spcPct val="0"/>
              </a:spcAft>
              <a:buChar char="•"/>
            </a:pPr>
            <a:r>
              <a:rPr b="1" cap="none" sz="1600" baseline="0">
                <a:solidFill>
                  <a:schemeClr val="tx1"/>
                </a:solidFill>
                <a:latin typeface="Arial"/>
                <a:cs typeface="Arial"/>
              </a:rPr>
              <a:t>Comprehensive Data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256</TotalTime>
  <Words>1287</Words>
  <Application>Microsoft Office PowerPoint</Application>
  <PresentationFormat>Custom</PresentationFormat>
  <Paragraphs>114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bs01</cp:lastModifiedBy>
  <cp:revision>20</cp:revision>
  <dcterms:created xsi:type="dcterms:W3CDTF">2024-03-29T15:07:22Z</dcterms:created>
  <dcterms:modified xsi:type="dcterms:W3CDTF">2024-09-02T10:54:21Z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