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91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a:t>
            </a:r>
            <a:r>
              <a:rPr dirty="0" sz="2400" lang="en-US"/>
              <a:t> </a:t>
            </a:r>
            <a:r>
              <a:rPr dirty="0" sz="2400" lang="en-US"/>
              <a:t>S</a:t>
            </a:r>
            <a:r>
              <a:rPr dirty="0" sz="2400" lang="en-US"/>
              <a:t>.</a:t>
            </a:r>
            <a:r>
              <a:rPr dirty="0" sz="2400" lang="en-US"/>
              <a:t> </a:t>
            </a:r>
            <a:r>
              <a:rPr dirty="0" sz="2400" lang="en-US"/>
              <a:t>M</a:t>
            </a:r>
            <a:r>
              <a:rPr dirty="0" sz="2400" lang="en-US"/>
              <a:t>A</a:t>
            </a:r>
            <a:r>
              <a:rPr dirty="0" sz="2400" lang="en-US"/>
              <a:t>N</a:t>
            </a:r>
            <a:r>
              <a:rPr dirty="0" sz="2400" lang="en-US"/>
              <a:t>I</a:t>
            </a:r>
            <a:r>
              <a:rPr dirty="0" sz="2400" lang="en-US"/>
              <a:t>M</a:t>
            </a:r>
            <a:r>
              <a:rPr dirty="0" sz="2400" lang="en-US"/>
              <a:t>A</a:t>
            </a:r>
            <a:r>
              <a:rPr dirty="0" sz="2400" lang="en-US"/>
              <a:t>R</a:t>
            </a:r>
            <a:r>
              <a:rPr dirty="0" sz="2400" lang="en-US"/>
              <a:t>AN </a:t>
            </a:r>
            <a:endParaRPr dirty="0" sz="2400" lang="en-US"/>
          </a:p>
          <a:p>
            <a:r>
              <a:rPr dirty="0" sz="2400" lang="en-US"/>
              <a:t>REGISTER NO:</a:t>
            </a:r>
            <a:r>
              <a:rPr dirty="0" sz="2400" lang="en-IN"/>
              <a:t>312200</a:t>
            </a:r>
            <a:r>
              <a:rPr dirty="0" sz="2400" lang="en-US"/>
              <a:t>5</a:t>
            </a:r>
            <a:r>
              <a:rPr dirty="0" sz="2400" lang="en-US"/>
              <a:t>2</a:t>
            </a:r>
            <a:r>
              <a:rPr dirty="0" sz="2400" lang="en-US"/>
              <a:t>6</a:t>
            </a:r>
            <a:endParaRPr dirty="0" sz="2400" lang="en-US"/>
          </a:p>
          <a:p>
            <a:r>
              <a:rPr dirty="0" sz="2400" lang="en-US"/>
              <a:t>DEPARTMENT:</a:t>
            </a:r>
            <a:r>
              <a:rPr sz="2400" lang="en-IN"/>
              <a:t>B.COM</a:t>
            </a:r>
            <a:endParaRPr dirty="0" sz="2400" lang="en-US"/>
          </a:p>
          <a:p>
            <a:r>
              <a:rPr dirty="0" sz="2400" lang="en-US"/>
              <a:t>COLLEGE</a:t>
            </a:r>
            <a:r>
              <a:rPr dirty="0" sz="2400" lang="en-IN"/>
              <a:t>:PACHAIYAPPA’S COLLEGE FOR MEN, KANCHIPURAM </a:t>
            </a:r>
            <a:endParaRPr dirty="0" sz="2400" lang="en-US"/>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714348" y="1000108"/>
            <a:ext cx="6643734" cy="7609839"/>
          </a:xfrm>
          <a:prstGeom prst="rect"/>
          <a:noFill/>
        </p:spPr>
        <p:txBody>
          <a:bodyPr rtlCol="0" wrap="square">
            <a:spAutoFit/>
          </a:bodyPr>
          <a:p>
            <a:endParaRPr b="1" dirty="0" sz="2400" lang="en-GB">
              <a:latin typeface="Times New Roman" pitchFamily="18" charset="0"/>
              <a:cs typeface="Times New Roman" pitchFamily="18" charset="0"/>
            </a:endParaRPr>
          </a:p>
          <a:p>
            <a:endParaRPr b="1" dirty="0" lang="en-GB"/>
          </a:p>
          <a:p>
            <a:pPr>
              <a:buFont typeface="Arial" pitchFamily="34" charset="0"/>
              <a:buChar char="•"/>
            </a:pPr>
            <a:r>
              <a:rPr dirty="0" lang="en-GB">
                <a:latin typeface="Times New Roman" pitchFamily="18" charset="0"/>
                <a:cs typeface="Times New Roman" pitchFamily="18" charset="0"/>
              </a:rPr>
              <a:t>    </a:t>
            </a:r>
            <a:r>
              <a:rPr dirty="0" sz="2400" lang="en-GB">
                <a:latin typeface="Times New Roman" pitchFamily="18" charset="0"/>
                <a:cs typeface="Times New Roman" pitchFamily="18" charset="0"/>
              </a:rPr>
              <a:t>DATA COOLLECTION</a:t>
            </a:r>
          </a:p>
          <a:p>
            <a:pPr indent="-342900" marL="342900">
              <a:buAutoNum type="arabicPeriod"/>
            </a:pPr>
            <a:r>
              <a:rPr dirty="0" sz="2400" lang="en-GB">
                <a:latin typeface="Times New Roman" pitchFamily="18" charset="0"/>
                <a:cs typeface="Times New Roman" pitchFamily="18" charset="0"/>
              </a:rPr>
              <a:t>Download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indent="-342900" marL="342900">
              <a:buAutoNum type="arabicPeriod"/>
            </a:pPr>
            <a:r>
              <a:rPr dirty="0" sz="2400" lang="en-GB" err="1">
                <a:latin typeface="Times New Roman" pitchFamily="18" charset="0"/>
                <a:cs typeface="Times New Roman" pitchFamily="18" charset="0"/>
              </a:rPr>
              <a:t>Edunet</a:t>
            </a:r>
            <a:r>
              <a:rPr dirty="0" sz="2400" lang="en-GB">
                <a:latin typeface="Times New Roman" pitchFamily="18" charset="0"/>
                <a:cs typeface="Times New Roman" pitchFamily="18" charset="0"/>
              </a:rPr>
              <a:t> dashboard- file download</a:t>
            </a:r>
          </a:p>
          <a:p>
            <a:pPr indent="-342900" marL="342900">
              <a:buFont typeface="Arial" pitchFamily="34" charset="0"/>
              <a:buChar char="•"/>
            </a:pPr>
            <a:r>
              <a:rPr dirty="0" sz="2400" lang="en-GB">
                <a:latin typeface="Times New Roman" pitchFamily="18" charset="0"/>
                <a:cs typeface="Times New Roman" pitchFamily="18" charset="0"/>
              </a:rPr>
              <a:t>FEATURES COLLECTION</a:t>
            </a:r>
          </a:p>
          <a:p>
            <a:pPr indent="-342900" marL="342900"/>
            <a:r>
              <a:rPr dirty="0" sz="2400" lang="en-GB">
                <a:latin typeface="Times New Roman" pitchFamily="18" charset="0"/>
                <a:cs typeface="Times New Roman" pitchFamily="18" charset="0"/>
              </a:rPr>
              <a:t>1.Employees name</a:t>
            </a:r>
          </a:p>
          <a:p>
            <a:pPr indent="-342900" marL="342900"/>
            <a:r>
              <a:rPr dirty="0" sz="2400" lang="en-GB">
                <a:latin typeface="Times New Roman" pitchFamily="18" charset="0"/>
                <a:cs typeface="Times New Roman" pitchFamily="18" charset="0"/>
              </a:rPr>
              <a:t>2.Basic salary</a:t>
            </a:r>
          </a:p>
          <a:p>
            <a:pPr indent="-342900" marL="342900"/>
            <a:r>
              <a:rPr dirty="0" sz="2400" lang="en-GB">
                <a:latin typeface="Times New Roman" pitchFamily="18" charset="0"/>
                <a:cs typeface="Times New Roman" pitchFamily="18" charset="0"/>
              </a:rPr>
              <a:t>3.Dearness allowance</a:t>
            </a:r>
          </a:p>
          <a:p>
            <a:pPr indent="-342900" marL="342900"/>
            <a:r>
              <a:rPr dirty="0" sz="2400" lang="en-GB">
                <a:latin typeface="Times New Roman" pitchFamily="18" charset="0"/>
                <a:cs typeface="Times New Roman" pitchFamily="18" charset="0"/>
              </a:rPr>
              <a:t>4.Travelling allowance</a:t>
            </a:r>
          </a:p>
          <a:p>
            <a:pPr indent="-342900" marL="342900"/>
            <a:r>
              <a:rPr dirty="0" sz="2400" lang="en-GB">
                <a:latin typeface="Times New Roman" pitchFamily="18" charset="0"/>
                <a:cs typeface="Times New Roman" pitchFamily="18" charset="0"/>
              </a:rPr>
              <a:t>5.Gross salary</a:t>
            </a:r>
          </a:p>
          <a:p>
            <a:pPr indent="-342900" marL="342900"/>
            <a:r>
              <a:rPr dirty="0" sz="2400" lang="en-GB">
                <a:latin typeface="Times New Roman" pitchFamily="18" charset="0"/>
                <a:cs typeface="Times New Roman" pitchFamily="18" charset="0"/>
              </a:rPr>
              <a:t>6.Provident fund</a:t>
            </a:r>
          </a:p>
          <a:p>
            <a:pPr indent="-342900" marL="342900"/>
            <a:r>
              <a:rPr dirty="0" sz="2400" lang="en-GB">
                <a:latin typeface="Times New Roman" pitchFamily="18" charset="0"/>
                <a:cs typeface="Times New Roman" pitchFamily="18" charset="0"/>
              </a:rPr>
              <a:t>7.Net salary</a:t>
            </a:r>
          </a:p>
          <a:p>
            <a:pPr indent="-342900" marL="342900"/>
            <a:r>
              <a:rPr dirty="0" sz="2400" lang="en-GB">
                <a:latin typeface="Times New Roman" pitchFamily="18" charset="0"/>
                <a:cs typeface="Times New Roman" pitchFamily="18" charset="0"/>
              </a:rPr>
              <a:t> </a:t>
            </a:r>
          </a:p>
          <a:p>
            <a:pPr indent="-342900" marL="342900">
              <a:buFont typeface="Arial" pitchFamily="34" charset="0"/>
              <a:buChar char="•"/>
            </a:pPr>
            <a:r>
              <a:rPr dirty="0" sz="2400" lang="en-GB">
                <a:latin typeface="Times New Roman" pitchFamily="18" charset="0"/>
                <a:cs typeface="Times New Roman" pitchFamily="18" charset="0"/>
              </a:rPr>
              <a:t>USING PIVOT TABLE </a:t>
            </a:r>
          </a:p>
          <a:p>
            <a:pPr indent="-342900" marL="342900">
              <a:buFont typeface="Arial" pitchFamily="34" charset="0"/>
              <a:buChar char="•"/>
            </a:pPr>
            <a:r>
              <a:rPr dirty="0" sz="2400" lang="en-GB">
                <a:latin typeface="Times New Roman" pitchFamily="18" charset="0"/>
                <a:cs typeface="Times New Roman" pitchFamily="18" charset="0"/>
              </a:rPr>
              <a:t>GRAPH FOR SUMMARY</a:t>
            </a:r>
          </a:p>
          <a:p>
            <a:pPr indent="-342900" marL="342900"/>
            <a:r>
              <a:rPr dirty="0" sz="2400" lang="en-GB">
                <a:latin typeface="Times New Roman" pitchFamily="18" charset="0"/>
                <a:cs typeface="Times New Roman" pitchFamily="18" charset="0"/>
              </a:rPr>
              <a:t> </a:t>
            </a:r>
          </a:p>
          <a:p>
            <a:pPr indent="-342900" lvl="2" marL="1257300">
              <a:buAutoNum type="arabicPeriod"/>
            </a:pPr>
            <a:endParaRPr dirty="0" sz="2400" lang="en-GB"/>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6135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1285852" y="1000108"/>
            <a:ext cx="5572164" cy="5704840"/>
          </a:xfrm>
          <a:prstGeom prst="rect"/>
          <a:noFill/>
        </p:spPr>
        <p:txBody>
          <a:bodyPr rtlCol="0" wrap="square">
            <a:spAutoFit/>
          </a:bodyPr>
          <a:p>
            <a:endParaRPr b="1" dirty="0" sz="2000" lang="en-GB">
              <a:latin typeface="Times New Roman" pitchFamily="18" charset="0"/>
              <a:cs typeface="Times New Roman" pitchFamily="18" charset="0"/>
            </a:endParaRPr>
          </a:p>
          <a:p>
            <a:endParaRPr b="1"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Net Salary Payable Is Calculated After On Applicable Deductions.</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This Statement Ensures Transparency And Accuracy In Salary Disbursement Supporting Both The Employee And Employer In Financial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IN">
                <a:solidFill>
                  <a:srgbClr val="0F0F0F"/>
                </a:solidFill>
                <a:latin typeface="Times New Roman" panose="02020603050405020304" pitchFamily="18" charset="0"/>
                <a:cs typeface="Times New Roman" panose="02020603050405020304" pitchFamily="18" charset="0"/>
              </a:rPr>
              <a:t>Salary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142976" y="2214554"/>
            <a:ext cx="6143668" cy="4053840"/>
          </a:xfrm>
          <a:prstGeom prst="rect"/>
          <a:noFill/>
        </p:spPr>
        <p:txBody>
          <a:bodyPr rtlCol="0" wrap="square">
            <a:spAutoFit/>
          </a:bodyPr>
          <a:p>
            <a:pPr>
              <a:lnSpc>
                <a:spcPct val="150000"/>
              </a:lnSpc>
            </a:pPr>
            <a:r>
              <a:rPr dirty="0" sz="2000" lang="en-GB">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169939" y="2697018"/>
            <a:ext cx="5902391" cy="4968239"/>
          </a:xfrm>
          <a:prstGeom prst="rect"/>
          <a:noFill/>
        </p:spPr>
        <p:txBody>
          <a:bodyPr rtlCol="0" wrap="square">
            <a:spAutoFit/>
          </a:bodyPr>
          <a:p>
            <a:pPr>
              <a:lnSpc>
                <a:spcPct val="150000"/>
              </a:lnSpc>
            </a:pPr>
            <a:r>
              <a:rPr dirty="0" lang="en-IN">
                <a:latin typeface="Times New Roman" pitchFamily="18" charset="0"/>
                <a:cs typeface="Times New Roman" pitchFamily="18" charset="0"/>
              </a:rPr>
              <a:t>     </a:t>
            </a:r>
            <a:r>
              <a:rPr dirty="0" sz="2400" lang="en-GB">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990722" y="2019300"/>
            <a:ext cx="5145907" cy="3368040"/>
          </a:xfrm>
          <a:prstGeom prst="rect"/>
          <a:noFill/>
        </p:spPr>
        <p:txBody>
          <a:bodyPr rtlCol="0" wrap="square">
            <a:spAutoFit/>
          </a:bodyPr>
          <a:p>
            <a:pPr algn="l" indent="-457200" marL="457200">
              <a:buFont typeface="Arial" panose="020B0604020202020204" pitchFamily="34" charset="0"/>
              <a:buChar char="•"/>
            </a:pPr>
            <a:r>
              <a:rPr dirty="0" sz="3200" lang="en-IN"/>
              <a:t>Employer</a:t>
            </a:r>
          </a:p>
          <a:p>
            <a:pPr algn="l" indent="-457200" marL="457200">
              <a:buFont typeface="Arial" panose="020B0604020202020204" pitchFamily="34" charset="0"/>
              <a:buChar char="•"/>
            </a:pPr>
            <a:r>
              <a:rPr dirty="0" sz="3200" lang="en-IN"/>
              <a:t>Accountant</a:t>
            </a:r>
          </a:p>
          <a:p>
            <a:pPr algn="l" indent="-457200" marL="457200">
              <a:buFont typeface="Arial" panose="020B0604020202020204" pitchFamily="34" charset="0"/>
              <a:buChar char="•"/>
            </a:pPr>
            <a:r>
              <a:rPr dirty="0" sz="3200" lang="en-IN"/>
              <a:t>Auditor</a:t>
            </a:r>
          </a:p>
          <a:p>
            <a:pPr algn="l" indent="-457200" marL="457200">
              <a:buFont typeface="Arial" panose="020B0604020202020204" pitchFamily="34" charset="0"/>
              <a:buChar char="•"/>
            </a:pPr>
            <a:r>
              <a:rPr dirty="0" sz="3200" lang="en-IN"/>
              <a:t>Manager</a:t>
            </a:r>
          </a:p>
          <a:p>
            <a:pPr algn="l" indent="-457200" marL="457200">
              <a:buFont typeface="Arial" panose="020B0604020202020204" pitchFamily="34" charset="0"/>
              <a:buChar char="•"/>
            </a:pPr>
            <a:r>
              <a:rPr dirty="0" sz="3200" lang="en-IN"/>
              <a:t>Income Tax Authority etc.</a:t>
            </a:r>
            <a:endParaRPr dirty="0" sz="32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1"/>
          <p:cNvSpPr txBox="1"/>
          <p:nvPr/>
        </p:nvSpPr>
        <p:spPr>
          <a:xfrm>
            <a:off x="3793067" y="2339585"/>
            <a:ext cx="6528223" cy="3444240"/>
          </a:xfrm>
          <a:prstGeom prst="rect"/>
          <a:noFill/>
        </p:spPr>
        <p:txBody>
          <a:bodyPr rtlCol="0" wrap="square">
            <a:spAutoFit/>
          </a:bodyPr>
          <a:p>
            <a:pPr>
              <a:lnSpc>
                <a:spcPct val="150000"/>
              </a:lnSpc>
            </a:pPr>
            <a:r>
              <a:rPr dirty="0" sz="2400" lang="en-GB"/>
              <a:t>CONDITIONAL FORMATTING – MISSING VALUES</a:t>
            </a:r>
          </a:p>
          <a:p>
            <a:pPr>
              <a:lnSpc>
                <a:spcPct val="150000"/>
              </a:lnSpc>
            </a:pPr>
            <a:r>
              <a:rPr dirty="0" sz="2400" lang="en-GB"/>
              <a:t>FILTER-FILTER OUT MISSING  VALUES</a:t>
            </a:r>
          </a:p>
          <a:p>
            <a:pPr>
              <a:lnSpc>
                <a:spcPct val="150000"/>
              </a:lnSpc>
            </a:pPr>
            <a:r>
              <a:rPr dirty="0" sz="2400" lang="en-GB"/>
              <a:t>PIVOT TABLE- SUMMARY OF DATA</a:t>
            </a:r>
          </a:p>
          <a:p>
            <a:pPr>
              <a:lnSpc>
                <a:spcPct val="150000"/>
              </a:lnSpc>
            </a:pPr>
            <a:r>
              <a:rPr dirty="0" sz="2400" lang="en-GB"/>
              <a:t>GRAPH- DATA VISUALISATION</a:t>
            </a:r>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p>
        </p:txBody>
      </p:sp>
      <p:sp>
        <p:nvSpPr>
          <p:cNvPr id="1048670" name="TextBox 3"/>
          <p:cNvSpPr txBox="1"/>
          <p:nvPr/>
        </p:nvSpPr>
        <p:spPr>
          <a:xfrm>
            <a:off x="2155152" y="1571612"/>
            <a:ext cx="4242568" cy="4282439"/>
          </a:xfrm>
          <a:prstGeom prst="rect"/>
          <a:noFill/>
        </p:spPr>
        <p:txBody>
          <a:bodyPr rtlCol="0" wrap="square">
            <a:spAutoFit/>
          </a:bodyPr>
          <a:p>
            <a:endParaRPr b="1" dirty="0" sz="2000" lang="en-GB"/>
          </a:p>
          <a:p>
            <a:endParaRPr dirty="0" lang="en-GB"/>
          </a:p>
          <a:p>
            <a:endParaRPr dirty="0" lang="en-GB"/>
          </a:p>
          <a:p>
            <a:r>
              <a:rPr dirty="0" sz="2400" lang="en-GB">
                <a:latin typeface="Times New Roman" pitchFamily="18" charset="0"/>
                <a:cs typeface="Times New Roman" pitchFamily="18" charset="0"/>
              </a:rPr>
              <a:t>Employee Data Set –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r>
              <a:rPr dirty="0" sz="2400" lang="en-GB">
                <a:latin typeface="Times New Roman" pitchFamily="18" charset="0"/>
                <a:cs typeface="Times New Roman" pitchFamily="18" charset="0"/>
              </a:rPr>
              <a:t>Features- 21 </a:t>
            </a:r>
          </a:p>
          <a:p>
            <a:r>
              <a:rPr dirty="0" sz="2400" lang="en-GB">
                <a:latin typeface="Times New Roman" pitchFamily="18" charset="0"/>
                <a:cs typeface="Times New Roman" pitchFamily="18" charset="0"/>
              </a:rPr>
              <a:t>Considered-7</a:t>
            </a:r>
          </a:p>
          <a:p>
            <a:r>
              <a:rPr dirty="0" sz="2400" lang="en-GB">
                <a:latin typeface="Times New Roman" pitchFamily="18" charset="0"/>
                <a:cs typeface="Times New Roman" pitchFamily="18" charset="0"/>
              </a:rPr>
              <a:t>Name- Text</a:t>
            </a:r>
          </a:p>
          <a:p>
            <a:r>
              <a:rPr dirty="0" sz="2400" lang="en-GB">
                <a:latin typeface="Times New Roman" pitchFamily="18" charset="0"/>
                <a:cs typeface="Times New Roman" pitchFamily="18" charset="0"/>
              </a:rPr>
              <a:t>Provident Fund-numerical</a:t>
            </a:r>
          </a:p>
          <a:p>
            <a:r>
              <a:rPr dirty="0" sz="2400" lang="en-GB">
                <a:latin typeface="Times New Roman" pitchFamily="18" charset="0"/>
                <a:cs typeface="Times New Roman" pitchFamily="18" charset="0"/>
              </a:rPr>
              <a:t>D.A- Numerical</a:t>
            </a:r>
          </a:p>
          <a:p>
            <a:r>
              <a:rPr dirty="0" sz="2400" lang="en-GB">
                <a:latin typeface="Times New Roman" pitchFamily="18" charset="0"/>
                <a:cs typeface="Times New Roman" pitchFamily="18" charset="0"/>
              </a:rPr>
              <a:t>Gross Salary- Numerical</a:t>
            </a:r>
          </a:p>
          <a:p>
            <a:r>
              <a:rPr dirty="0" sz="2400" lang="en-GB">
                <a:latin typeface="Times New Roman" pitchFamily="18" charset="0"/>
                <a:cs typeface="Times New Roman" pitchFamily="18" charset="0"/>
              </a:rPr>
              <a:t>Net Salary- Numerical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185809" y="2019300"/>
            <a:ext cx="7348716" cy="2745740"/>
          </a:xfrm>
          <a:prstGeom prst="rect"/>
          <a:noFill/>
        </p:spPr>
        <p:txBody>
          <a:bodyPr rtlCol="0" wrap="square">
            <a:spAutoFit/>
          </a:bodyPr>
          <a:p>
            <a:endParaRPr b="1" dirty="0" sz="2800" lang="en-GB">
              <a:latin typeface="Times New Roman" pitchFamily="18" charset="0"/>
              <a:cs typeface="Times New Roman" pitchFamily="18" charset="0"/>
            </a:endParaRPr>
          </a:p>
          <a:p>
            <a:endParaRPr b="1" dirty="0" sz="2800" lang="en-GB"/>
          </a:p>
          <a:p>
            <a:r>
              <a:rPr dirty="0" sz="2800" lang="en-GB">
                <a:latin typeface="Times New Roman" pitchFamily="18" charset="0"/>
                <a:cs typeface="Times New Roman" pitchFamily="18" charset="0"/>
              </a:rPr>
              <a:t>=SALARY IFS(G15&gt;=29182, “ VERY HIGH”,G15&gt;=4, “HIGH”,G15&gt;=13, “LOW”)</a:t>
            </a:r>
          </a:p>
          <a:p>
            <a:endParaRPr b="1" dirty="0" sz="2800" lang="en-GB"/>
          </a:p>
          <a:p>
            <a:endParaRPr b="1"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Arshath Udhay</cp:lastModifiedBy>
  <dcterms:created xsi:type="dcterms:W3CDTF">2024-03-29T04:07:22Z</dcterms:created>
  <dcterms:modified xsi:type="dcterms:W3CDTF">2024-08-30T15:03:06Z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61e6adb9380847de96c5fc861d3187d9</vt:lpwstr>
  </property>
</Properties>
</file>