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
      <p:font typeface="Roboto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C5DB200-2334-4A02-A8E1-838AF3CB91D5}">
  <a:tblStyle styleId="{FC5DB200-2334-4A02-A8E1-838AF3CB91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Light-regular.fntdata"/><Relationship Id="rId30" Type="http://schemas.openxmlformats.org/officeDocument/2006/relationships/font" Target="fonts/Lato-boldItalic.fntdata"/><Relationship Id="rId11" Type="http://schemas.openxmlformats.org/officeDocument/2006/relationships/slide" Target="slides/slide5.xml"/><Relationship Id="rId33" Type="http://schemas.openxmlformats.org/officeDocument/2006/relationships/font" Target="fonts/RobotoLight-italic.fntdata"/><Relationship Id="rId10" Type="http://schemas.openxmlformats.org/officeDocument/2006/relationships/slide" Target="slides/slide4.xml"/><Relationship Id="rId32" Type="http://schemas.openxmlformats.org/officeDocument/2006/relationships/font" Target="fonts/RobotoLight-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28883a00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28883a00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argued that to truly achieve effective human-computer intelligent interaction (HCII), there is a need for the computer to be able to interact naturally with the user, similar to the way human-human interaction takes place.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206ec9d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206ec9d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28da8f94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28da8f94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28da8f94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28da8f9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28883a00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28883a00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293756de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293756de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engineering:</a:t>
            </a:r>
            <a:endParaRPr/>
          </a:p>
          <a:p>
            <a:pPr indent="0" lvl="0" marL="0" rtl="0" algn="l">
              <a:spcBef>
                <a:spcPts val="0"/>
              </a:spcBef>
              <a:spcAft>
                <a:spcPts val="0"/>
              </a:spcAft>
              <a:buNone/>
            </a:pPr>
            <a:r>
              <a:rPr lang="en"/>
              <a:t>	First Impression test</a:t>
            </a:r>
            <a:endParaRPr/>
          </a:p>
          <a:p>
            <a:pPr indent="0" lvl="0" marL="457200" rtl="0" algn="l">
              <a:spcBef>
                <a:spcPts val="0"/>
              </a:spcBef>
              <a:spcAft>
                <a:spcPts val="0"/>
              </a:spcAft>
              <a:buNone/>
            </a:pPr>
            <a:r>
              <a:rPr lang="en"/>
              <a:t>	 Task-based usability test</a:t>
            </a:r>
            <a:endParaRPr/>
          </a:p>
          <a:p>
            <a:pPr indent="0" lvl="0" marL="457200" rtl="0" algn="l">
              <a:spcBef>
                <a:spcPts val="0"/>
              </a:spcBef>
              <a:spcAft>
                <a:spcPts val="0"/>
              </a:spcAft>
              <a:buNone/>
            </a:pPr>
            <a:r>
              <a:rPr lang="en"/>
              <a:t>	 Free interaction test</a:t>
            </a:r>
            <a:endParaRPr/>
          </a:p>
          <a:p>
            <a:pPr indent="0" lvl="0" marL="457200" rtl="0" algn="l">
              <a:spcBef>
                <a:spcPts val="0"/>
              </a:spcBef>
              <a:spcAft>
                <a:spcPts val="0"/>
              </a:spcAft>
              <a:buNone/>
            </a:pPr>
            <a:r>
              <a:rPr lang="en"/>
              <a:t>	Comparative test</a:t>
            </a:r>
            <a:endParaRPr/>
          </a:p>
          <a:p>
            <a:pPr indent="0" lvl="0" marL="457200" rtl="0" algn="l">
              <a:spcBef>
                <a:spcPts val="0"/>
              </a:spcBef>
              <a:spcAft>
                <a:spcPts val="0"/>
              </a:spcAft>
              <a:buNone/>
            </a:pPr>
            <a:r>
              <a:rPr lang="en"/>
              <a:t>Development process improvement</a:t>
            </a:r>
            <a:endParaRPr/>
          </a:p>
          <a:p>
            <a:pPr indent="0" lvl="0" marL="457200" rtl="0" algn="l">
              <a:spcBef>
                <a:spcPts val="0"/>
              </a:spcBef>
              <a:spcAft>
                <a:spcPts val="0"/>
              </a:spcAft>
              <a:buNone/>
            </a:pPr>
            <a:r>
              <a:rPr lang="en"/>
              <a:t>	IDE usability comparison</a:t>
            </a:r>
            <a:endParaRPr/>
          </a:p>
          <a:p>
            <a:pPr indent="0" lvl="0" marL="457200" rtl="0" algn="l">
              <a:spcBef>
                <a:spcPts val="0"/>
              </a:spcBef>
              <a:spcAft>
                <a:spcPts val="0"/>
              </a:spcAft>
              <a:buNone/>
            </a:pPr>
            <a:r>
              <a:rPr lang="en"/>
              <a:t>	 Productivity and emotions</a:t>
            </a:r>
            <a:endParaRPr/>
          </a:p>
          <a:p>
            <a:pPr indent="0" lvl="0" marL="457200" rtl="0" algn="l">
              <a:spcBef>
                <a:spcPts val="0"/>
              </a:spcBef>
              <a:spcAft>
                <a:spcPts val="0"/>
              </a:spcAft>
              <a:buNone/>
            </a:pPr>
            <a:r>
              <a:rPr lang="en"/>
              <a:t>	 Tele and office working comparison</a:t>
            </a:r>
            <a:endParaRPr/>
          </a:p>
          <a:p>
            <a:pPr indent="0" lvl="0" marL="0" rtl="0" algn="l">
              <a:spcBef>
                <a:spcPts val="0"/>
              </a:spcBef>
              <a:spcAft>
                <a:spcPts val="0"/>
              </a:spcAft>
              <a:buNone/>
            </a:pPr>
            <a:r>
              <a:rPr lang="en"/>
              <a:t>4 Education and e-education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206ec9d2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206ec9d2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293756de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293756de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293756de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293756de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defenition only needed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28da8f941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28da8f941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icebreaker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28da8f94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28da8f94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defenition only needed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28da8f941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28da8f941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206ec9d2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206ec9d2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206ec9d2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206ec9d2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206ec9d2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206ec9d2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293756d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293756d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rgbClr val="FFFFFF"/>
              </a:buClr>
              <a:buSzPts val="3000"/>
              <a:buNone/>
              <a:defRPr sz="3000">
                <a:solidFill>
                  <a:srgbClr val="FFFFFF"/>
                </a:solidFill>
              </a:defRPr>
            </a:lvl1pPr>
            <a:lvl2pPr lvl="1">
              <a:spcBef>
                <a:spcPts val="0"/>
              </a:spcBef>
              <a:spcAft>
                <a:spcPts val="0"/>
              </a:spcAft>
              <a:buClr>
                <a:srgbClr val="FFFFFF"/>
              </a:buClr>
              <a:buSzPts val="3000"/>
              <a:buNone/>
              <a:defRPr sz="3000">
                <a:solidFill>
                  <a:srgbClr val="FFFFFF"/>
                </a:solidFill>
              </a:defRPr>
            </a:lvl2pPr>
            <a:lvl3pPr lvl="2">
              <a:spcBef>
                <a:spcPts val="0"/>
              </a:spcBef>
              <a:spcAft>
                <a:spcPts val="0"/>
              </a:spcAft>
              <a:buClr>
                <a:srgbClr val="FFFFFF"/>
              </a:buClr>
              <a:buSzPts val="3000"/>
              <a:buNone/>
              <a:defRPr sz="3000">
                <a:solidFill>
                  <a:srgbClr val="FFFFFF"/>
                </a:solidFill>
              </a:defRPr>
            </a:lvl3pPr>
            <a:lvl4pPr lvl="3">
              <a:spcBef>
                <a:spcPts val="0"/>
              </a:spcBef>
              <a:spcAft>
                <a:spcPts val="0"/>
              </a:spcAft>
              <a:buClr>
                <a:srgbClr val="FFFFFF"/>
              </a:buClr>
              <a:buSzPts val="3000"/>
              <a:buNone/>
              <a:defRPr sz="3000">
                <a:solidFill>
                  <a:srgbClr val="FFFFFF"/>
                </a:solidFill>
              </a:defRPr>
            </a:lvl4pPr>
            <a:lvl5pPr lvl="4">
              <a:spcBef>
                <a:spcPts val="0"/>
              </a:spcBef>
              <a:spcAft>
                <a:spcPts val="0"/>
              </a:spcAft>
              <a:buClr>
                <a:srgbClr val="FFFFFF"/>
              </a:buClr>
              <a:buSzPts val="3000"/>
              <a:buNone/>
              <a:defRPr sz="3000">
                <a:solidFill>
                  <a:srgbClr val="FFFFFF"/>
                </a:solidFill>
              </a:defRPr>
            </a:lvl5pPr>
            <a:lvl6pPr lvl="5">
              <a:spcBef>
                <a:spcPts val="0"/>
              </a:spcBef>
              <a:spcAft>
                <a:spcPts val="0"/>
              </a:spcAft>
              <a:buClr>
                <a:srgbClr val="FFFFFF"/>
              </a:buClr>
              <a:buSzPts val="3000"/>
              <a:buNone/>
              <a:defRPr sz="3000">
                <a:solidFill>
                  <a:srgbClr val="FFFFFF"/>
                </a:solidFill>
              </a:defRPr>
            </a:lvl6pPr>
            <a:lvl7pPr lvl="6">
              <a:spcBef>
                <a:spcPts val="0"/>
              </a:spcBef>
              <a:spcAft>
                <a:spcPts val="0"/>
              </a:spcAft>
              <a:buClr>
                <a:srgbClr val="FFFFFF"/>
              </a:buClr>
              <a:buSzPts val="3000"/>
              <a:buNone/>
              <a:defRPr sz="3000">
                <a:solidFill>
                  <a:srgbClr val="FFFFFF"/>
                </a:solidFill>
              </a:defRPr>
            </a:lvl7pPr>
            <a:lvl8pPr lvl="7">
              <a:spcBef>
                <a:spcPts val="0"/>
              </a:spcBef>
              <a:spcAft>
                <a:spcPts val="0"/>
              </a:spcAft>
              <a:buClr>
                <a:srgbClr val="FFFFFF"/>
              </a:buClr>
              <a:buSzPts val="3000"/>
              <a:buNone/>
              <a:defRPr sz="3000">
                <a:solidFill>
                  <a:srgbClr val="FFFFFF"/>
                </a:solidFill>
              </a:defRPr>
            </a:lvl8pPr>
            <a:lvl9pPr lvl="8">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rgbClr val="FFFFFF"/>
              </a:buClr>
              <a:buSzPts val="1600"/>
              <a:buNone/>
              <a:defRPr sz="1600">
                <a:solidFill>
                  <a:srgbClr val="FFFFFF"/>
                </a:solidFill>
              </a:defRPr>
            </a:lvl2pPr>
            <a:lvl3pPr lvl="2">
              <a:lnSpc>
                <a:spcPct val="100000"/>
              </a:lnSpc>
              <a:spcBef>
                <a:spcPts val="0"/>
              </a:spcBef>
              <a:spcAft>
                <a:spcPts val="0"/>
              </a:spcAft>
              <a:buClr>
                <a:srgbClr val="FFFFFF"/>
              </a:buClr>
              <a:buSzPts val="1600"/>
              <a:buNone/>
              <a:defRPr sz="1600">
                <a:solidFill>
                  <a:srgbClr val="FFFFFF"/>
                </a:solidFill>
              </a:defRPr>
            </a:lvl3pPr>
            <a:lvl4pPr lvl="3">
              <a:lnSpc>
                <a:spcPct val="100000"/>
              </a:lnSpc>
              <a:spcBef>
                <a:spcPts val="0"/>
              </a:spcBef>
              <a:spcAft>
                <a:spcPts val="0"/>
              </a:spcAft>
              <a:buClr>
                <a:srgbClr val="FFFFFF"/>
              </a:buClr>
              <a:buSzPts val="1600"/>
              <a:buNone/>
              <a:defRPr sz="1600">
                <a:solidFill>
                  <a:srgbClr val="FFFFFF"/>
                </a:solidFill>
              </a:defRPr>
            </a:lvl4pPr>
            <a:lvl5pPr lvl="4">
              <a:lnSpc>
                <a:spcPct val="100000"/>
              </a:lnSpc>
              <a:spcBef>
                <a:spcPts val="0"/>
              </a:spcBef>
              <a:spcAft>
                <a:spcPts val="0"/>
              </a:spcAft>
              <a:buClr>
                <a:srgbClr val="FFFFFF"/>
              </a:buClr>
              <a:buSzPts val="1600"/>
              <a:buNone/>
              <a:defRPr sz="1600">
                <a:solidFill>
                  <a:srgbClr val="FFFFFF"/>
                </a:solidFill>
              </a:defRPr>
            </a:lvl5pPr>
            <a:lvl6pPr lvl="5">
              <a:lnSpc>
                <a:spcPct val="100000"/>
              </a:lnSpc>
              <a:spcBef>
                <a:spcPts val="0"/>
              </a:spcBef>
              <a:spcAft>
                <a:spcPts val="0"/>
              </a:spcAft>
              <a:buClr>
                <a:srgbClr val="FFFFFF"/>
              </a:buClr>
              <a:buSzPts val="1600"/>
              <a:buNone/>
              <a:defRPr sz="1600">
                <a:solidFill>
                  <a:srgbClr val="FFFFFF"/>
                </a:solidFill>
              </a:defRPr>
            </a:lvl6pPr>
            <a:lvl7pPr lvl="6">
              <a:lnSpc>
                <a:spcPct val="100000"/>
              </a:lnSpc>
              <a:spcBef>
                <a:spcPts val="0"/>
              </a:spcBef>
              <a:spcAft>
                <a:spcPts val="0"/>
              </a:spcAft>
              <a:buClr>
                <a:srgbClr val="FFFFFF"/>
              </a:buClr>
              <a:buSzPts val="1600"/>
              <a:buNone/>
              <a:defRPr sz="1600">
                <a:solidFill>
                  <a:srgbClr val="FFFFFF"/>
                </a:solidFill>
              </a:defRPr>
            </a:lvl7pPr>
            <a:lvl8pPr lvl="7">
              <a:lnSpc>
                <a:spcPct val="100000"/>
              </a:lnSpc>
              <a:spcBef>
                <a:spcPts val="0"/>
              </a:spcBef>
              <a:spcAft>
                <a:spcPts val="0"/>
              </a:spcAft>
              <a:buClr>
                <a:srgbClr val="FFFFFF"/>
              </a:buClr>
              <a:buSzPts val="1600"/>
              <a:buNone/>
              <a:defRPr sz="1600">
                <a:solidFill>
                  <a:srgbClr val="FFFFFF"/>
                </a:solidFill>
              </a:defRPr>
            </a:lvl8pPr>
            <a:lvl9pPr lvl="8">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rgbClr val="FFFFFF"/>
              </a:buClr>
              <a:buSzPts val="3000"/>
              <a:buNone/>
              <a:defRPr sz="3000">
                <a:solidFill>
                  <a:srgbClr val="FFFFFF"/>
                </a:solidFill>
              </a:defRPr>
            </a:lvl1pPr>
            <a:lvl2pPr lvl="1">
              <a:spcBef>
                <a:spcPts val="0"/>
              </a:spcBef>
              <a:spcAft>
                <a:spcPts val="0"/>
              </a:spcAft>
              <a:buClr>
                <a:srgbClr val="FFFFFF"/>
              </a:buClr>
              <a:buSzPts val="3000"/>
              <a:buNone/>
              <a:defRPr sz="3000">
                <a:solidFill>
                  <a:srgbClr val="FFFFFF"/>
                </a:solidFill>
              </a:defRPr>
            </a:lvl2pPr>
            <a:lvl3pPr lvl="2">
              <a:spcBef>
                <a:spcPts val="0"/>
              </a:spcBef>
              <a:spcAft>
                <a:spcPts val="0"/>
              </a:spcAft>
              <a:buClr>
                <a:srgbClr val="FFFFFF"/>
              </a:buClr>
              <a:buSzPts val="3000"/>
              <a:buNone/>
              <a:defRPr sz="3000">
                <a:solidFill>
                  <a:srgbClr val="FFFFFF"/>
                </a:solidFill>
              </a:defRPr>
            </a:lvl3pPr>
            <a:lvl4pPr lvl="3">
              <a:spcBef>
                <a:spcPts val="0"/>
              </a:spcBef>
              <a:spcAft>
                <a:spcPts val="0"/>
              </a:spcAft>
              <a:buClr>
                <a:srgbClr val="FFFFFF"/>
              </a:buClr>
              <a:buSzPts val="3000"/>
              <a:buNone/>
              <a:defRPr sz="3000">
                <a:solidFill>
                  <a:srgbClr val="FFFFFF"/>
                </a:solidFill>
              </a:defRPr>
            </a:lvl4pPr>
            <a:lvl5pPr lvl="4">
              <a:spcBef>
                <a:spcPts val="0"/>
              </a:spcBef>
              <a:spcAft>
                <a:spcPts val="0"/>
              </a:spcAft>
              <a:buClr>
                <a:srgbClr val="FFFFFF"/>
              </a:buClr>
              <a:buSzPts val="3000"/>
              <a:buNone/>
              <a:defRPr sz="3000">
                <a:solidFill>
                  <a:srgbClr val="FFFFFF"/>
                </a:solidFill>
              </a:defRPr>
            </a:lvl5pPr>
            <a:lvl6pPr lvl="5">
              <a:spcBef>
                <a:spcPts val="0"/>
              </a:spcBef>
              <a:spcAft>
                <a:spcPts val="0"/>
              </a:spcAft>
              <a:buClr>
                <a:srgbClr val="FFFFFF"/>
              </a:buClr>
              <a:buSzPts val="3000"/>
              <a:buNone/>
              <a:defRPr sz="3000">
                <a:solidFill>
                  <a:srgbClr val="FFFFFF"/>
                </a:solidFill>
              </a:defRPr>
            </a:lvl6pPr>
            <a:lvl7pPr lvl="6">
              <a:spcBef>
                <a:spcPts val="0"/>
              </a:spcBef>
              <a:spcAft>
                <a:spcPts val="0"/>
              </a:spcAft>
              <a:buClr>
                <a:srgbClr val="FFFFFF"/>
              </a:buClr>
              <a:buSzPts val="3000"/>
              <a:buNone/>
              <a:defRPr sz="3000">
                <a:solidFill>
                  <a:srgbClr val="FFFFFF"/>
                </a:solidFill>
              </a:defRPr>
            </a:lvl7pPr>
            <a:lvl8pPr lvl="7">
              <a:spcBef>
                <a:spcPts val="0"/>
              </a:spcBef>
              <a:spcAft>
                <a:spcPts val="0"/>
              </a:spcAft>
              <a:buClr>
                <a:srgbClr val="FFFFFF"/>
              </a:buClr>
              <a:buSzPts val="3000"/>
              <a:buNone/>
              <a:defRPr sz="3000">
                <a:solidFill>
                  <a:srgbClr val="FFFFFF"/>
                </a:solidFill>
              </a:defRPr>
            </a:lvl8pPr>
            <a:lvl9pPr lvl="8">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rgbClr val="FFFFFF"/>
              </a:buClr>
              <a:buSzPts val="1600"/>
              <a:buNone/>
              <a:defRPr sz="1600">
                <a:solidFill>
                  <a:srgbClr val="FFFFFF"/>
                </a:solidFill>
              </a:defRPr>
            </a:lvl2pPr>
            <a:lvl3pPr lvl="2">
              <a:lnSpc>
                <a:spcPct val="100000"/>
              </a:lnSpc>
              <a:spcBef>
                <a:spcPts val="0"/>
              </a:spcBef>
              <a:spcAft>
                <a:spcPts val="0"/>
              </a:spcAft>
              <a:buClr>
                <a:srgbClr val="FFFFFF"/>
              </a:buClr>
              <a:buSzPts val="1600"/>
              <a:buNone/>
              <a:defRPr sz="1600">
                <a:solidFill>
                  <a:srgbClr val="FFFFFF"/>
                </a:solidFill>
              </a:defRPr>
            </a:lvl3pPr>
            <a:lvl4pPr lvl="3">
              <a:lnSpc>
                <a:spcPct val="100000"/>
              </a:lnSpc>
              <a:spcBef>
                <a:spcPts val="0"/>
              </a:spcBef>
              <a:spcAft>
                <a:spcPts val="0"/>
              </a:spcAft>
              <a:buClr>
                <a:srgbClr val="FFFFFF"/>
              </a:buClr>
              <a:buSzPts val="1600"/>
              <a:buNone/>
              <a:defRPr sz="1600">
                <a:solidFill>
                  <a:srgbClr val="FFFFFF"/>
                </a:solidFill>
              </a:defRPr>
            </a:lvl4pPr>
            <a:lvl5pPr lvl="4">
              <a:lnSpc>
                <a:spcPct val="100000"/>
              </a:lnSpc>
              <a:spcBef>
                <a:spcPts val="0"/>
              </a:spcBef>
              <a:spcAft>
                <a:spcPts val="0"/>
              </a:spcAft>
              <a:buClr>
                <a:srgbClr val="FFFFFF"/>
              </a:buClr>
              <a:buSzPts val="1600"/>
              <a:buNone/>
              <a:defRPr sz="1600">
                <a:solidFill>
                  <a:srgbClr val="FFFFFF"/>
                </a:solidFill>
              </a:defRPr>
            </a:lvl5pPr>
            <a:lvl6pPr lvl="5">
              <a:lnSpc>
                <a:spcPct val="100000"/>
              </a:lnSpc>
              <a:spcBef>
                <a:spcPts val="0"/>
              </a:spcBef>
              <a:spcAft>
                <a:spcPts val="0"/>
              </a:spcAft>
              <a:buClr>
                <a:srgbClr val="FFFFFF"/>
              </a:buClr>
              <a:buSzPts val="1600"/>
              <a:buNone/>
              <a:defRPr sz="1600">
                <a:solidFill>
                  <a:srgbClr val="FFFFFF"/>
                </a:solidFill>
              </a:defRPr>
            </a:lvl6pPr>
            <a:lvl7pPr lvl="6">
              <a:lnSpc>
                <a:spcPct val="100000"/>
              </a:lnSpc>
              <a:spcBef>
                <a:spcPts val="0"/>
              </a:spcBef>
              <a:spcAft>
                <a:spcPts val="0"/>
              </a:spcAft>
              <a:buClr>
                <a:srgbClr val="FFFFFF"/>
              </a:buClr>
              <a:buSzPts val="1600"/>
              <a:buNone/>
              <a:defRPr sz="1600">
                <a:solidFill>
                  <a:srgbClr val="FFFFFF"/>
                </a:solidFill>
              </a:defRPr>
            </a:lvl7pPr>
            <a:lvl8pPr lvl="7">
              <a:lnSpc>
                <a:spcPct val="100000"/>
              </a:lnSpc>
              <a:spcBef>
                <a:spcPts val="0"/>
              </a:spcBef>
              <a:spcAft>
                <a:spcPts val="0"/>
              </a:spcAft>
              <a:buClr>
                <a:srgbClr val="FFFFFF"/>
              </a:buClr>
              <a:buSzPts val="1600"/>
              <a:buNone/>
              <a:defRPr sz="1600">
                <a:solidFill>
                  <a:srgbClr val="FFFFFF"/>
                </a:solidFill>
              </a:defRPr>
            </a:lvl8pPr>
            <a:lvl9pPr lvl="8">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17"/>
          <p:cNvPicPr preferRelativeResize="0"/>
          <p:nvPr/>
        </p:nvPicPr>
        <p:blipFill>
          <a:blip r:embed="rId3">
            <a:alphaModFix/>
          </a:blip>
          <a:stretch>
            <a:fillRect/>
          </a:stretch>
        </p:blipFill>
        <p:spPr>
          <a:xfrm>
            <a:off x="304800" y="1143000"/>
            <a:ext cx="2845101" cy="2899475"/>
          </a:xfrm>
          <a:prstGeom prst="rect">
            <a:avLst/>
          </a:prstGeom>
          <a:noFill/>
          <a:ln>
            <a:noFill/>
          </a:ln>
        </p:spPr>
      </p:pic>
      <p:sp>
        <p:nvSpPr>
          <p:cNvPr id="136" name="Google Shape;136;p17"/>
          <p:cNvSpPr txBox="1"/>
          <p:nvPr>
            <p:ph idx="4294967295" type="ctrTitle"/>
          </p:nvPr>
        </p:nvSpPr>
        <p:spPr>
          <a:xfrm>
            <a:off x="3492325" y="1170225"/>
            <a:ext cx="67299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Facial emotion recognition in real-time and static images</a:t>
            </a:r>
            <a:endParaRPr sz="3000"/>
          </a:p>
        </p:txBody>
      </p:sp>
      <p:cxnSp>
        <p:nvCxnSpPr>
          <p:cNvPr id="137" name="Google Shape;137;p17"/>
          <p:cNvCxnSpPr/>
          <p:nvPr/>
        </p:nvCxnSpPr>
        <p:spPr>
          <a:xfrm>
            <a:off x="3324775" y="1245750"/>
            <a:ext cx="7800" cy="2827800"/>
          </a:xfrm>
          <a:prstGeom prst="straightConnector1">
            <a:avLst/>
          </a:prstGeom>
          <a:noFill/>
          <a:ln cap="flat" cmpd="sng" w="19050">
            <a:solidFill>
              <a:schemeClr val="dk1"/>
            </a:solidFill>
            <a:prstDash val="solid"/>
            <a:round/>
            <a:headEnd len="med" w="med" type="none"/>
            <a:tailEnd len="med" w="med" type="none"/>
          </a:ln>
        </p:spPr>
      </p:cxnSp>
      <p:sp>
        <p:nvSpPr>
          <p:cNvPr id="138" name="Google Shape;138;p17"/>
          <p:cNvSpPr/>
          <p:nvPr/>
        </p:nvSpPr>
        <p:spPr>
          <a:xfrm>
            <a:off x="7650" y="0"/>
            <a:ext cx="3735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381150" y="5036400"/>
            <a:ext cx="87630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txBox="1"/>
          <p:nvPr/>
        </p:nvSpPr>
        <p:spPr>
          <a:xfrm>
            <a:off x="5566600" y="3448000"/>
            <a:ext cx="3348300" cy="940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t>MANIMARAN N</a:t>
            </a:r>
            <a:endParaRPr sz="1200"/>
          </a:p>
          <a:p>
            <a:pPr indent="0" lvl="0" marL="0" rtl="0" algn="r">
              <a:spcBef>
                <a:spcPts val="0"/>
              </a:spcBef>
              <a:spcAft>
                <a:spcPts val="0"/>
              </a:spcAft>
              <a:buNone/>
            </a:pPr>
            <a:r>
              <a:rPr lang="en" sz="1200"/>
              <a:t>S7 D 31</a:t>
            </a:r>
            <a:endParaRPr sz="1200"/>
          </a:p>
          <a:p>
            <a:pPr indent="0" lvl="0" marL="0" rtl="0" algn="r">
              <a:spcBef>
                <a:spcPts val="0"/>
              </a:spcBef>
              <a:spcAft>
                <a:spcPts val="0"/>
              </a:spcAft>
              <a:buNone/>
            </a:pPr>
            <a:r>
              <a:rPr lang="en" sz="1200"/>
              <a:t>CHN15CS070</a:t>
            </a:r>
            <a:endParaRPr sz="1200"/>
          </a:p>
          <a:p>
            <a:pPr indent="0" lvl="0" marL="0" rtl="0" algn="r">
              <a:spcBef>
                <a:spcPts val="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6"/>
          <p:cNvSpPr txBox="1"/>
          <p:nvPr/>
        </p:nvSpPr>
        <p:spPr>
          <a:xfrm>
            <a:off x="1406700" y="2201700"/>
            <a:ext cx="6330600" cy="10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PERFORMANCE EVALUATION</a:t>
            </a:r>
            <a:endParaRPr b="1" sz="4800"/>
          </a:p>
        </p:txBody>
      </p:sp>
      <p:sp>
        <p:nvSpPr>
          <p:cNvPr id="251" name="Google Shape;251;p26"/>
          <p:cNvSpPr/>
          <p:nvPr/>
        </p:nvSpPr>
        <p:spPr>
          <a:xfrm>
            <a:off x="3505225" y="5036400"/>
            <a:ext cx="56388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0" y="0"/>
            <a:ext cx="35052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7"/>
          <p:cNvSpPr/>
          <p:nvPr/>
        </p:nvSpPr>
        <p:spPr>
          <a:xfrm rot="10592382">
            <a:off x="5437299" y="1227256"/>
            <a:ext cx="2689002" cy="2689002"/>
          </a:xfrm>
          <a:prstGeom prst="blockArc">
            <a:avLst>
              <a:gd fmla="val 2627839" name="adj1"/>
              <a:gd fmla="val 5880699" name="adj2"/>
              <a:gd fmla="val 7985"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txBox="1"/>
          <p:nvPr>
            <p:ph idx="4294967295" type="body"/>
          </p:nvPr>
        </p:nvSpPr>
        <p:spPr>
          <a:xfrm>
            <a:off x="5962350" y="1928888"/>
            <a:ext cx="16389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rPr>
              <a:t>94%</a:t>
            </a:r>
            <a:endParaRPr sz="3600">
              <a:solidFill>
                <a:schemeClr val="dk1"/>
              </a:solidFill>
            </a:endParaRPr>
          </a:p>
          <a:p>
            <a:pPr indent="0" lvl="0" marL="0" rtl="0" algn="ctr">
              <a:spcBef>
                <a:spcPts val="1600"/>
              </a:spcBef>
              <a:spcAft>
                <a:spcPts val="1600"/>
              </a:spcAft>
              <a:buNone/>
            </a:pPr>
            <a:r>
              <a:t/>
            </a:r>
            <a:endParaRPr b="1" sz="2400">
              <a:solidFill>
                <a:schemeClr val="dk1"/>
              </a:solidFill>
            </a:endParaRPr>
          </a:p>
        </p:txBody>
      </p:sp>
      <p:sp>
        <p:nvSpPr>
          <p:cNvPr id="259" name="Google Shape;259;p27"/>
          <p:cNvSpPr/>
          <p:nvPr/>
        </p:nvSpPr>
        <p:spPr>
          <a:xfrm>
            <a:off x="5437195" y="1227167"/>
            <a:ext cx="2688900" cy="2688900"/>
          </a:xfrm>
          <a:prstGeom prst="blockArc">
            <a:avLst>
              <a:gd fmla="val 16211102" name="adj1"/>
              <a:gd fmla="val 14853157" name="adj2"/>
              <a:gd fmla="val 8613"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txBox="1"/>
          <p:nvPr>
            <p:ph idx="4294967295" type="body"/>
          </p:nvPr>
        </p:nvSpPr>
        <p:spPr>
          <a:xfrm>
            <a:off x="5801125" y="2715963"/>
            <a:ext cx="19611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100"/>
              <a:t>Using S V M </a:t>
            </a:r>
            <a:r>
              <a:rPr b="1" lang="en" sz="1100"/>
              <a:t>Classification</a:t>
            </a:r>
            <a:endParaRPr b="1" sz="1100"/>
          </a:p>
        </p:txBody>
      </p:sp>
      <p:sp>
        <p:nvSpPr>
          <p:cNvPr id="261" name="Google Shape;261;p27"/>
          <p:cNvSpPr/>
          <p:nvPr/>
        </p:nvSpPr>
        <p:spPr>
          <a:xfrm>
            <a:off x="7650" y="0"/>
            <a:ext cx="3735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4267200" y="5036400"/>
            <a:ext cx="48771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txBox="1"/>
          <p:nvPr/>
        </p:nvSpPr>
        <p:spPr>
          <a:xfrm>
            <a:off x="983750" y="2074075"/>
            <a:ext cx="3675900" cy="8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Accuracy rate</a:t>
            </a:r>
            <a:endParaRPr b="1" sz="3000"/>
          </a:p>
        </p:txBody>
      </p:sp>
      <p:cxnSp>
        <p:nvCxnSpPr>
          <p:cNvPr id="264" name="Google Shape;264;p27"/>
          <p:cNvCxnSpPr/>
          <p:nvPr/>
        </p:nvCxnSpPr>
        <p:spPr>
          <a:xfrm flipH="1">
            <a:off x="4340800" y="1122800"/>
            <a:ext cx="14100" cy="2835300"/>
          </a:xfrm>
          <a:prstGeom prst="straightConnector1">
            <a:avLst/>
          </a:prstGeom>
          <a:noFill/>
          <a:ln cap="flat" cmpd="sng" w="9525">
            <a:solidFill>
              <a:srgbClr val="1A9988"/>
            </a:solidFill>
            <a:prstDash val="solid"/>
            <a:round/>
            <a:headEnd len="med" w="med" type="none"/>
            <a:tailEnd len="med" w="med" type="none"/>
          </a:ln>
        </p:spPr>
      </p:cxnSp>
      <p:sp>
        <p:nvSpPr>
          <p:cNvPr id="265" name="Google Shape;265;p27"/>
          <p:cNvSpPr/>
          <p:nvPr/>
        </p:nvSpPr>
        <p:spPr>
          <a:xfrm>
            <a:off x="0" y="0"/>
            <a:ext cx="7623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762000" y="0"/>
            <a:ext cx="35052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8"/>
          <p:cNvSpPr/>
          <p:nvPr/>
        </p:nvSpPr>
        <p:spPr>
          <a:xfrm rot="10608022">
            <a:off x="5804549" y="293748"/>
            <a:ext cx="2214452" cy="2049173"/>
          </a:xfrm>
          <a:prstGeom prst="blockArc">
            <a:avLst>
              <a:gd fmla="val 2627839" name="adj1"/>
              <a:gd fmla="val 5880699" name="adj2"/>
              <a:gd fmla="val 7985"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ph idx="4294967295" type="body"/>
          </p:nvPr>
        </p:nvSpPr>
        <p:spPr>
          <a:xfrm>
            <a:off x="6160699" y="828625"/>
            <a:ext cx="1521000" cy="48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rPr>
              <a:t>91.2%</a:t>
            </a:r>
            <a:endParaRPr sz="3600">
              <a:solidFill>
                <a:schemeClr val="dk1"/>
              </a:solidFill>
            </a:endParaRPr>
          </a:p>
          <a:p>
            <a:pPr indent="0" lvl="0" marL="0" rtl="0" algn="ctr">
              <a:spcBef>
                <a:spcPts val="1600"/>
              </a:spcBef>
              <a:spcAft>
                <a:spcPts val="1600"/>
              </a:spcAft>
              <a:buNone/>
            </a:pPr>
            <a:r>
              <a:t/>
            </a:r>
            <a:endParaRPr b="1" sz="2400">
              <a:solidFill>
                <a:schemeClr val="dk1"/>
              </a:solidFill>
            </a:endParaRPr>
          </a:p>
        </p:txBody>
      </p:sp>
      <p:sp>
        <p:nvSpPr>
          <p:cNvPr id="273" name="Google Shape;273;p28"/>
          <p:cNvSpPr/>
          <p:nvPr/>
        </p:nvSpPr>
        <p:spPr>
          <a:xfrm>
            <a:off x="5804338" y="294038"/>
            <a:ext cx="2214900" cy="2048400"/>
          </a:xfrm>
          <a:prstGeom prst="blockArc">
            <a:avLst>
              <a:gd fmla="val 16211102" name="adj1"/>
              <a:gd fmla="val 14232090" name="adj2"/>
              <a:gd fmla="val 10216" name="adj3"/>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txBox="1"/>
          <p:nvPr>
            <p:ph idx="4294967295" type="body"/>
          </p:nvPr>
        </p:nvSpPr>
        <p:spPr>
          <a:xfrm>
            <a:off x="6104107" y="1388322"/>
            <a:ext cx="1615500" cy="578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t>Polynomial S V M</a:t>
            </a:r>
            <a:endParaRPr sz="1400"/>
          </a:p>
        </p:txBody>
      </p:sp>
      <p:sp>
        <p:nvSpPr>
          <p:cNvPr id="275" name="Google Shape;275;p28"/>
          <p:cNvSpPr/>
          <p:nvPr/>
        </p:nvSpPr>
        <p:spPr>
          <a:xfrm rot="10608022">
            <a:off x="851549" y="293748"/>
            <a:ext cx="2214452" cy="2049173"/>
          </a:xfrm>
          <a:prstGeom prst="blockArc">
            <a:avLst>
              <a:gd fmla="val 2627839" name="adj1"/>
              <a:gd fmla="val 5880699" name="adj2"/>
              <a:gd fmla="val 7985"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txBox="1"/>
          <p:nvPr>
            <p:ph idx="4294967295" type="body"/>
          </p:nvPr>
        </p:nvSpPr>
        <p:spPr>
          <a:xfrm>
            <a:off x="1207699" y="828625"/>
            <a:ext cx="1551300" cy="48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rPr>
              <a:t>94.1%</a:t>
            </a:r>
            <a:endParaRPr sz="3600">
              <a:solidFill>
                <a:schemeClr val="dk1"/>
              </a:solidFill>
            </a:endParaRPr>
          </a:p>
          <a:p>
            <a:pPr indent="0" lvl="0" marL="0" rtl="0" algn="ctr">
              <a:spcBef>
                <a:spcPts val="1600"/>
              </a:spcBef>
              <a:spcAft>
                <a:spcPts val="1600"/>
              </a:spcAft>
              <a:buNone/>
            </a:pPr>
            <a:r>
              <a:t/>
            </a:r>
            <a:endParaRPr b="1" sz="2400">
              <a:solidFill>
                <a:schemeClr val="dk1"/>
              </a:solidFill>
            </a:endParaRPr>
          </a:p>
        </p:txBody>
      </p:sp>
      <p:sp>
        <p:nvSpPr>
          <p:cNvPr id="277" name="Google Shape;277;p28"/>
          <p:cNvSpPr/>
          <p:nvPr/>
        </p:nvSpPr>
        <p:spPr>
          <a:xfrm>
            <a:off x="851338" y="294038"/>
            <a:ext cx="2214900" cy="2048400"/>
          </a:xfrm>
          <a:prstGeom prst="blockArc">
            <a:avLst>
              <a:gd fmla="val 16211102" name="adj1"/>
              <a:gd fmla="val 14853157" name="adj2"/>
              <a:gd fmla="val 8613" name="adj3"/>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txBox="1"/>
          <p:nvPr>
            <p:ph idx="4294967295" type="body"/>
          </p:nvPr>
        </p:nvSpPr>
        <p:spPr>
          <a:xfrm>
            <a:off x="1151107" y="1388322"/>
            <a:ext cx="1615500" cy="578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t>Linear S V M</a:t>
            </a:r>
            <a:endParaRPr sz="1400"/>
          </a:p>
        </p:txBody>
      </p:sp>
      <p:sp>
        <p:nvSpPr>
          <p:cNvPr id="279" name="Google Shape;279;p28"/>
          <p:cNvSpPr/>
          <p:nvPr/>
        </p:nvSpPr>
        <p:spPr>
          <a:xfrm rot="10608022">
            <a:off x="851549" y="2808348"/>
            <a:ext cx="2214452" cy="2049173"/>
          </a:xfrm>
          <a:prstGeom prst="blockArc">
            <a:avLst>
              <a:gd fmla="val 2627839" name="adj1"/>
              <a:gd fmla="val 5880699" name="adj2"/>
              <a:gd fmla="val 7985"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txBox="1"/>
          <p:nvPr>
            <p:ph idx="4294967295" type="body"/>
          </p:nvPr>
        </p:nvSpPr>
        <p:spPr>
          <a:xfrm>
            <a:off x="1207699" y="3343225"/>
            <a:ext cx="1551300" cy="48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rPr>
              <a:t>88.7</a:t>
            </a:r>
            <a:r>
              <a:rPr b="1" lang="en" sz="3600">
                <a:solidFill>
                  <a:schemeClr val="dk1"/>
                </a:solidFill>
              </a:rPr>
              <a:t>%</a:t>
            </a:r>
            <a:endParaRPr sz="3600">
              <a:solidFill>
                <a:schemeClr val="dk1"/>
              </a:solidFill>
            </a:endParaRPr>
          </a:p>
          <a:p>
            <a:pPr indent="0" lvl="0" marL="0" rtl="0" algn="ctr">
              <a:spcBef>
                <a:spcPts val="1600"/>
              </a:spcBef>
              <a:spcAft>
                <a:spcPts val="1600"/>
              </a:spcAft>
              <a:buNone/>
            </a:pPr>
            <a:r>
              <a:t/>
            </a:r>
            <a:endParaRPr b="1" sz="2400">
              <a:solidFill>
                <a:schemeClr val="dk1"/>
              </a:solidFill>
            </a:endParaRPr>
          </a:p>
        </p:txBody>
      </p:sp>
      <p:sp>
        <p:nvSpPr>
          <p:cNvPr id="281" name="Google Shape;281;p28"/>
          <p:cNvSpPr/>
          <p:nvPr/>
        </p:nvSpPr>
        <p:spPr>
          <a:xfrm>
            <a:off x="851338" y="2808638"/>
            <a:ext cx="2214900" cy="2048400"/>
          </a:xfrm>
          <a:prstGeom prst="blockArc">
            <a:avLst>
              <a:gd fmla="val 16211102" name="adj1"/>
              <a:gd fmla="val 13108831" name="adj2"/>
              <a:gd fmla="val 9524" name="adj3"/>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txBox="1"/>
          <p:nvPr>
            <p:ph idx="4294967295" type="body"/>
          </p:nvPr>
        </p:nvSpPr>
        <p:spPr>
          <a:xfrm>
            <a:off x="1074899" y="3902925"/>
            <a:ext cx="1736100" cy="578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t>K-Means Clustering</a:t>
            </a:r>
            <a:endParaRPr sz="1400"/>
          </a:p>
        </p:txBody>
      </p:sp>
      <p:sp>
        <p:nvSpPr>
          <p:cNvPr id="283" name="Google Shape;283;p28"/>
          <p:cNvSpPr/>
          <p:nvPr/>
        </p:nvSpPr>
        <p:spPr>
          <a:xfrm rot="10608022">
            <a:off x="5728349" y="2808348"/>
            <a:ext cx="2214452" cy="2049173"/>
          </a:xfrm>
          <a:prstGeom prst="blockArc">
            <a:avLst>
              <a:gd fmla="val 2627839" name="adj1"/>
              <a:gd fmla="val 5880699" name="adj2"/>
              <a:gd fmla="val 7985" name="adj3"/>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txBox="1"/>
          <p:nvPr>
            <p:ph idx="4294967295" type="body"/>
          </p:nvPr>
        </p:nvSpPr>
        <p:spPr>
          <a:xfrm>
            <a:off x="6084499" y="3343225"/>
            <a:ext cx="1551300" cy="48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rPr>
              <a:t>88.1</a:t>
            </a:r>
            <a:r>
              <a:rPr b="1" lang="en" sz="3600">
                <a:solidFill>
                  <a:schemeClr val="dk1"/>
                </a:solidFill>
              </a:rPr>
              <a:t>%</a:t>
            </a:r>
            <a:endParaRPr sz="3600">
              <a:solidFill>
                <a:schemeClr val="dk1"/>
              </a:solidFill>
            </a:endParaRPr>
          </a:p>
          <a:p>
            <a:pPr indent="0" lvl="0" marL="0" rtl="0" algn="ctr">
              <a:spcBef>
                <a:spcPts val="1600"/>
              </a:spcBef>
              <a:spcAft>
                <a:spcPts val="1600"/>
              </a:spcAft>
              <a:buNone/>
            </a:pPr>
            <a:r>
              <a:t/>
            </a:r>
            <a:endParaRPr b="1" sz="2400">
              <a:solidFill>
                <a:schemeClr val="dk1"/>
              </a:solidFill>
            </a:endParaRPr>
          </a:p>
        </p:txBody>
      </p:sp>
      <p:sp>
        <p:nvSpPr>
          <p:cNvPr id="285" name="Google Shape;285;p28"/>
          <p:cNvSpPr/>
          <p:nvPr/>
        </p:nvSpPr>
        <p:spPr>
          <a:xfrm>
            <a:off x="5728138" y="2808638"/>
            <a:ext cx="2214900" cy="2048400"/>
          </a:xfrm>
          <a:prstGeom prst="blockArc">
            <a:avLst>
              <a:gd fmla="val 16211102" name="adj1"/>
              <a:gd fmla="val 13613231" name="adj2"/>
              <a:gd fmla="val 10035" name="adj3"/>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txBox="1"/>
          <p:nvPr>
            <p:ph idx="4294967295" type="body"/>
          </p:nvPr>
        </p:nvSpPr>
        <p:spPr>
          <a:xfrm>
            <a:off x="6027907" y="3902922"/>
            <a:ext cx="1615500" cy="578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t>Random Classifer</a:t>
            </a:r>
            <a:endParaRPr sz="1400"/>
          </a:p>
        </p:txBody>
      </p:sp>
      <p:sp>
        <p:nvSpPr>
          <p:cNvPr id="287" name="Google Shape;287;p28"/>
          <p:cNvSpPr/>
          <p:nvPr/>
        </p:nvSpPr>
        <p:spPr>
          <a:xfrm>
            <a:off x="7650" y="0"/>
            <a:ext cx="3735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3886200" y="5036400"/>
            <a:ext cx="52578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381000" y="0"/>
            <a:ext cx="35052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graphicFrame>
        <p:nvGraphicFramePr>
          <p:cNvPr id="294" name="Google Shape;294;p29"/>
          <p:cNvGraphicFramePr/>
          <p:nvPr/>
        </p:nvGraphicFramePr>
        <p:xfrm>
          <a:off x="425400" y="666750"/>
          <a:ext cx="3000000" cy="3000000"/>
        </p:xfrm>
        <a:graphic>
          <a:graphicData uri="http://schemas.openxmlformats.org/drawingml/2006/table">
            <a:tbl>
              <a:tblPr>
                <a:noFill/>
                <a:tableStyleId>{FC5DB200-2334-4A02-A8E1-838AF3CB91D5}</a:tableStyleId>
              </a:tblPr>
              <a:tblGrid>
                <a:gridCol w="976075"/>
                <a:gridCol w="769775"/>
                <a:gridCol w="647450"/>
                <a:gridCol w="723925"/>
                <a:gridCol w="769750"/>
                <a:gridCol w="1014300"/>
                <a:gridCol w="815625"/>
                <a:gridCol w="866275"/>
                <a:gridCol w="780250"/>
                <a:gridCol w="1021950"/>
              </a:tblGrid>
              <a:tr h="381000">
                <a:tc>
                  <a:txBody>
                    <a:bodyPr>
                      <a:noAutofit/>
                    </a:bodyPr>
                    <a:lstStyle/>
                    <a:p>
                      <a:pPr indent="0" lvl="0" marL="0" rtl="0" algn="l">
                        <a:spcBef>
                          <a:spcPts val="0"/>
                        </a:spcBef>
                        <a:spcAft>
                          <a:spcPts val="0"/>
                        </a:spcAft>
                        <a:buNone/>
                      </a:pPr>
                      <a:r>
                        <a:rPr lang="en"/>
                        <a:t>Emotions</a:t>
                      </a:r>
                      <a:endParaRPr/>
                    </a:p>
                  </a:txBody>
                  <a:tcPr marT="91425" marB="91425" marR="91425" marL="91425"/>
                </a:tc>
                <a:tc>
                  <a:txBody>
                    <a:bodyPr>
                      <a:noAutofit/>
                    </a:bodyPr>
                    <a:lstStyle/>
                    <a:p>
                      <a:pPr indent="0" lvl="0" marL="0" rtl="0" algn="l">
                        <a:spcBef>
                          <a:spcPts val="0"/>
                        </a:spcBef>
                        <a:spcAft>
                          <a:spcPts val="0"/>
                        </a:spcAft>
                        <a:buNone/>
                      </a:pPr>
                      <a:r>
                        <a:rPr lang="en"/>
                        <a:t>Happy</a:t>
                      </a:r>
                      <a:endParaRPr/>
                    </a:p>
                  </a:txBody>
                  <a:tcPr marT="91425" marB="91425" marR="91425" marL="91425"/>
                </a:tc>
                <a:tc>
                  <a:txBody>
                    <a:bodyPr>
                      <a:noAutofit/>
                    </a:bodyPr>
                    <a:lstStyle/>
                    <a:p>
                      <a:pPr indent="0" lvl="0" marL="0" rtl="0" algn="l">
                        <a:spcBef>
                          <a:spcPts val="0"/>
                        </a:spcBef>
                        <a:spcAft>
                          <a:spcPts val="0"/>
                        </a:spcAft>
                        <a:buNone/>
                      </a:pPr>
                      <a:r>
                        <a:rPr lang="en"/>
                        <a:t>Sad</a:t>
                      </a:r>
                      <a:endParaRPr/>
                    </a:p>
                  </a:txBody>
                  <a:tcPr marT="91425" marB="91425" marR="91425" marL="91425"/>
                </a:tc>
                <a:tc>
                  <a:txBody>
                    <a:bodyPr>
                      <a:noAutofit/>
                    </a:bodyPr>
                    <a:lstStyle/>
                    <a:p>
                      <a:pPr indent="0" lvl="0" marL="0" rtl="0" algn="l">
                        <a:spcBef>
                          <a:spcPts val="0"/>
                        </a:spcBef>
                        <a:spcAft>
                          <a:spcPts val="0"/>
                        </a:spcAft>
                        <a:buNone/>
                      </a:pPr>
                      <a:r>
                        <a:rPr lang="en"/>
                        <a:t>Fear</a:t>
                      </a:r>
                      <a:endParaRPr/>
                    </a:p>
                  </a:txBody>
                  <a:tcPr marT="91425" marB="91425" marR="91425" marL="91425"/>
                </a:tc>
                <a:tc>
                  <a:txBody>
                    <a:bodyPr>
                      <a:noAutofit/>
                    </a:bodyPr>
                    <a:lstStyle/>
                    <a:p>
                      <a:pPr indent="0" lvl="0" marL="0" rtl="0" algn="l">
                        <a:spcBef>
                          <a:spcPts val="0"/>
                        </a:spcBef>
                        <a:spcAft>
                          <a:spcPts val="0"/>
                        </a:spcAft>
                        <a:buNone/>
                      </a:pPr>
                      <a:r>
                        <a:rPr lang="en"/>
                        <a:t>Angry</a:t>
                      </a:r>
                      <a:endParaRPr/>
                    </a:p>
                  </a:txBody>
                  <a:tcPr marT="91425" marB="91425" marR="91425" marL="91425"/>
                </a:tc>
                <a:tc>
                  <a:txBody>
                    <a:bodyPr>
                      <a:noAutofit/>
                    </a:bodyPr>
                    <a:lstStyle/>
                    <a:p>
                      <a:pPr indent="0" lvl="0" marL="0" rtl="0" algn="l">
                        <a:spcBef>
                          <a:spcPts val="0"/>
                        </a:spcBef>
                        <a:spcAft>
                          <a:spcPts val="0"/>
                        </a:spcAft>
                        <a:buNone/>
                      </a:pPr>
                      <a:r>
                        <a:rPr lang="en"/>
                        <a:t>Contempt</a:t>
                      </a:r>
                      <a:endParaRPr/>
                    </a:p>
                  </a:txBody>
                  <a:tcPr marT="91425" marB="91425" marR="91425" marL="91425"/>
                </a:tc>
                <a:tc>
                  <a:txBody>
                    <a:bodyPr>
                      <a:noAutofit/>
                    </a:bodyPr>
                    <a:lstStyle/>
                    <a:p>
                      <a:pPr indent="0" lvl="0" marL="0" rtl="0" algn="l">
                        <a:spcBef>
                          <a:spcPts val="0"/>
                        </a:spcBef>
                        <a:spcAft>
                          <a:spcPts val="0"/>
                        </a:spcAft>
                        <a:buNone/>
                      </a:pPr>
                      <a:r>
                        <a:rPr lang="en"/>
                        <a:t>Disgust</a:t>
                      </a:r>
                      <a:endParaRPr/>
                    </a:p>
                  </a:txBody>
                  <a:tcPr marT="91425" marB="91425" marR="91425" marL="91425"/>
                </a:tc>
                <a:tc>
                  <a:txBody>
                    <a:bodyPr>
                      <a:noAutofit/>
                    </a:bodyPr>
                    <a:lstStyle/>
                    <a:p>
                      <a:pPr indent="0" lvl="0" marL="0" rtl="0" algn="l">
                        <a:spcBef>
                          <a:spcPts val="0"/>
                        </a:spcBef>
                        <a:spcAft>
                          <a:spcPts val="0"/>
                        </a:spcAft>
                        <a:buNone/>
                      </a:pPr>
                      <a:r>
                        <a:rPr lang="en"/>
                        <a:t>Surprise</a:t>
                      </a:r>
                      <a:endParaRPr/>
                    </a:p>
                  </a:txBody>
                  <a:tcPr marT="91425" marB="91425" marR="91425" marL="91425"/>
                </a:tc>
                <a:tc>
                  <a:txBody>
                    <a:bodyPr>
                      <a:noAutofit/>
                    </a:bodyPr>
                    <a:lstStyle/>
                    <a:p>
                      <a:pPr indent="0" lvl="0" marL="0" rtl="0" algn="l">
                        <a:spcBef>
                          <a:spcPts val="0"/>
                        </a:spcBef>
                        <a:spcAft>
                          <a:spcPts val="0"/>
                        </a:spcAft>
                        <a:buNone/>
                      </a:pPr>
                      <a:r>
                        <a:rPr lang="en"/>
                        <a:t>Neutral</a:t>
                      </a:r>
                      <a:endParaRPr/>
                    </a:p>
                  </a:txBody>
                  <a:tcPr marT="91425" marB="91425" marR="91425" marL="91425"/>
                </a:tc>
                <a:tc>
                  <a:txBody>
                    <a:bodyPr>
                      <a:noAutofit/>
                    </a:bodyPr>
                    <a:lstStyle/>
                    <a:p>
                      <a:pPr indent="0" lvl="0" marL="0" rtl="0" algn="l">
                        <a:spcBef>
                          <a:spcPts val="0"/>
                        </a:spcBef>
                        <a:spcAft>
                          <a:spcPts val="0"/>
                        </a:spcAft>
                        <a:buNone/>
                      </a:pPr>
                      <a:r>
                        <a:rPr lang="en"/>
                        <a:t>Accuracy</a:t>
                      </a:r>
                      <a:endParaRPr/>
                    </a:p>
                  </a:txBody>
                  <a:tcPr marT="91425" marB="91425" marR="91425" marL="91425"/>
                </a:tc>
              </a:tr>
              <a:tr h="381000">
                <a:tc>
                  <a:txBody>
                    <a:bodyPr>
                      <a:noAutofit/>
                    </a:bodyPr>
                    <a:lstStyle/>
                    <a:p>
                      <a:pPr indent="0" lvl="0" marL="0" rtl="0" algn="l">
                        <a:spcBef>
                          <a:spcPts val="0"/>
                        </a:spcBef>
                        <a:spcAft>
                          <a:spcPts val="0"/>
                        </a:spcAft>
                        <a:buNone/>
                      </a:pPr>
                      <a:r>
                        <a:rPr lang="en"/>
                        <a:t>Happy</a:t>
                      </a:r>
                      <a:endParaRPr/>
                    </a:p>
                  </a:txBody>
                  <a:tcPr marT="91425" marB="91425" marR="91425" marL="91425"/>
                </a:tc>
                <a:tc>
                  <a:txBody>
                    <a:bodyPr>
                      <a:noAutofit/>
                    </a:bodyPr>
                    <a:lstStyle/>
                    <a:p>
                      <a:pPr indent="0" lvl="0" marL="0" rtl="0" algn="l">
                        <a:spcBef>
                          <a:spcPts val="0"/>
                        </a:spcBef>
                        <a:spcAft>
                          <a:spcPts val="0"/>
                        </a:spcAft>
                        <a:buNone/>
                      </a:pPr>
                      <a:r>
                        <a:rPr lang="en"/>
                        <a:t>95</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95%</a:t>
                      </a:r>
                      <a:endParaRPr/>
                    </a:p>
                  </a:txBody>
                  <a:tcPr marT="91425" marB="91425" marR="91425" marL="91425"/>
                </a:tc>
              </a:tr>
              <a:tr h="381000">
                <a:tc>
                  <a:txBody>
                    <a:bodyPr>
                      <a:noAutofit/>
                    </a:bodyPr>
                    <a:lstStyle/>
                    <a:p>
                      <a:pPr indent="0" lvl="0" marL="0" rtl="0" algn="l">
                        <a:spcBef>
                          <a:spcPts val="0"/>
                        </a:spcBef>
                        <a:spcAft>
                          <a:spcPts val="0"/>
                        </a:spcAft>
                        <a:buNone/>
                      </a:pPr>
                      <a:r>
                        <a:rPr lang="en"/>
                        <a:t>Sad</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85</a:t>
                      </a:r>
                      <a:endParaRPr/>
                    </a:p>
                  </a:txBody>
                  <a:tcPr marT="91425" marB="91425" marR="91425" marL="91425"/>
                </a:tc>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92.3%</a:t>
                      </a:r>
                      <a:endParaRPr/>
                    </a:p>
                  </a:txBody>
                  <a:tcPr marT="91425" marB="91425" marR="91425" marL="91425"/>
                </a:tc>
              </a:tr>
              <a:tr h="381000">
                <a:tc>
                  <a:txBody>
                    <a:bodyPr>
                      <a:noAutofit/>
                    </a:bodyPr>
                    <a:lstStyle/>
                    <a:p>
                      <a:pPr indent="0" lvl="0" marL="0" rtl="0" algn="l">
                        <a:spcBef>
                          <a:spcPts val="0"/>
                        </a:spcBef>
                        <a:spcAft>
                          <a:spcPts val="0"/>
                        </a:spcAft>
                        <a:buNone/>
                      </a:pPr>
                      <a:r>
                        <a:rPr lang="en"/>
                        <a:t>Fear</a:t>
                      </a:r>
                      <a:endParaRPr/>
                    </a:p>
                  </a:txBody>
                  <a:tcPr marT="91425" marB="91425" marR="91425" marL="91425"/>
                </a:tc>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lang="en"/>
                        <a:t>82</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4</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91%</a:t>
                      </a:r>
                      <a:endParaRPr/>
                    </a:p>
                  </a:txBody>
                  <a:tcPr marT="91425" marB="91425" marR="91425" marL="91425"/>
                </a:tc>
              </a:tr>
              <a:tr h="381000">
                <a:tc>
                  <a:txBody>
                    <a:bodyPr>
                      <a:noAutofit/>
                    </a:bodyPr>
                    <a:lstStyle/>
                    <a:p>
                      <a:pPr indent="0" lvl="0" marL="0" rtl="0" algn="l">
                        <a:spcBef>
                          <a:spcPts val="0"/>
                        </a:spcBef>
                        <a:spcAft>
                          <a:spcPts val="0"/>
                        </a:spcAft>
                        <a:buNone/>
                      </a:pPr>
                      <a:r>
                        <a:rPr lang="en"/>
                        <a:t>Angry</a:t>
                      </a:r>
                      <a:endParaRPr/>
                    </a:p>
                  </a:txBody>
                  <a:tcPr marT="91425" marB="91425" marR="91425" marL="91425"/>
                </a:tc>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rPr lang="en"/>
                        <a:t>78</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89.6%</a:t>
                      </a:r>
                      <a:endParaRPr/>
                    </a:p>
                  </a:txBody>
                  <a:tcPr marT="91425" marB="91425" marR="91425" marL="91425"/>
                </a:tc>
              </a:tr>
              <a:tr h="381000">
                <a:tc>
                  <a:txBody>
                    <a:bodyPr>
                      <a:noAutofit/>
                    </a:bodyPr>
                    <a:lstStyle/>
                    <a:p>
                      <a:pPr indent="0" lvl="0" marL="0" rtl="0" algn="l">
                        <a:spcBef>
                          <a:spcPts val="0"/>
                        </a:spcBef>
                        <a:spcAft>
                          <a:spcPts val="0"/>
                        </a:spcAft>
                        <a:buNone/>
                      </a:pPr>
                      <a:r>
                        <a:rPr lang="en"/>
                        <a:t>Contempt</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rPr lang="en"/>
                        <a:t>64</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87.7%</a:t>
                      </a:r>
                      <a:endParaRPr/>
                    </a:p>
                  </a:txBody>
                  <a:tcPr marT="91425" marB="91425" marR="91425" marL="91425"/>
                </a:tc>
              </a:tr>
              <a:tr h="381000">
                <a:tc>
                  <a:txBody>
                    <a:bodyPr>
                      <a:noAutofit/>
                    </a:bodyPr>
                    <a:lstStyle/>
                    <a:p>
                      <a:pPr indent="0" lvl="0" marL="0" rtl="0" algn="l">
                        <a:spcBef>
                          <a:spcPts val="0"/>
                        </a:spcBef>
                        <a:spcAft>
                          <a:spcPts val="0"/>
                        </a:spcAft>
                        <a:buNone/>
                      </a:pPr>
                      <a:r>
                        <a:rPr lang="en"/>
                        <a:t>Disgust</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3</a:t>
                      </a:r>
                      <a:endParaRPr/>
                    </a:p>
                  </a:txBody>
                  <a:tcPr marT="91425" marB="91425" marR="91425" marL="91425"/>
                </a:tc>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84</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92.3%</a:t>
                      </a:r>
                      <a:endParaRPr/>
                    </a:p>
                  </a:txBody>
                  <a:tcPr marT="91425" marB="91425" marR="91425" marL="91425"/>
                </a:tc>
              </a:tr>
              <a:tr h="381000">
                <a:tc>
                  <a:txBody>
                    <a:bodyPr>
                      <a:noAutofit/>
                    </a:bodyPr>
                    <a:lstStyle/>
                    <a:p>
                      <a:pPr indent="0" lvl="0" marL="0" rtl="0" algn="l">
                        <a:spcBef>
                          <a:spcPts val="0"/>
                        </a:spcBef>
                        <a:spcAft>
                          <a:spcPts val="0"/>
                        </a:spcAft>
                        <a:buNone/>
                      </a:pPr>
                      <a:r>
                        <a:rPr lang="en"/>
                        <a:t>Surprise</a:t>
                      </a:r>
                      <a:endParaRPr/>
                    </a:p>
                  </a:txBody>
                  <a:tcPr marT="91425" marB="91425" marR="91425" marL="91425"/>
                </a:tc>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91</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92.9%</a:t>
                      </a:r>
                      <a:endParaRPr/>
                    </a:p>
                  </a:txBody>
                  <a:tcPr marT="91425" marB="91425" marR="91425" marL="91425"/>
                </a:tc>
              </a:tr>
              <a:tr h="381000">
                <a:tc>
                  <a:txBody>
                    <a:bodyPr>
                      <a:noAutofit/>
                    </a:bodyPr>
                    <a:lstStyle/>
                    <a:p>
                      <a:pPr indent="0" lvl="0" marL="0" rtl="0" algn="l">
                        <a:spcBef>
                          <a:spcPts val="0"/>
                        </a:spcBef>
                        <a:spcAft>
                          <a:spcPts val="0"/>
                        </a:spcAft>
                        <a:buNone/>
                      </a:pPr>
                      <a:r>
                        <a:rPr lang="en"/>
                        <a:t>Neutral</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2</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0</a:t>
                      </a:r>
                      <a:endParaRPr/>
                    </a:p>
                  </a:txBody>
                  <a:tcPr marT="91425" marB="91425" marR="91425" marL="91425"/>
                </a:tc>
                <a:tc>
                  <a:txBody>
                    <a:bodyPr>
                      <a:noAutofit/>
                    </a:bodyPr>
                    <a:lstStyle/>
                    <a:p>
                      <a:pPr indent="0" lvl="0" marL="0" rtl="0" algn="l">
                        <a:spcBef>
                          <a:spcPts val="0"/>
                        </a:spcBef>
                        <a:spcAft>
                          <a:spcPts val="0"/>
                        </a:spcAft>
                        <a:buNone/>
                      </a:pPr>
                      <a:r>
                        <a:rPr lang="en"/>
                        <a:t>1</a:t>
                      </a:r>
                      <a:endParaRPr/>
                    </a:p>
                  </a:txBody>
                  <a:tcPr marT="91425" marB="91425" marR="91425" marL="91425"/>
                </a:tc>
                <a:tc>
                  <a:txBody>
                    <a:bodyPr>
                      <a:noAutofit/>
                    </a:bodyPr>
                    <a:lstStyle/>
                    <a:p>
                      <a:pPr indent="0" lvl="0" marL="0" rtl="0" algn="l">
                        <a:spcBef>
                          <a:spcPts val="0"/>
                        </a:spcBef>
                        <a:spcAft>
                          <a:spcPts val="0"/>
                        </a:spcAft>
                        <a:buNone/>
                      </a:pPr>
                      <a:r>
                        <a:rPr lang="en"/>
                        <a:t>81</a:t>
                      </a:r>
                      <a:endParaRPr/>
                    </a:p>
                  </a:txBody>
                  <a:tcPr marT="91425" marB="91425" marR="91425" marL="91425"/>
                </a:tc>
                <a:tc>
                  <a:txBody>
                    <a:bodyPr>
                      <a:noAutofit/>
                    </a:bodyPr>
                    <a:lstStyle/>
                    <a:p>
                      <a:pPr indent="0" lvl="0" marL="0" rtl="0" algn="l">
                        <a:spcBef>
                          <a:spcPts val="0"/>
                        </a:spcBef>
                        <a:spcAft>
                          <a:spcPts val="0"/>
                        </a:spcAft>
                        <a:buNone/>
                      </a:pPr>
                      <a:r>
                        <a:rPr lang="en"/>
                        <a:t>91.2%</a:t>
                      </a:r>
                      <a:endParaRPr/>
                    </a:p>
                  </a:txBody>
                  <a:tcPr marT="91425" marB="91425" marR="91425" marL="91425"/>
                </a:tc>
              </a:tr>
              <a:tr h="381000">
                <a:tc gridSpan="10">
                  <a:txBody>
                    <a:bodyPr>
                      <a:noAutofit/>
                    </a:bodyPr>
                    <a:lstStyle/>
                    <a:p>
                      <a:pPr indent="0" lvl="0" marL="0" rtl="0" algn="ctr">
                        <a:spcBef>
                          <a:spcPts val="0"/>
                        </a:spcBef>
                        <a:spcAft>
                          <a:spcPts val="0"/>
                        </a:spcAft>
                        <a:buNone/>
                      </a:pPr>
                      <a:r>
                        <a:rPr b="1" lang="en"/>
                        <a:t>Overall </a:t>
                      </a:r>
                      <a:r>
                        <a:rPr b="1" lang="en"/>
                        <a:t>Accuracy</a:t>
                      </a:r>
                      <a:r>
                        <a:rPr b="1" lang="en"/>
                        <a:t> = (660/717 *100%) = 92.1%</a:t>
                      </a:r>
                      <a:endParaRPr b="1"/>
                    </a:p>
                  </a:txBody>
                  <a:tcPr marT="91425" marB="91425" marR="91425" marL="91425"/>
                </a:tc>
                <a:tc hMerge="1"/>
                <a:tc hMerge="1"/>
                <a:tc hMerge="1"/>
                <a:tc hMerge="1"/>
                <a:tc hMerge="1"/>
                <a:tc hMerge="1"/>
                <a:tc hMerge="1"/>
                <a:tc hMerge="1"/>
                <a:tc hMerge="1"/>
              </a:tr>
            </a:tbl>
          </a:graphicData>
        </a:graphic>
      </p:graphicFrame>
      <p:sp>
        <p:nvSpPr>
          <p:cNvPr id="295" name="Google Shape;295;p29"/>
          <p:cNvSpPr/>
          <p:nvPr/>
        </p:nvSpPr>
        <p:spPr>
          <a:xfrm>
            <a:off x="4572000" y="5036400"/>
            <a:ext cx="45720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a:off x="7650" y="0"/>
            <a:ext cx="3735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304800" y="0"/>
            <a:ext cx="7623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a:off x="1066800" y="0"/>
            <a:ext cx="35052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0"/>
          <p:cNvSpPr txBox="1"/>
          <p:nvPr/>
        </p:nvSpPr>
        <p:spPr>
          <a:xfrm>
            <a:off x="1059950" y="1997875"/>
            <a:ext cx="3675900" cy="10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Applications</a:t>
            </a:r>
            <a:endParaRPr b="1" sz="3000"/>
          </a:p>
        </p:txBody>
      </p:sp>
      <p:cxnSp>
        <p:nvCxnSpPr>
          <p:cNvPr id="304" name="Google Shape;304;p30"/>
          <p:cNvCxnSpPr/>
          <p:nvPr/>
        </p:nvCxnSpPr>
        <p:spPr>
          <a:xfrm flipH="1">
            <a:off x="4417000" y="1122800"/>
            <a:ext cx="14100" cy="2835300"/>
          </a:xfrm>
          <a:prstGeom prst="straightConnector1">
            <a:avLst/>
          </a:prstGeom>
          <a:noFill/>
          <a:ln cap="flat" cmpd="sng" w="9525">
            <a:solidFill>
              <a:srgbClr val="1A9988"/>
            </a:solidFill>
            <a:prstDash val="solid"/>
            <a:round/>
            <a:headEnd len="med" w="med" type="none"/>
            <a:tailEnd len="med" w="med" type="none"/>
          </a:ln>
          <a:effectLst>
            <a:outerShdw blurRad="57150" rotWithShape="0" algn="bl" dir="5400000" dist="19050">
              <a:srgbClr val="000000">
                <a:alpha val="50000"/>
              </a:srgbClr>
            </a:outerShdw>
          </a:effectLst>
        </p:spPr>
      </p:cxnSp>
      <p:sp>
        <p:nvSpPr>
          <p:cNvPr id="305" name="Google Shape;305;p30"/>
          <p:cNvSpPr txBox="1"/>
          <p:nvPr/>
        </p:nvSpPr>
        <p:spPr>
          <a:xfrm>
            <a:off x="4801550" y="1979575"/>
            <a:ext cx="4285500" cy="23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666666"/>
                </a:solidFill>
                <a:highlight>
                  <a:srgbClr val="FFFFFF"/>
                </a:highlight>
              </a:rPr>
              <a:t>Software engineering</a:t>
            </a:r>
            <a:endParaRPr b="1" sz="1800">
              <a:solidFill>
                <a:srgbClr val="666666"/>
              </a:solidFill>
              <a:highlight>
                <a:srgbClr val="FFFFFF"/>
              </a:highlight>
            </a:endParaRPr>
          </a:p>
          <a:p>
            <a:pPr indent="0" lvl="0" marL="0" rtl="0" algn="l">
              <a:spcBef>
                <a:spcPts val="0"/>
              </a:spcBef>
              <a:spcAft>
                <a:spcPts val="0"/>
              </a:spcAft>
              <a:buNone/>
            </a:pPr>
            <a:r>
              <a:rPr b="1" lang="en" sz="1800">
                <a:solidFill>
                  <a:srgbClr val="666666"/>
                </a:solidFill>
                <a:highlight>
                  <a:srgbClr val="FFFFFF"/>
                </a:highlight>
              </a:rPr>
              <a:t>Education and e-education</a:t>
            </a:r>
            <a:endParaRPr b="1" sz="1800">
              <a:solidFill>
                <a:srgbClr val="666666"/>
              </a:solidFill>
              <a:highlight>
                <a:srgbClr val="FFFFFF"/>
              </a:highlight>
            </a:endParaRPr>
          </a:p>
          <a:p>
            <a:pPr indent="0" lvl="0" marL="0" rtl="0" algn="l">
              <a:spcBef>
                <a:spcPts val="0"/>
              </a:spcBef>
              <a:spcAft>
                <a:spcPts val="0"/>
              </a:spcAft>
              <a:buNone/>
            </a:pPr>
            <a:r>
              <a:rPr b="1" lang="en" sz="1800">
                <a:solidFill>
                  <a:srgbClr val="666666"/>
                </a:solidFill>
                <a:highlight>
                  <a:srgbClr val="FFFFFF"/>
                </a:highlight>
              </a:rPr>
              <a:t>Emotional stereotypes of learners</a:t>
            </a:r>
            <a:endParaRPr b="1" sz="1800">
              <a:solidFill>
                <a:srgbClr val="666666"/>
              </a:solidFill>
              <a:highlight>
                <a:srgbClr val="FFFFFF"/>
              </a:highlight>
            </a:endParaRPr>
          </a:p>
          <a:p>
            <a:pPr indent="0" lvl="0" marL="0" rtl="0" algn="l">
              <a:spcBef>
                <a:spcPts val="0"/>
              </a:spcBef>
              <a:spcAft>
                <a:spcPts val="0"/>
              </a:spcAft>
              <a:buNone/>
            </a:pPr>
            <a:r>
              <a:rPr b="1" lang="en" sz="1800">
                <a:solidFill>
                  <a:srgbClr val="666666"/>
                </a:solidFill>
                <a:highlight>
                  <a:srgbClr val="FFFFFF"/>
                </a:highlight>
              </a:rPr>
              <a:t>Enhanced websites customization</a:t>
            </a:r>
            <a:endParaRPr b="1" sz="1800">
              <a:solidFill>
                <a:srgbClr val="666666"/>
              </a:solidFill>
              <a:highlight>
                <a:srgbClr val="FFFFFF"/>
              </a:highlight>
            </a:endParaRPr>
          </a:p>
          <a:p>
            <a:pPr indent="0" lvl="0" marL="0" rtl="0" algn="l">
              <a:spcBef>
                <a:spcPts val="0"/>
              </a:spcBef>
              <a:spcAft>
                <a:spcPts val="0"/>
              </a:spcAft>
              <a:buNone/>
            </a:pPr>
            <a:r>
              <a:rPr b="1" lang="en" sz="1800">
                <a:solidFill>
                  <a:srgbClr val="666666"/>
                </a:solidFill>
                <a:highlight>
                  <a:srgbClr val="FFFFFF"/>
                </a:highlight>
              </a:rPr>
              <a:t>Video Games</a:t>
            </a:r>
            <a:endParaRPr b="1" sz="1800">
              <a:solidFill>
                <a:srgbClr val="666666"/>
              </a:solidFill>
              <a:highlight>
                <a:srgbClr val="FFFFFF"/>
              </a:highlight>
            </a:endParaRPr>
          </a:p>
        </p:txBody>
      </p:sp>
      <p:sp>
        <p:nvSpPr>
          <p:cNvPr id="306" name="Google Shape;306;p30"/>
          <p:cNvSpPr/>
          <p:nvPr/>
        </p:nvSpPr>
        <p:spPr>
          <a:xfrm>
            <a:off x="4572000" y="2256775"/>
            <a:ext cx="108300" cy="108300"/>
          </a:xfrm>
          <a:prstGeom prst="ellipse">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307" name="Google Shape;307;p30"/>
          <p:cNvSpPr/>
          <p:nvPr/>
        </p:nvSpPr>
        <p:spPr>
          <a:xfrm>
            <a:off x="4562175" y="2479375"/>
            <a:ext cx="108300" cy="108300"/>
          </a:xfrm>
          <a:prstGeom prst="ellipse">
            <a:avLst/>
          </a:pr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308" name="Google Shape;308;p30"/>
          <p:cNvSpPr/>
          <p:nvPr/>
        </p:nvSpPr>
        <p:spPr>
          <a:xfrm>
            <a:off x="4562175" y="2688925"/>
            <a:ext cx="108300" cy="108300"/>
          </a:xfrm>
          <a:prstGeom prst="ellipse">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309" name="Google Shape;309;p30"/>
          <p:cNvSpPr/>
          <p:nvPr/>
        </p:nvSpPr>
        <p:spPr>
          <a:xfrm>
            <a:off x="4562175" y="2898475"/>
            <a:ext cx="108300" cy="108300"/>
          </a:xfrm>
          <a:prstGeom prst="ellipse">
            <a:avLst/>
          </a:pr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310" name="Google Shape;310;p30"/>
          <p:cNvSpPr/>
          <p:nvPr/>
        </p:nvSpPr>
        <p:spPr>
          <a:xfrm>
            <a:off x="4562175" y="3127075"/>
            <a:ext cx="108300" cy="108300"/>
          </a:xfrm>
          <a:prstGeom prst="ellipse">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311" name="Google Shape;311;p30"/>
          <p:cNvSpPr/>
          <p:nvPr/>
        </p:nvSpPr>
        <p:spPr>
          <a:xfrm>
            <a:off x="7650" y="0"/>
            <a:ext cx="11355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5257800" y="5036400"/>
            <a:ext cx="38862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3" name="Google Shape;313;p30"/>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4" name="Google Shape;314;p30"/>
          <p:cNvSpPr/>
          <p:nvPr/>
        </p:nvSpPr>
        <p:spPr>
          <a:xfrm>
            <a:off x="693450" y="0"/>
            <a:ext cx="3735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990600" y="0"/>
            <a:ext cx="7623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1752600" y="0"/>
            <a:ext cx="35052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1"/>
          <p:cNvSpPr txBox="1"/>
          <p:nvPr/>
        </p:nvSpPr>
        <p:spPr>
          <a:xfrm>
            <a:off x="1406700" y="2201700"/>
            <a:ext cx="6330600" cy="10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CONCLUSION</a:t>
            </a:r>
            <a:endParaRPr b="1" sz="4800"/>
          </a:p>
        </p:txBody>
      </p:sp>
      <p:sp>
        <p:nvSpPr>
          <p:cNvPr id="322" name="Google Shape;322;p31"/>
          <p:cNvSpPr/>
          <p:nvPr/>
        </p:nvSpPr>
        <p:spPr>
          <a:xfrm>
            <a:off x="5197025" y="5029200"/>
            <a:ext cx="39471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7650" y="0"/>
            <a:ext cx="4245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345489" y="0"/>
            <a:ext cx="8667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1211830" y="0"/>
            <a:ext cx="39852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2"/>
          <p:cNvSpPr txBox="1"/>
          <p:nvPr/>
        </p:nvSpPr>
        <p:spPr>
          <a:xfrm>
            <a:off x="1406700" y="2201700"/>
            <a:ext cx="6330600" cy="10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Thank You</a:t>
            </a:r>
            <a:endParaRPr b="1" sz="4800"/>
          </a:p>
        </p:txBody>
      </p:sp>
      <p:sp>
        <p:nvSpPr>
          <p:cNvPr id="331" name="Google Shape;331;p32"/>
          <p:cNvSpPr/>
          <p:nvPr/>
        </p:nvSpPr>
        <p:spPr>
          <a:xfrm>
            <a:off x="8770650" y="5029200"/>
            <a:ext cx="3735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150" y="7200"/>
            <a:ext cx="87630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8"/>
          <p:cNvSpPr txBox="1"/>
          <p:nvPr/>
        </p:nvSpPr>
        <p:spPr>
          <a:xfrm>
            <a:off x="1059950" y="1997875"/>
            <a:ext cx="3675900" cy="10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Why </a:t>
            </a:r>
            <a:r>
              <a:rPr b="1" lang="en" sz="4800"/>
              <a:t>?</a:t>
            </a:r>
            <a:endParaRPr b="1" sz="4800"/>
          </a:p>
        </p:txBody>
      </p:sp>
      <p:cxnSp>
        <p:nvCxnSpPr>
          <p:cNvPr id="146" name="Google Shape;146;p18"/>
          <p:cNvCxnSpPr/>
          <p:nvPr/>
        </p:nvCxnSpPr>
        <p:spPr>
          <a:xfrm flipH="1">
            <a:off x="3003100" y="1087675"/>
            <a:ext cx="14100" cy="2835300"/>
          </a:xfrm>
          <a:prstGeom prst="straightConnector1">
            <a:avLst/>
          </a:prstGeom>
          <a:noFill/>
          <a:ln cap="flat" cmpd="sng" w="9525">
            <a:solidFill>
              <a:srgbClr val="1A9988"/>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47" name="Google Shape;147;p18"/>
          <p:cNvSpPr txBox="1"/>
          <p:nvPr/>
        </p:nvSpPr>
        <p:spPr>
          <a:xfrm>
            <a:off x="3423900" y="1535850"/>
            <a:ext cx="5082300" cy="2071800"/>
          </a:xfrm>
          <a:prstGeom prst="rect">
            <a:avLst/>
          </a:prstGeom>
          <a:noFill/>
          <a:ln>
            <a:noFill/>
          </a:ln>
        </p:spPr>
        <p:txBody>
          <a:bodyPr anchorCtr="0" anchor="t" bIns="91425" lIns="91425" spcFirstLastPara="1" rIns="91425" wrap="square" tIns="91425">
            <a:noAutofit/>
          </a:bodyPr>
          <a:lstStyle/>
          <a:p>
            <a:pPr indent="0" lvl="0" marL="0" rtl="0" algn="l">
              <a:lnSpc>
                <a:spcPct val="91406"/>
              </a:lnSpc>
              <a:spcBef>
                <a:spcPts val="0"/>
              </a:spcBef>
              <a:spcAft>
                <a:spcPts val="0"/>
              </a:spcAft>
              <a:buNone/>
            </a:pPr>
            <a:r>
              <a:t/>
            </a:r>
            <a:endParaRPr b="1" sz="1200">
              <a:solidFill>
                <a:srgbClr val="666666"/>
              </a:solidFill>
            </a:endParaRPr>
          </a:p>
          <a:p>
            <a:pPr indent="0" lvl="0" marL="0" rtl="0" algn="just">
              <a:lnSpc>
                <a:spcPct val="91406"/>
              </a:lnSpc>
              <a:spcBef>
                <a:spcPts val="0"/>
              </a:spcBef>
              <a:spcAft>
                <a:spcPts val="0"/>
              </a:spcAft>
              <a:buNone/>
            </a:pPr>
            <a:r>
              <a:rPr lang="en" sz="1200"/>
              <a:t>Inevitably feelings play an important role not only in our relations with other people but also in the way we use computers</a:t>
            </a:r>
            <a:endParaRPr sz="1200"/>
          </a:p>
          <a:p>
            <a:pPr indent="0" lvl="0" marL="0" rtl="0" algn="just">
              <a:spcBef>
                <a:spcPts val="0"/>
              </a:spcBef>
              <a:spcAft>
                <a:spcPts val="0"/>
              </a:spcAft>
              <a:buNone/>
            </a:pPr>
            <a:r>
              <a:t/>
            </a:r>
            <a:endParaRPr b="1" sz="1200">
              <a:solidFill>
                <a:srgbClr val="666666"/>
              </a:solidFill>
            </a:endParaRPr>
          </a:p>
          <a:p>
            <a:pPr indent="0" lvl="0" marL="0" rtl="0" algn="just">
              <a:spcBef>
                <a:spcPts val="0"/>
              </a:spcBef>
              <a:spcAft>
                <a:spcPts val="0"/>
              </a:spcAft>
              <a:buNone/>
            </a:pPr>
            <a:r>
              <a:rPr lang="en" sz="1200"/>
              <a:t>As emotional state of a person may influence concentration, task solving and decision making skills, affective computing vision is to make systems able to recognize and influence human emotions in order to enhance productivity and effectiveness of working with computers.</a:t>
            </a:r>
            <a:endParaRPr sz="1200"/>
          </a:p>
          <a:p>
            <a:pPr indent="0" lvl="0" marL="0" rtl="0" algn="just">
              <a:spcBef>
                <a:spcPts val="0"/>
              </a:spcBef>
              <a:spcAft>
                <a:spcPts val="0"/>
              </a:spcAft>
              <a:buNone/>
            </a:pPr>
            <a:r>
              <a:t/>
            </a:r>
            <a:endParaRPr b="1" sz="1200">
              <a:solidFill>
                <a:srgbClr val="666666"/>
              </a:solidFill>
            </a:endParaRPr>
          </a:p>
          <a:p>
            <a:pPr indent="0" lvl="0" marL="0" rtl="0" algn="just">
              <a:spcBef>
                <a:spcPts val="0"/>
              </a:spcBef>
              <a:spcAft>
                <a:spcPts val="0"/>
              </a:spcAft>
              <a:buNone/>
            </a:pPr>
            <a:r>
              <a:t/>
            </a:r>
            <a:endParaRPr b="1" sz="1200">
              <a:solidFill>
                <a:srgbClr val="666666"/>
              </a:solidFill>
            </a:endParaRPr>
          </a:p>
          <a:p>
            <a:pPr indent="0" lvl="0" marL="0" rtl="0" algn="just">
              <a:spcBef>
                <a:spcPts val="0"/>
              </a:spcBef>
              <a:spcAft>
                <a:spcPts val="0"/>
              </a:spcAft>
              <a:buNone/>
            </a:pPr>
            <a:r>
              <a:t/>
            </a:r>
            <a:endParaRPr b="1" sz="1200">
              <a:solidFill>
                <a:srgbClr val="666666"/>
              </a:solidFill>
            </a:endParaRPr>
          </a:p>
        </p:txBody>
      </p:sp>
      <p:sp>
        <p:nvSpPr>
          <p:cNvPr id="148" name="Google Shape;148;p18"/>
          <p:cNvSpPr/>
          <p:nvPr/>
        </p:nvSpPr>
        <p:spPr>
          <a:xfrm>
            <a:off x="7650" y="0"/>
            <a:ext cx="11355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1143150" y="5036400"/>
            <a:ext cx="80010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19"/>
          <p:cNvPicPr preferRelativeResize="0"/>
          <p:nvPr/>
        </p:nvPicPr>
        <p:blipFill rotWithShape="1">
          <a:blip r:embed="rId3">
            <a:alphaModFix/>
          </a:blip>
          <a:srcRect b="9804" l="0" r="0" t="0"/>
          <a:stretch/>
        </p:blipFill>
        <p:spPr>
          <a:xfrm>
            <a:off x="1524000" y="533400"/>
            <a:ext cx="5849801" cy="3957300"/>
          </a:xfrm>
          <a:prstGeom prst="rect">
            <a:avLst/>
          </a:prstGeom>
          <a:noFill/>
          <a:ln>
            <a:noFill/>
          </a:ln>
        </p:spPr>
      </p:pic>
      <p:sp>
        <p:nvSpPr>
          <p:cNvPr id="155" name="Google Shape;155;p19"/>
          <p:cNvSpPr/>
          <p:nvPr/>
        </p:nvSpPr>
        <p:spPr>
          <a:xfrm>
            <a:off x="7650" y="0"/>
            <a:ext cx="7545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762150" y="5036400"/>
            <a:ext cx="83820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nvSpPr>
        <p:spPr>
          <a:xfrm>
            <a:off x="986125" y="183425"/>
            <a:ext cx="7206900" cy="31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50">
                <a:solidFill>
                  <a:srgbClr val="2D2D2D"/>
                </a:solidFill>
                <a:highlight>
                  <a:srgbClr val="FFFFFF"/>
                </a:highlight>
              </a:rPr>
              <a:t>{ 0=neutral, 1=anger, 2=contempt, 3=disgust, 4=fear, 5=happy, 6=sadness, 7=surprise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0"/>
          <p:cNvSpPr txBox="1"/>
          <p:nvPr/>
        </p:nvSpPr>
        <p:spPr>
          <a:xfrm>
            <a:off x="1059950" y="1997875"/>
            <a:ext cx="3675900" cy="10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MATERIALS AND DATASETS</a:t>
            </a:r>
            <a:endParaRPr b="1" sz="3000"/>
          </a:p>
        </p:txBody>
      </p:sp>
      <p:cxnSp>
        <p:nvCxnSpPr>
          <p:cNvPr id="163" name="Google Shape;163;p20"/>
          <p:cNvCxnSpPr/>
          <p:nvPr/>
        </p:nvCxnSpPr>
        <p:spPr>
          <a:xfrm flipH="1">
            <a:off x="4417000" y="1122800"/>
            <a:ext cx="14100" cy="2835300"/>
          </a:xfrm>
          <a:prstGeom prst="straightConnector1">
            <a:avLst/>
          </a:prstGeom>
          <a:noFill/>
          <a:ln cap="flat" cmpd="sng" w="9525">
            <a:solidFill>
              <a:srgbClr val="1A9988"/>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64" name="Google Shape;164;p20"/>
          <p:cNvSpPr txBox="1"/>
          <p:nvPr/>
        </p:nvSpPr>
        <p:spPr>
          <a:xfrm>
            <a:off x="4801550" y="1446175"/>
            <a:ext cx="3854100" cy="23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Cohn-Kanade Database (CK)</a:t>
            </a:r>
            <a:endParaRPr b="1">
              <a:solidFill>
                <a:srgbClr val="666666"/>
              </a:solidFill>
            </a:endParaRPr>
          </a:p>
          <a:p>
            <a:pPr indent="0" lvl="0" marL="0" rtl="0" algn="l">
              <a:spcBef>
                <a:spcPts val="0"/>
              </a:spcBef>
              <a:spcAft>
                <a:spcPts val="0"/>
              </a:spcAft>
              <a:buNone/>
            </a:pPr>
            <a:r>
              <a:rPr b="1" lang="en">
                <a:solidFill>
                  <a:srgbClr val="666666"/>
                </a:solidFill>
              </a:rPr>
              <a:t>Extended Cohn-Kanade Database (CK+)</a:t>
            </a:r>
            <a:endParaRPr b="1">
              <a:solidFill>
                <a:srgbClr val="666666"/>
              </a:solidFill>
            </a:endParaRPr>
          </a:p>
          <a:p>
            <a:pPr indent="0" lvl="0" marL="0" rtl="0" algn="l">
              <a:spcBef>
                <a:spcPts val="0"/>
              </a:spcBef>
              <a:spcAft>
                <a:spcPts val="0"/>
              </a:spcAft>
              <a:buNone/>
            </a:pPr>
            <a:r>
              <a:rPr b="1" lang="en">
                <a:solidFill>
                  <a:srgbClr val="666666"/>
                </a:solidFill>
              </a:rPr>
              <a:t>Python</a:t>
            </a:r>
            <a:endParaRPr b="1">
              <a:solidFill>
                <a:srgbClr val="666666"/>
              </a:solidFill>
            </a:endParaRPr>
          </a:p>
          <a:p>
            <a:pPr indent="0" lvl="0" marL="0" rtl="0" algn="l">
              <a:spcBef>
                <a:spcPts val="0"/>
              </a:spcBef>
              <a:spcAft>
                <a:spcPts val="0"/>
              </a:spcAft>
              <a:buNone/>
            </a:pPr>
            <a:r>
              <a:rPr b="1" lang="en">
                <a:solidFill>
                  <a:srgbClr val="666666"/>
                </a:solidFill>
              </a:rPr>
              <a:t>OpenCV</a:t>
            </a:r>
            <a:endParaRPr b="1">
              <a:solidFill>
                <a:srgbClr val="666666"/>
              </a:solidFill>
            </a:endParaRPr>
          </a:p>
          <a:p>
            <a:pPr indent="0" lvl="0" marL="0" rtl="0" algn="l">
              <a:spcBef>
                <a:spcPts val="0"/>
              </a:spcBef>
              <a:spcAft>
                <a:spcPts val="0"/>
              </a:spcAft>
              <a:buNone/>
            </a:pPr>
            <a:r>
              <a:rPr b="1" lang="en">
                <a:solidFill>
                  <a:srgbClr val="666666"/>
                </a:solidFill>
              </a:rPr>
              <a:t>Dlib library </a:t>
            </a:r>
            <a:endParaRPr b="1">
              <a:solidFill>
                <a:srgbClr val="666666"/>
              </a:solidFill>
            </a:endParaRPr>
          </a:p>
          <a:p>
            <a:pPr indent="0" lvl="0" marL="0" rtl="0" algn="l">
              <a:spcBef>
                <a:spcPts val="0"/>
              </a:spcBef>
              <a:spcAft>
                <a:spcPts val="0"/>
              </a:spcAft>
              <a:buNone/>
            </a:pPr>
            <a:r>
              <a:rPr b="1" lang="en">
                <a:solidFill>
                  <a:srgbClr val="666666"/>
                </a:solidFill>
              </a:rPr>
              <a:t>CMake</a:t>
            </a:r>
            <a:endParaRPr b="1">
              <a:solidFill>
                <a:srgbClr val="666666"/>
              </a:solidFill>
            </a:endParaRPr>
          </a:p>
          <a:p>
            <a:pPr indent="0" lvl="0" marL="0" rtl="0" algn="l">
              <a:spcBef>
                <a:spcPts val="0"/>
              </a:spcBef>
              <a:spcAft>
                <a:spcPts val="0"/>
              </a:spcAft>
              <a:buNone/>
            </a:pPr>
            <a:r>
              <a:rPr b="1" lang="en">
                <a:solidFill>
                  <a:srgbClr val="666666"/>
                </a:solidFill>
              </a:rPr>
              <a:t>Boost-Python</a:t>
            </a:r>
            <a:endParaRPr b="1">
              <a:solidFill>
                <a:srgbClr val="666666"/>
              </a:solidFill>
            </a:endParaRPr>
          </a:p>
          <a:p>
            <a:pPr indent="0" lvl="0" marL="0" rtl="0" algn="l">
              <a:spcBef>
                <a:spcPts val="0"/>
              </a:spcBef>
              <a:spcAft>
                <a:spcPts val="0"/>
              </a:spcAft>
              <a:buNone/>
            </a:pPr>
            <a:r>
              <a:rPr b="1" lang="en">
                <a:solidFill>
                  <a:srgbClr val="666666"/>
                </a:solidFill>
              </a:rPr>
              <a:t>FACS</a:t>
            </a:r>
            <a:endParaRPr b="1">
              <a:solidFill>
                <a:srgbClr val="666666"/>
              </a:solidFill>
            </a:endParaRPr>
          </a:p>
          <a:p>
            <a:pPr indent="0" lvl="0" marL="0" rtl="0" algn="l">
              <a:spcBef>
                <a:spcPts val="0"/>
              </a:spcBef>
              <a:spcAft>
                <a:spcPts val="0"/>
              </a:spcAft>
              <a:buNone/>
            </a:pPr>
            <a:r>
              <a:rPr b="1" lang="en">
                <a:solidFill>
                  <a:srgbClr val="666666"/>
                </a:solidFill>
              </a:rPr>
              <a:t>HAAR</a:t>
            </a:r>
            <a:endParaRPr b="1">
              <a:solidFill>
                <a:srgbClr val="666666"/>
              </a:solidFill>
            </a:endParaRPr>
          </a:p>
          <a:p>
            <a:pPr indent="0" lvl="0" marL="0" rtl="0" algn="l">
              <a:spcBef>
                <a:spcPts val="0"/>
              </a:spcBef>
              <a:spcAft>
                <a:spcPts val="0"/>
              </a:spcAft>
              <a:buNone/>
            </a:pPr>
            <a:r>
              <a:rPr b="1" lang="en">
                <a:solidFill>
                  <a:srgbClr val="666666"/>
                </a:solidFill>
              </a:rPr>
              <a:t>Support vector machine</a:t>
            </a:r>
            <a:endParaRPr b="1">
              <a:solidFill>
                <a:srgbClr val="666666"/>
              </a:solidFill>
            </a:endParaRPr>
          </a:p>
        </p:txBody>
      </p:sp>
      <p:sp>
        <p:nvSpPr>
          <p:cNvPr id="165" name="Google Shape;165;p20"/>
          <p:cNvSpPr/>
          <p:nvPr/>
        </p:nvSpPr>
        <p:spPr>
          <a:xfrm>
            <a:off x="4572000" y="1570975"/>
            <a:ext cx="108300" cy="108300"/>
          </a:xfrm>
          <a:prstGeom prst="ellipse">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166" name="Google Shape;166;p20"/>
          <p:cNvSpPr/>
          <p:nvPr/>
        </p:nvSpPr>
        <p:spPr>
          <a:xfrm>
            <a:off x="4562175" y="1793575"/>
            <a:ext cx="108300" cy="108300"/>
          </a:xfrm>
          <a:prstGeom prst="ellipse">
            <a:avLst/>
          </a:pr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167" name="Google Shape;167;p20"/>
          <p:cNvSpPr/>
          <p:nvPr/>
        </p:nvSpPr>
        <p:spPr>
          <a:xfrm>
            <a:off x="4562175" y="2003125"/>
            <a:ext cx="108300" cy="108300"/>
          </a:xfrm>
          <a:prstGeom prst="ellipse">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168" name="Google Shape;168;p20"/>
          <p:cNvSpPr/>
          <p:nvPr/>
        </p:nvSpPr>
        <p:spPr>
          <a:xfrm>
            <a:off x="4562175" y="2212675"/>
            <a:ext cx="108300" cy="108300"/>
          </a:xfrm>
          <a:prstGeom prst="ellipse">
            <a:avLst/>
          </a:pr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169" name="Google Shape;169;p20"/>
          <p:cNvSpPr/>
          <p:nvPr/>
        </p:nvSpPr>
        <p:spPr>
          <a:xfrm>
            <a:off x="4562175" y="2441275"/>
            <a:ext cx="108300" cy="108300"/>
          </a:xfrm>
          <a:prstGeom prst="ellipse">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170" name="Google Shape;170;p20"/>
          <p:cNvSpPr/>
          <p:nvPr/>
        </p:nvSpPr>
        <p:spPr>
          <a:xfrm>
            <a:off x="4562175" y="2669875"/>
            <a:ext cx="108300" cy="108300"/>
          </a:xfrm>
          <a:prstGeom prst="ellipse">
            <a:avLst/>
          </a:pr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171" name="Google Shape;171;p20"/>
          <p:cNvSpPr/>
          <p:nvPr/>
        </p:nvSpPr>
        <p:spPr>
          <a:xfrm>
            <a:off x="4562175" y="2879425"/>
            <a:ext cx="108300" cy="102300"/>
          </a:xfrm>
          <a:prstGeom prst="ellipse">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172" name="Google Shape;172;p20"/>
          <p:cNvSpPr/>
          <p:nvPr/>
        </p:nvSpPr>
        <p:spPr>
          <a:xfrm>
            <a:off x="7650" y="0"/>
            <a:ext cx="11355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1143150" y="5036400"/>
            <a:ext cx="80010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4562175" y="3031825"/>
            <a:ext cx="108300" cy="102300"/>
          </a:xfrm>
          <a:prstGeom prst="ellipse">
            <a:avLst/>
          </a:prstGeom>
          <a:solidFill>
            <a:srgbClr val="B7B7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175" name="Google Shape;175;p20"/>
          <p:cNvSpPr/>
          <p:nvPr/>
        </p:nvSpPr>
        <p:spPr>
          <a:xfrm>
            <a:off x="4562175" y="3260425"/>
            <a:ext cx="108300" cy="102300"/>
          </a:xfrm>
          <a:prstGeom prst="ellipse">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176" name="Google Shape;176;p20"/>
          <p:cNvSpPr/>
          <p:nvPr/>
        </p:nvSpPr>
        <p:spPr>
          <a:xfrm>
            <a:off x="4562175" y="3475138"/>
            <a:ext cx="108300" cy="102300"/>
          </a:xfrm>
          <a:prstGeom prst="ellipse">
            <a:avLst/>
          </a:pr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nvSpPr>
        <p:spPr>
          <a:xfrm>
            <a:off x="486150" y="2750100"/>
            <a:ext cx="3675900" cy="10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Static images</a:t>
            </a:r>
            <a:endParaRPr b="1" sz="3000"/>
          </a:p>
        </p:txBody>
      </p:sp>
      <p:cxnSp>
        <p:nvCxnSpPr>
          <p:cNvPr id="182" name="Google Shape;182;p21"/>
          <p:cNvCxnSpPr/>
          <p:nvPr/>
        </p:nvCxnSpPr>
        <p:spPr>
          <a:xfrm>
            <a:off x="4678550" y="1873200"/>
            <a:ext cx="7200" cy="1282200"/>
          </a:xfrm>
          <a:prstGeom prst="straightConnector1">
            <a:avLst/>
          </a:prstGeom>
          <a:noFill/>
          <a:ln cap="flat" cmpd="sng" w="19050">
            <a:solidFill>
              <a:srgbClr val="1A9988"/>
            </a:solidFill>
            <a:prstDash val="solid"/>
            <a:round/>
            <a:headEnd len="med" w="med" type="none"/>
            <a:tailEnd len="med" w="med" type="none"/>
          </a:ln>
        </p:spPr>
      </p:cxnSp>
      <p:sp>
        <p:nvSpPr>
          <p:cNvPr id="183" name="Google Shape;183;p21"/>
          <p:cNvSpPr/>
          <p:nvPr/>
        </p:nvSpPr>
        <p:spPr>
          <a:xfrm>
            <a:off x="7650" y="0"/>
            <a:ext cx="15165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1524150" y="5036400"/>
            <a:ext cx="76200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txBox="1"/>
          <p:nvPr/>
        </p:nvSpPr>
        <p:spPr>
          <a:xfrm>
            <a:off x="5058150" y="2750100"/>
            <a:ext cx="3675900" cy="10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Real time </a:t>
            </a:r>
            <a:endParaRPr b="1" sz="3000"/>
          </a:p>
        </p:txBody>
      </p:sp>
      <p:sp>
        <p:nvSpPr>
          <p:cNvPr id="186" name="Google Shape;186;p21"/>
          <p:cNvSpPr txBox="1"/>
          <p:nvPr/>
        </p:nvSpPr>
        <p:spPr>
          <a:xfrm>
            <a:off x="2924700" y="31200"/>
            <a:ext cx="3675900" cy="10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Where</a:t>
            </a:r>
            <a:r>
              <a:rPr b="1" lang="en" sz="4800"/>
              <a:t>?</a:t>
            </a:r>
            <a:endParaRPr b="1" sz="4800"/>
          </a:p>
        </p:txBody>
      </p:sp>
      <p:sp>
        <p:nvSpPr>
          <p:cNvPr id="187" name="Google Shape;187;p21"/>
          <p:cNvSpPr/>
          <p:nvPr/>
        </p:nvSpPr>
        <p:spPr>
          <a:xfrm>
            <a:off x="1788350" y="1957200"/>
            <a:ext cx="792300" cy="792900"/>
          </a:xfrm>
          <a:prstGeom prst="ellipse">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188" name="Google Shape;188;p21"/>
          <p:cNvSpPr/>
          <p:nvPr/>
        </p:nvSpPr>
        <p:spPr>
          <a:xfrm>
            <a:off x="6462050" y="1968025"/>
            <a:ext cx="792300" cy="792900"/>
          </a:xfrm>
          <a:prstGeom prst="ellipse">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pic>
        <p:nvPicPr>
          <p:cNvPr id="189" name="Google Shape;189;p21"/>
          <p:cNvPicPr preferRelativeResize="0"/>
          <p:nvPr/>
        </p:nvPicPr>
        <p:blipFill>
          <a:blip r:embed="rId3">
            <a:alphaModFix/>
          </a:blip>
          <a:stretch>
            <a:fillRect/>
          </a:stretch>
        </p:blipFill>
        <p:spPr>
          <a:xfrm>
            <a:off x="6625138" y="2120588"/>
            <a:ext cx="466124" cy="466124"/>
          </a:xfrm>
          <a:prstGeom prst="rect">
            <a:avLst/>
          </a:prstGeom>
          <a:noFill/>
          <a:ln>
            <a:noFill/>
          </a:ln>
        </p:spPr>
      </p:pic>
      <p:pic>
        <p:nvPicPr>
          <p:cNvPr id="190" name="Google Shape;190;p21"/>
          <p:cNvPicPr preferRelativeResize="0"/>
          <p:nvPr/>
        </p:nvPicPr>
        <p:blipFill>
          <a:blip r:embed="rId4">
            <a:alphaModFix/>
          </a:blip>
          <a:stretch>
            <a:fillRect/>
          </a:stretch>
        </p:blipFill>
        <p:spPr>
          <a:xfrm>
            <a:off x="1997750" y="2166900"/>
            <a:ext cx="373500" cy="3735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2"/>
          <p:cNvSpPr txBox="1"/>
          <p:nvPr/>
        </p:nvSpPr>
        <p:spPr>
          <a:xfrm>
            <a:off x="1406700" y="525300"/>
            <a:ext cx="6330600" cy="10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How </a:t>
            </a:r>
            <a:r>
              <a:rPr b="1" lang="en" sz="4800"/>
              <a:t>?</a:t>
            </a:r>
            <a:endParaRPr b="1" sz="4800"/>
          </a:p>
        </p:txBody>
      </p:sp>
      <p:sp>
        <p:nvSpPr>
          <p:cNvPr id="196" name="Google Shape;196;p22"/>
          <p:cNvSpPr/>
          <p:nvPr/>
        </p:nvSpPr>
        <p:spPr>
          <a:xfrm>
            <a:off x="7650" y="0"/>
            <a:ext cx="18975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1905150" y="5036400"/>
            <a:ext cx="72390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5261952" y="2023826"/>
            <a:ext cx="670500" cy="670800"/>
          </a:xfrm>
          <a:prstGeom prst="ellipse">
            <a:avLst/>
          </a:prstGeom>
          <a:solidFill>
            <a:srgbClr val="EF9527">
              <a:alpha val="8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3235500" y="2011225"/>
            <a:ext cx="670500" cy="671100"/>
          </a:xfrm>
          <a:prstGeom prst="ellipse">
            <a:avLst/>
          </a:prstGeom>
          <a:solidFill>
            <a:srgbClr val="6AA8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200" name="Google Shape;200;p22"/>
          <p:cNvSpPr/>
          <p:nvPr/>
        </p:nvSpPr>
        <p:spPr>
          <a:xfrm>
            <a:off x="3413899" y="2208774"/>
            <a:ext cx="313884" cy="275844"/>
          </a:xfrm>
          <a:custGeom>
            <a:rect b="b" l="l" r="r" t="t"/>
            <a:pathLst>
              <a:path extrusionOk="0" h="435" w="498">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201" name="Google Shape;201;p22"/>
          <p:cNvSpPr/>
          <p:nvPr/>
        </p:nvSpPr>
        <p:spPr>
          <a:xfrm>
            <a:off x="7586476" y="2011301"/>
            <a:ext cx="670500" cy="670800"/>
          </a:xfrm>
          <a:prstGeom prst="ellipse">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202" name="Google Shape;202;p22"/>
          <p:cNvSpPr/>
          <p:nvPr/>
        </p:nvSpPr>
        <p:spPr>
          <a:xfrm>
            <a:off x="7772794" y="2208118"/>
            <a:ext cx="313799" cy="282493"/>
          </a:xfrm>
          <a:custGeom>
            <a:rect b="b" l="l" r="r" t="t"/>
            <a:pathLst>
              <a:path extrusionOk="0" h="445" w="498">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203" name="Google Shape;203;p22"/>
          <p:cNvSpPr txBox="1"/>
          <p:nvPr/>
        </p:nvSpPr>
        <p:spPr>
          <a:xfrm>
            <a:off x="2533025" y="3048850"/>
            <a:ext cx="2045100" cy="2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Face detection</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204" name="Google Shape;204;p22"/>
          <p:cNvSpPr txBox="1"/>
          <p:nvPr/>
        </p:nvSpPr>
        <p:spPr>
          <a:xfrm>
            <a:off x="4606825" y="3048850"/>
            <a:ext cx="2045100" cy="2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Feature extraction</a:t>
            </a:r>
            <a:endParaRPr sz="1200"/>
          </a:p>
          <a:p>
            <a:pPr indent="0" lvl="0" marL="0" rtl="0" algn="ctr">
              <a:spcBef>
                <a:spcPts val="0"/>
              </a:spcBef>
              <a:spcAft>
                <a:spcPts val="0"/>
              </a:spcAft>
              <a:buNone/>
            </a:pPr>
            <a:r>
              <a:t/>
            </a:r>
            <a:endParaRPr sz="1200"/>
          </a:p>
        </p:txBody>
      </p:sp>
      <p:sp>
        <p:nvSpPr>
          <p:cNvPr id="205" name="Google Shape;205;p22"/>
          <p:cNvSpPr txBox="1"/>
          <p:nvPr/>
        </p:nvSpPr>
        <p:spPr>
          <a:xfrm>
            <a:off x="6919400" y="3048850"/>
            <a:ext cx="2045100" cy="2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Training &amp;</a:t>
            </a:r>
            <a:r>
              <a:rPr lang="en" sz="1200"/>
              <a:t> classification</a:t>
            </a:r>
            <a:endParaRPr sz="1200"/>
          </a:p>
          <a:p>
            <a:pPr indent="0" lvl="0" marL="0" rtl="0" algn="ctr">
              <a:spcBef>
                <a:spcPts val="0"/>
              </a:spcBef>
              <a:spcAft>
                <a:spcPts val="0"/>
              </a:spcAft>
              <a:buNone/>
            </a:pPr>
            <a:r>
              <a:t/>
            </a:r>
            <a:endParaRPr sz="1200"/>
          </a:p>
        </p:txBody>
      </p:sp>
      <p:sp>
        <p:nvSpPr>
          <p:cNvPr id="206" name="Google Shape;206;p22"/>
          <p:cNvSpPr/>
          <p:nvPr/>
        </p:nvSpPr>
        <p:spPr>
          <a:xfrm>
            <a:off x="5426293" y="2175752"/>
            <a:ext cx="341811" cy="341899"/>
          </a:xfrm>
          <a:custGeom>
            <a:rect b="b" l="l" r="r" t="t"/>
            <a:pathLst>
              <a:path extrusionOk="0" h="426" w="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207" name="Google Shape;207;p22"/>
          <p:cNvSpPr txBox="1"/>
          <p:nvPr/>
        </p:nvSpPr>
        <p:spPr>
          <a:xfrm>
            <a:off x="399425" y="3048850"/>
            <a:ext cx="2045100" cy="2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Data organization</a:t>
            </a:r>
            <a:endParaRPr sz="1200"/>
          </a:p>
        </p:txBody>
      </p:sp>
      <p:sp>
        <p:nvSpPr>
          <p:cNvPr id="208" name="Google Shape;208;p22"/>
          <p:cNvSpPr/>
          <p:nvPr/>
        </p:nvSpPr>
        <p:spPr>
          <a:xfrm>
            <a:off x="1124850" y="1958963"/>
            <a:ext cx="670500" cy="671100"/>
          </a:xfrm>
          <a:prstGeom prst="ellipse">
            <a:avLst/>
          </a:prstGeom>
          <a:solidFill>
            <a:srgbClr val="A64D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209" name="Google Shape;209;p22"/>
          <p:cNvSpPr/>
          <p:nvPr/>
        </p:nvSpPr>
        <p:spPr>
          <a:xfrm>
            <a:off x="1306593" y="2118053"/>
            <a:ext cx="307000" cy="291774"/>
          </a:xfrm>
          <a:custGeom>
            <a:rect b="b" l="l" r="r" t="t"/>
            <a:pathLst>
              <a:path extrusionOk="0" h="604" w="63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23"/>
          <p:cNvPicPr preferRelativeResize="0"/>
          <p:nvPr/>
        </p:nvPicPr>
        <p:blipFill>
          <a:blip r:embed="rId3">
            <a:alphaModFix/>
          </a:blip>
          <a:stretch>
            <a:fillRect/>
          </a:stretch>
        </p:blipFill>
        <p:spPr>
          <a:xfrm>
            <a:off x="152400" y="361950"/>
            <a:ext cx="8839200" cy="4419600"/>
          </a:xfrm>
          <a:prstGeom prst="rect">
            <a:avLst/>
          </a:prstGeom>
          <a:noFill/>
          <a:ln>
            <a:noFill/>
          </a:ln>
        </p:spPr>
      </p:pic>
      <p:sp>
        <p:nvSpPr>
          <p:cNvPr id="215" name="Google Shape;215;p23"/>
          <p:cNvSpPr/>
          <p:nvPr/>
        </p:nvSpPr>
        <p:spPr>
          <a:xfrm>
            <a:off x="7650" y="0"/>
            <a:ext cx="22785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2286150" y="5036400"/>
            <a:ext cx="68580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txBox="1"/>
          <p:nvPr/>
        </p:nvSpPr>
        <p:spPr>
          <a:xfrm>
            <a:off x="2628750" y="-33450"/>
            <a:ext cx="38541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Facial Landmarks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4"/>
          <p:cNvSpPr txBox="1"/>
          <p:nvPr/>
        </p:nvSpPr>
        <p:spPr>
          <a:xfrm>
            <a:off x="1406700" y="525300"/>
            <a:ext cx="6330600" cy="10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Real time</a:t>
            </a:r>
            <a:endParaRPr b="1" sz="4800"/>
          </a:p>
        </p:txBody>
      </p:sp>
      <p:sp>
        <p:nvSpPr>
          <p:cNvPr id="223" name="Google Shape;223;p24"/>
          <p:cNvSpPr/>
          <p:nvPr/>
        </p:nvSpPr>
        <p:spPr>
          <a:xfrm>
            <a:off x="7650" y="0"/>
            <a:ext cx="26595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2667150" y="5036400"/>
            <a:ext cx="64770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2975952" y="2023826"/>
            <a:ext cx="670500" cy="670800"/>
          </a:xfrm>
          <a:prstGeom prst="ellipse">
            <a:avLst/>
          </a:prstGeom>
          <a:solidFill>
            <a:srgbClr val="EF9527">
              <a:alpha val="8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3186436" y="2221299"/>
            <a:ext cx="313884" cy="275844"/>
          </a:xfrm>
          <a:custGeom>
            <a:rect b="b" l="l" r="r" t="t"/>
            <a:pathLst>
              <a:path extrusionOk="0" h="435" w="498">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227" name="Google Shape;227;p24"/>
          <p:cNvSpPr/>
          <p:nvPr/>
        </p:nvSpPr>
        <p:spPr>
          <a:xfrm>
            <a:off x="7357876" y="2011301"/>
            <a:ext cx="670500" cy="670800"/>
          </a:xfrm>
          <a:prstGeom prst="ellipse">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228" name="Google Shape;228;p24"/>
          <p:cNvSpPr/>
          <p:nvPr/>
        </p:nvSpPr>
        <p:spPr>
          <a:xfrm>
            <a:off x="7544194" y="2208118"/>
            <a:ext cx="313799" cy="282493"/>
          </a:xfrm>
          <a:custGeom>
            <a:rect b="b" l="l" r="r" t="t"/>
            <a:pathLst>
              <a:path extrusionOk="0" h="445" w="498">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229" name="Google Shape;229;p24"/>
          <p:cNvSpPr txBox="1"/>
          <p:nvPr/>
        </p:nvSpPr>
        <p:spPr>
          <a:xfrm>
            <a:off x="170825" y="3048850"/>
            <a:ext cx="2045100" cy="2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Data organization</a:t>
            </a:r>
            <a:endParaRPr sz="1200"/>
          </a:p>
        </p:txBody>
      </p:sp>
      <p:sp>
        <p:nvSpPr>
          <p:cNvPr id="230" name="Google Shape;230;p24"/>
          <p:cNvSpPr txBox="1"/>
          <p:nvPr/>
        </p:nvSpPr>
        <p:spPr>
          <a:xfrm>
            <a:off x="2320825" y="3048850"/>
            <a:ext cx="2045100" cy="2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Face detection &amp;</a:t>
            </a:r>
            <a:endParaRPr sz="1200"/>
          </a:p>
          <a:p>
            <a:pPr indent="0" lvl="0" marL="0" rtl="0" algn="ctr">
              <a:spcBef>
                <a:spcPts val="0"/>
              </a:spcBef>
              <a:spcAft>
                <a:spcPts val="0"/>
              </a:spcAft>
              <a:buNone/>
            </a:pPr>
            <a:r>
              <a:rPr lang="en" sz="1200"/>
              <a:t>Landmark detection</a:t>
            </a:r>
            <a:endParaRPr sz="1200"/>
          </a:p>
        </p:txBody>
      </p:sp>
      <p:sp>
        <p:nvSpPr>
          <p:cNvPr id="231" name="Google Shape;231;p24"/>
          <p:cNvSpPr txBox="1"/>
          <p:nvPr/>
        </p:nvSpPr>
        <p:spPr>
          <a:xfrm>
            <a:off x="6690800" y="3048850"/>
            <a:ext cx="2045100" cy="2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Training and classification</a:t>
            </a:r>
            <a:endParaRPr sz="1200"/>
          </a:p>
        </p:txBody>
      </p:sp>
      <p:sp>
        <p:nvSpPr>
          <p:cNvPr id="232" name="Google Shape;232;p24"/>
          <p:cNvSpPr/>
          <p:nvPr/>
        </p:nvSpPr>
        <p:spPr>
          <a:xfrm>
            <a:off x="896250" y="1958963"/>
            <a:ext cx="670500" cy="671100"/>
          </a:xfrm>
          <a:prstGeom prst="ellipse">
            <a:avLst/>
          </a:prstGeom>
          <a:solidFill>
            <a:srgbClr val="6AA8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233" name="Google Shape;233;p24"/>
          <p:cNvSpPr/>
          <p:nvPr/>
        </p:nvSpPr>
        <p:spPr>
          <a:xfrm>
            <a:off x="1077993" y="2118053"/>
            <a:ext cx="307000" cy="291774"/>
          </a:xfrm>
          <a:custGeom>
            <a:rect b="b" l="l" r="r" t="t"/>
            <a:pathLst>
              <a:path extrusionOk="0" h="604" w="63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
        <p:nvSpPr>
          <p:cNvPr id="234" name="Google Shape;234;p24"/>
          <p:cNvSpPr/>
          <p:nvPr/>
        </p:nvSpPr>
        <p:spPr>
          <a:xfrm>
            <a:off x="5185752" y="2023826"/>
            <a:ext cx="670500" cy="670800"/>
          </a:xfrm>
          <a:prstGeom prst="ellipse">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txBox="1"/>
          <p:nvPr/>
        </p:nvSpPr>
        <p:spPr>
          <a:xfrm>
            <a:off x="4530625" y="3048850"/>
            <a:ext cx="2045100" cy="29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FF0000"/>
                </a:solidFill>
              </a:rPr>
              <a:t>Feature extraction</a:t>
            </a:r>
            <a:endParaRPr b="1" sz="1200">
              <a:solidFill>
                <a:srgbClr val="FF0000"/>
              </a:solidFill>
            </a:endParaRPr>
          </a:p>
          <a:p>
            <a:pPr indent="0" lvl="0" marL="0" rtl="0" algn="ctr">
              <a:spcBef>
                <a:spcPts val="0"/>
              </a:spcBef>
              <a:spcAft>
                <a:spcPts val="0"/>
              </a:spcAft>
              <a:buNone/>
            </a:pPr>
            <a:r>
              <a:t/>
            </a:r>
            <a:endParaRPr sz="1200"/>
          </a:p>
        </p:txBody>
      </p:sp>
      <p:sp>
        <p:nvSpPr>
          <p:cNvPr id="236" name="Google Shape;236;p24"/>
          <p:cNvSpPr/>
          <p:nvPr/>
        </p:nvSpPr>
        <p:spPr>
          <a:xfrm>
            <a:off x="5350093" y="2175752"/>
            <a:ext cx="341811" cy="341899"/>
          </a:xfrm>
          <a:custGeom>
            <a:rect b="b" l="l" r="r" t="t"/>
            <a:pathLst>
              <a:path extrusionOk="0" h="426" w="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2701">
              <a:solidFill>
                <a:srgbClr val="445469"/>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5"/>
          <p:cNvSpPr txBox="1"/>
          <p:nvPr/>
        </p:nvSpPr>
        <p:spPr>
          <a:xfrm>
            <a:off x="1597350" y="107100"/>
            <a:ext cx="6330600" cy="10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Support Vector Machine</a:t>
            </a:r>
            <a:endParaRPr b="1" sz="4800"/>
          </a:p>
        </p:txBody>
      </p:sp>
      <p:sp>
        <p:nvSpPr>
          <p:cNvPr id="242" name="Google Shape;242;p25"/>
          <p:cNvSpPr/>
          <p:nvPr/>
        </p:nvSpPr>
        <p:spPr>
          <a:xfrm>
            <a:off x="3048150" y="5036400"/>
            <a:ext cx="60960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3" name="Google Shape;243;p25"/>
          <p:cNvPicPr preferRelativeResize="0"/>
          <p:nvPr/>
        </p:nvPicPr>
        <p:blipFill rotWithShape="1">
          <a:blip r:embed="rId3">
            <a:alphaModFix/>
          </a:blip>
          <a:srcRect b="8567" l="0" r="0" t="0"/>
          <a:stretch/>
        </p:blipFill>
        <p:spPr>
          <a:xfrm>
            <a:off x="2639713" y="1243050"/>
            <a:ext cx="4169375" cy="3266350"/>
          </a:xfrm>
          <a:prstGeom prst="rect">
            <a:avLst/>
          </a:prstGeom>
          <a:noFill/>
          <a:ln>
            <a:noFill/>
          </a:ln>
        </p:spPr>
      </p:pic>
      <p:cxnSp>
        <p:nvCxnSpPr>
          <p:cNvPr id="244" name="Google Shape;244;p25"/>
          <p:cNvCxnSpPr/>
          <p:nvPr/>
        </p:nvCxnSpPr>
        <p:spPr>
          <a:xfrm>
            <a:off x="3958425" y="1979450"/>
            <a:ext cx="1345200" cy="2223900"/>
          </a:xfrm>
          <a:prstGeom prst="straightConnector1">
            <a:avLst/>
          </a:prstGeom>
          <a:noFill/>
          <a:ln cap="flat" cmpd="sng" w="19050">
            <a:solidFill>
              <a:srgbClr val="FF0000"/>
            </a:solidFill>
            <a:prstDash val="solid"/>
            <a:round/>
            <a:headEnd len="med" w="med" type="none"/>
            <a:tailEnd len="med" w="med" type="none"/>
          </a:ln>
        </p:spPr>
      </p:cxnSp>
      <p:sp>
        <p:nvSpPr>
          <p:cNvPr id="245" name="Google Shape;245;p25"/>
          <p:cNvSpPr/>
          <p:nvPr/>
        </p:nvSpPr>
        <p:spPr>
          <a:xfrm>
            <a:off x="-30575" y="0"/>
            <a:ext cx="3078600" cy="1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