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8" r:id="rId5"/>
    <p:sldId id="274" r:id="rId6"/>
    <p:sldId id="261" r:id="rId7"/>
    <p:sldId id="273" r:id="rId8"/>
    <p:sldId id="265" r:id="rId9"/>
    <p:sldId id="267" r:id="rId10"/>
    <p:sldId id="268" r:id="rId11"/>
    <p:sldId id="278" r:id="rId12"/>
    <p:sldId id="275" r:id="rId13"/>
    <p:sldId id="276" r:id="rId14"/>
    <p:sldId id="277" r:id="rId15"/>
    <p:sldId id="279" r:id="rId16"/>
    <p:sldId id="270"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t>4/3/2024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4/3/2024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hyperlink" Target="https://matplotlib.org/" TargetMode="External" /><Relationship Id="rId7" Type="http://schemas.openxmlformats.org/officeDocument/2006/relationships/hyperlink" Target="https://www.kaggle.com/datasets/paultimothymooney/chest-xray-pneumonia/download?datasetVersionNumber=2" TargetMode="External" /><Relationship Id="rId2" Type="http://schemas.openxmlformats.org/officeDocument/2006/relationships/hyperlink" Target="https://numpy.org/" TargetMode="External" /><Relationship Id="rId1" Type="http://schemas.openxmlformats.org/officeDocument/2006/relationships/slideLayout" Target="../slideLayouts/slideLayout2.xml" /><Relationship Id="rId6" Type="http://schemas.openxmlformats.org/officeDocument/2006/relationships/hyperlink" Target="https://www.tensorflow.org/guide/keras" TargetMode="External" /><Relationship Id="rId5" Type="http://schemas.openxmlformats.org/officeDocument/2006/relationships/hyperlink" Target="https://keras.io/" TargetMode="External" /><Relationship Id="rId4" Type="http://schemas.openxmlformats.org/officeDocument/2006/relationships/hyperlink" Target="https://pandas.pydata.org/" TargetMode="Externa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tx1"/>
                </a:solidFill>
              </a:rPr>
              <a:t>Pneumonia detection using </a:t>
            </a:r>
          </a:p>
        </p:txBody>
      </p:sp>
      <p:sp>
        <p:nvSpPr>
          <p:cNvPr id="2" name="Text Placeholder 1">
            <a:extLst>
              <a:ext uri="{FF2B5EF4-FFF2-40B4-BE49-F238E27FC236}">
                <a16:creationId xmlns:a16="http://schemas.microsoft.com/office/drawing/2014/main" id="{42819DF7-607E-4A0F-E6D1-1F657D35CB01}"/>
              </a:ext>
            </a:extLst>
          </p:cNvPr>
          <p:cNvSpPr>
            <a:spLocks noGrp="1"/>
          </p:cNvSpPr>
          <p:nvPr>
            <p:ph type="body" sz="quarter" idx="13"/>
          </p:nvPr>
        </p:nvSpPr>
        <p:spPr>
          <a:xfrm>
            <a:off x="3996237" y="2502532"/>
            <a:ext cx="8845204" cy="637840"/>
          </a:xfrm>
        </p:spPr>
        <p:txBody>
          <a:bodyPr/>
          <a:lstStyle/>
          <a:p>
            <a:r>
              <a:rPr lang="en-US" sz="4400" dirty="0">
                <a:latin typeface="+mj-lt"/>
              </a:rPr>
              <a:t>CNN</a:t>
            </a:r>
          </a:p>
        </p:txBody>
      </p:sp>
      <p:sp>
        <p:nvSpPr>
          <p:cNvPr id="3" name="Subtitle 2"/>
          <p:cNvSpPr>
            <a:spLocks noGrp="1"/>
          </p:cNvSpPr>
          <p:nvPr>
            <p:ph type="body" idx="1"/>
          </p:nvPr>
        </p:nvSpPr>
        <p:spPr>
          <a:xfrm>
            <a:off x="7457242" y="4620740"/>
            <a:ext cx="8596668" cy="1513914"/>
          </a:xfrm>
        </p:spPr>
        <p:txBody>
          <a:bodyPr>
            <a:normAutofit fontScale="92500" lnSpcReduction="20000"/>
          </a:bodyPr>
          <a:lstStyle/>
          <a:p>
            <a:pPr algn="just"/>
            <a:r>
              <a:rPr lang="en-US" sz="1600" dirty="0">
                <a:solidFill>
                  <a:schemeClr val="tx1"/>
                </a:solidFill>
                <a:latin typeface="Arial Rounded MT Bold" panose="020F0704030504030204" pitchFamily="34" charset="0"/>
              </a:rPr>
              <a:t>Presented by,</a:t>
            </a:r>
          </a:p>
          <a:p>
            <a:pPr algn="just"/>
            <a:r>
              <a:rPr lang="en-US" sz="1600" dirty="0">
                <a:solidFill>
                  <a:schemeClr val="tx1"/>
                </a:solidFill>
                <a:latin typeface="Arial Rounded MT Bold" panose="020F0704030504030204" pitchFamily="34" charset="0"/>
              </a:rPr>
              <a:t>M . MANIMATHAVAN </a:t>
            </a:r>
          </a:p>
          <a:p>
            <a:pPr algn="just"/>
            <a:r>
              <a:rPr lang="en-US" sz="1600" dirty="0" err="1">
                <a:solidFill>
                  <a:schemeClr val="tx1"/>
                </a:solidFill>
                <a:latin typeface="Arial Rounded MT Bold" panose="020F0704030504030204" pitchFamily="34" charset="0"/>
              </a:rPr>
              <a:t>Reg.No</a:t>
            </a:r>
            <a:r>
              <a:rPr lang="en-US" sz="1600" dirty="0">
                <a:solidFill>
                  <a:schemeClr val="tx1"/>
                </a:solidFill>
                <a:latin typeface="Arial Rounded MT Bold" panose="020F0704030504030204" pitchFamily="34" charset="0"/>
              </a:rPr>
              <a:t>. :912321104024</a:t>
            </a:r>
          </a:p>
          <a:p>
            <a:pPr algn="just"/>
            <a:r>
              <a:rPr lang="en-US" sz="1600" dirty="0">
                <a:solidFill>
                  <a:schemeClr val="tx1"/>
                </a:solidFill>
                <a:latin typeface="Arial Rounded MT Bold" panose="020F0704030504030204" pitchFamily="34" charset="0"/>
              </a:rPr>
              <a:t>III-year , CSE</a:t>
            </a:r>
          </a:p>
          <a:p>
            <a:pPr algn="just"/>
            <a:r>
              <a:rPr lang="en-US" sz="1600" dirty="0">
                <a:solidFill>
                  <a:schemeClr val="tx1"/>
                </a:solidFill>
                <a:latin typeface="Arial Rounded MT Bold" panose="020F0704030504030204" pitchFamily="34" charset="0"/>
              </a:rPr>
              <a:t>SACS MAVMM ENGINEERING COLLEGE</a:t>
            </a:r>
          </a:p>
          <a:p>
            <a:pPr algn="just"/>
            <a:endParaRPr lang="en-US" sz="1600" dirty="0">
              <a:solidFill>
                <a:schemeClr val="tx1"/>
              </a:solidFill>
              <a:latin typeface="Arial Rounded MT Bold" panose="020F07040305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5263" y="1284897"/>
            <a:ext cx="9550216" cy="721269"/>
          </a:xfrm>
        </p:spPr>
        <p:txBody>
          <a:bodyPr>
            <a:normAutofit fontScale="90000"/>
          </a:bodyPr>
          <a:lstStyle/>
          <a:p>
            <a:r>
              <a:rPr lang="en-US" b="1" dirty="0">
                <a:solidFill>
                  <a:schemeClr val="tx1"/>
                </a:solidFill>
                <a:latin typeface="Arial Rounded MT Bold" panose="020F0704030504030204" pitchFamily="34" charset="0"/>
              </a:rPr>
              <a:t>Deployment steps</a:t>
            </a:r>
            <a:r>
              <a:rPr lang="en-US" dirty="0">
                <a:solidFill>
                  <a:schemeClr val="tx1"/>
                </a:solidFill>
                <a:latin typeface="Arial Rounded MT Bold" panose="020F0704030504030204" pitchFamily="34" charset="0"/>
              </a:rPr>
              <a:t>:(cond...)</a:t>
            </a:r>
            <a:br>
              <a:rPr lang="en-US" dirty="0">
                <a:solidFill>
                  <a:schemeClr val="tx1"/>
                </a:solidFill>
                <a:latin typeface="Arial Rounded MT Bold" panose="020F0704030504030204" pitchFamily="34" charset="0"/>
              </a:rPr>
            </a:br>
            <a:endParaRPr lang="en-US" dirty="0"/>
          </a:p>
        </p:txBody>
      </p:sp>
      <p:sp>
        <p:nvSpPr>
          <p:cNvPr id="3" name="Subtitle 2"/>
          <p:cNvSpPr>
            <a:spLocks noGrp="1"/>
          </p:cNvSpPr>
          <p:nvPr>
            <p:ph type="subTitle" idx="1"/>
          </p:nvPr>
        </p:nvSpPr>
        <p:spPr>
          <a:xfrm>
            <a:off x="958247" y="1645531"/>
            <a:ext cx="7766936" cy="1096899"/>
          </a:xfrm>
        </p:spPr>
        <p:txBody>
          <a:bodyPr>
            <a:noAutofit/>
          </a:bodyPr>
          <a:lstStyle/>
          <a:p>
            <a:pPr marL="342900" indent="-342900" algn="justLow">
              <a:buFont typeface="Arial" panose="020B0604020202020204" pitchFamily="34" charset="0"/>
              <a:buChar char="•"/>
            </a:pPr>
            <a:r>
              <a:rPr lang="en-US" dirty="0">
                <a:latin typeface="Arial Rounded MT Bold" panose="020F0704030504030204" pitchFamily="34" charset="0"/>
              </a:rPr>
              <a:t>Model Inference:</a:t>
            </a:r>
          </a:p>
          <a:p>
            <a:pPr marL="342900" indent="-342900" algn="justLow">
              <a:buFont typeface="Arial" panose="020B0604020202020204" pitchFamily="34" charset="0"/>
              <a:buChar char="•"/>
            </a:pPr>
            <a:r>
              <a:rPr lang="en-US" dirty="0">
                <a:latin typeface="Arial Rounded MT Bold" panose="020F0704030504030204" pitchFamily="34" charset="0"/>
              </a:rPr>
              <a:t>             Use the deployed CNN model to perform inference on the input chest X-ray images, predicting the presence or absence of pneumonia</a:t>
            </a:r>
          </a:p>
          <a:p>
            <a:pPr marL="342900" indent="-342900" algn="justLow">
              <a:buFont typeface="Arial" panose="020B0604020202020204" pitchFamily="34" charset="0"/>
              <a:buChar char="•"/>
            </a:pPr>
            <a:r>
              <a:rPr lang="en-US" dirty="0">
                <a:latin typeface="Arial Rounded MT Bold" panose="020F0704030504030204" pitchFamily="34" charset="0"/>
              </a:rPr>
              <a:t>Output Presentation:
                 Present the model's predictions (pneumonia-positive or pneumonia-negative) to users through the deployment interface.</a:t>
            </a:r>
          </a:p>
          <a:p>
            <a:pPr marL="342900" indent="-342900" algn="justLow">
              <a:buFont typeface="Arial" panose="020B0604020202020204" pitchFamily="34" charset="0"/>
              <a:buChar char="•"/>
            </a:pPr>
            <a:r>
              <a:rPr lang="en-US" dirty="0">
                <a:latin typeface="Arial Rounded MT Bold" panose="020F0704030504030204" pitchFamily="34" charset="0"/>
              </a:rPr>
              <a:t>Performance Monitoring and Maintenance:
            Continuously monitor the performance of the deployed pneumonia detection system in real-world settings.
Collect feedback from healthcare professionals and users to identify areas for improvement and address any issues promptly.</a:t>
            </a:r>
          </a:p>
          <a:p>
            <a:pPr marL="342900" indent="-342900" algn="justLow">
              <a:buFont typeface="Arial" panose="020B0604020202020204" pitchFamily="34" charset="0"/>
              <a:buChar char="•"/>
            </a:pPr>
            <a:endParaRPr lang="en-US" dirty="0">
              <a:latin typeface="Arial Rounded MT Bold" panose="020F0704030504030204" pitchFamily="34" charset="0"/>
            </a:endParaRPr>
          </a:p>
          <a:p>
            <a:pPr marL="342900" indent="-342900" algn="justLow">
              <a:buFont typeface="Arial" panose="020B0604020202020204" pitchFamily="34" charset="0"/>
              <a:buChar char="•"/>
            </a:pPr>
            <a:endParaRPr lang="en-US" dirty="0">
              <a:latin typeface="Arial Rounded MT Bold" panose="020F07040305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BA154-A6D9-2B7D-3CE3-6DB0906D06F6}"/>
              </a:ext>
            </a:extLst>
          </p:cNvPr>
          <p:cNvSpPr>
            <a:spLocks noGrp="1"/>
          </p:cNvSpPr>
          <p:nvPr>
            <p:ph type="title"/>
          </p:nvPr>
        </p:nvSpPr>
        <p:spPr>
          <a:xfrm>
            <a:off x="390466" y="1029410"/>
            <a:ext cx="8883536" cy="900990"/>
          </a:xfrm>
        </p:spPr>
        <p:txBody>
          <a:bodyPr/>
          <a:lstStyle/>
          <a:p>
            <a:r>
              <a:rPr lang="en-US" dirty="0">
                <a:solidFill>
                  <a:schemeClr val="tx1"/>
                </a:solidFill>
              </a:rPr>
              <a:t>Who are the end user</a:t>
            </a:r>
          </a:p>
        </p:txBody>
      </p:sp>
      <p:sp>
        <p:nvSpPr>
          <p:cNvPr id="3" name="Content Placeholder 2">
            <a:extLst>
              <a:ext uri="{FF2B5EF4-FFF2-40B4-BE49-F238E27FC236}">
                <a16:creationId xmlns:a16="http://schemas.microsoft.com/office/drawing/2014/main" id="{599354DB-ECD3-3034-5E20-B5A872BD51AC}"/>
              </a:ext>
            </a:extLst>
          </p:cNvPr>
          <p:cNvSpPr>
            <a:spLocks noGrp="1"/>
          </p:cNvSpPr>
          <p:nvPr>
            <p:ph idx="1"/>
          </p:nvPr>
        </p:nvSpPr>
        <p:spPr/>
        <p:txBody>
          <a:bodyPr>
            <a:normAutofit/>
          </a:bodyPr>
          <a:lstStyle/>
          <a:p>
            <a:pPr marL="0" indent="0" algn="justLow">
              <a:buNone/>
            </a:pPr>
            <a:r>
              <a:rPr lang="en-US" sz="2400" dirty="0"/>
              <a:t>            The end users in pneumonia detection typically include healthcare professionals such as doctors, nurses, and radiologists who diagnose and treat patients with pneumonia. Additionally, researchers and developers working on medical imaging technologies or AI-based diagnostic tools may also be considered end users, as they utilize pneumonia detection systems to improve patient care and outcomes</a:t>
            </a:r>
          </a:p>
        </p:txBody>
      </p:sp>
    </p:spTree>
    <p:extLst>
      <p:ext uri="{BB962C8B-B14F-4D97-AF65-F5344CB8AC3E}">
        <p14:creationId xmlns:p14="http://schemas.microsoft.com/office/powerpoint/2010/main" val="416128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5177" y="4783794"/>
            <a:ext cx="7766936" cy="1781235"/>
          </a:xfrm>
        </p:spPr>
        <p:txBody>
          <a:bodyPr/>
          <a:lstStyle/>
          <a:p>
            <a:r>
              <a:rPr lang="en-US" sz="3600" dirty="0">
                <a:solidFill>
                  <a:schemeClr val="tx1"/>
                </a:solidFill>
              </a:rPr>
              <a:t>Fig. :Normal chest X-ray</a:t>
            </a:r>
          </a:p>
        </p:txBody>
      </p:sp>
      <p:sp>
        <p:nvSpPr>
          <p:cNvPr id="5" name="Subtitle 4"/>
          <p:cNvSpPr>
            <a:spLocks noGrp="1"/>
          </p:cNvSpPr>
          <p:nvPr>
            <p:ph type="subTitle" idx="1"/>
          </p:nvPr>
        </p:nvSpPr>
        <p:spPr>
          <a:xfrm>
            <a:off x="-1750701" y="97833"/>
            <a:ext cx="4506937" cy="789589"/>
          </a:xfrm>
        </p:spPr>
        <p:txBody>
          <a:bodyPr>
            <a:noAutofit/>
          </a:bodyPr>
          <a:lstStyle/>
          <a:p>
            <a:r>
              <a:rPr lang="en-US" sz="4400" dirty="0">
                <a:solidFill>
                  <a:schemeClr val="tx1"/>
                </a:solidFill>
                <a:latin typeface="Arial Rounded MT Bold" panose="020F0704030504030204" pitchFamily="34" charset="0"/>
              </a:rPr>
              <a:t>Result</a:t>
            </a:r>
          </a:p>
        </p:txBody>
      </p:sp>
      <p:pic>
        <p:nvPicPr>
          <p:cNvPr id="6" name="Picture 5"/>
          <p:cNvPicPr>
            <a:picLocks noChangeAspect="1"/>
          </p:cNvPicPr>
          <p:nvPr/>
        </p:nvPicPr>
        <p:blipFill>
          <a:blip r:embed="rId2"/>
          <a:stretch>
            <a:fillRect/>
          </a:stretch>
        </p:blipFill>
        <p:spPr>
          <a:xfrm>
            <a:off x="3842531" y="292971"/>
            <a:ext cx="4506937" cy="51915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0315" y="5469756"/>
            <a:ext cx="8596668" cy="1320800"/>
          </a:xfrm>
        </p:spPr>
        <p:txBody>
          <a:bodyPr/>
          <a:lstStyle/>
          <a:p>
            <a:r>
              <a:rPr lang="en-US" dirty="0">
                <a:solidFill>
                  <a:schemeClr val="tx1"/>
                </a:solidFill>
              </a:rPr>
              <a:t>Fig. :Pneumonia chest X-ray </a:t>
            </a:r>
          </a:p>
        </p:txBody>
      </p:sp>
      <p:pic>
        <p:nvPicPr>
          <p:cNvPr id="4" name="Content Placeholder 3"/>
          <p:cNvPicPr>
            <a:picLocks noGrp="1" noChangeAspect="1"/>
          </p:cNvPicPr>
          <p:nvPr>
            <p:ph idx="1"/>
          </p:nvPr>
        </p:nvPicPr>
        <p:blipFill>
          <a:blip r:embed="rId2"/>
          <a:stretch>
            <a:fillRect/>
          </a:stretch>
        </p:blipFill>
        <p:spPr>
          <a:xfrm>
            <a:off x="2334858" y="0"/>
            <a:ext cx="4533791" cy="5286845"/>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7056" y="5899583"/>
            <a:ext cx="8463116" cy="543103"/>
          </a:xfrm>
        </p:spPr>
        <p:txBody>
          <a:bodyPr>
            <a:normAutofit fontScale="90000"/>
          </a:bodyPr>
          <a:lstStyle/>
          <a:p>
            <a:r>
              <a:rPr lang="en-US" dirty="0">
                <a:solidFill>
                  <a:schemeClr val="tx1"/>
                </a:solidFill>
              </a:rPr>
              <a:t>Fig. : Probability of pneumonia </a:t>
            </a:r>
          </a:p>
        </p:txBody>
      </p:sp>
      <p:pic>
        <p:nvPicPr>
          <p:cNvPr id="4" name="Content Placeholder 3"/>
          <p:cNvPicPr>
            <a:picLocks noGrp="1" noChangeAspect="1"/>
          </p:cNvPicPr>
          <p:nvPr>
            <p:ph idx="1"/>
          </p:nvPr>
        </p:nvPicPr>
        <p:blipFill>
          <a:blip r:embed="rId2"/>
          <a:stretch>
            <a:fillRect/>
          </a:stretch>
        </p:blipFill>
        <p:spPr>
          <a:xfrm>
            <a:off x="2556946" y="0"/>
            <a:ext cx="5121419" cy="5456371"/>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252C8-9952-E915-EE92-CD22B63E5408}"/>
              </a:ext>
            </a:extLst>
          </p:cNvPr>
          <p:cNvSpPr>
            <a:spLocks noGrp="1"/>
          </p:cNvSpPr>
          <p:nvPr>
            <p:ph type="title"/>
          </p:nvPr>
        </p:nvSpPr>
        <p:spPr/>
        <p:txBody>
          <a:bodyPr/>
          <a:lstStyle/>
          <a:p>
            <a:r>
              <a:rPr lang="en-US" dirty="0">
                <a:solidFill>
                  <a:schemeClr val="tx1"/>
                </a:solidFill>
              </a:rPr>
              <a:t>Reference</a:t>
            </a:r>
          </a:p>
        </p:txBody>
      </p:sp>
      <p:sp>
        <p:nvSpPr>
          <p:cNvPr id="3" name="Content Placeholder 2">
            <a:extLst>
              <a:ext uri="{FF2B5EF4-FFF2-40B4-BE49-F238E27FC236}">
                <a16:creationId xmlns:a16="http://schemas.microsoft.com/office/drawing/2014/main" id="{2DE702A2-DEC7-207A-D376-9F57185098F3}"/>
              </a:ext>
            </a:extLst>
          </p:cNvPr>
          <p:cNvSpPr>
            <a:spLocks noGrp="1"/>
          </p:cNvSpPr>
          <p:nvPr>
            <p:ph idx="1"/>
          </p:nvPr>
        </p:nvSpPr>
        <p:spPr>
          <a:xfrm>
            <a:off x="677334" y="2160589"/>
            <a:ext cx="8596668" cy="3936003"/>
          </a:xfrm>
        </p:spPr>
        <p:txBody>
          <a:bodyPr/>
          <a:lstStyle/>
          <a:p>
            <a:r>
              <a:rPr lang="en-US" dirty="0">
                <a:hlinkClick r:id="rId2"/>
              </a:rPr>
              <a:t>https://numpy.org/</a:t>
            </a:r>
            <a:endParaRPr lang="en-US" dirty="0"/>
          </a:p>
          <a:p>
            <a:r>
              <a:rPr lang="en-US" dirty="0">
                <a:hlinkClick r:id="rId3"/>
              </a:rPr>
              <a:t>https://matplotlib.org/</a:t>
            </a:r>
            <a:endParaRPr lang="en-US" dirty="0"/>
          </a:p>
          <a:p>
            <a:r>
              <a:rPr lang="en-US" dirty="0">
                <a:hlinkClick r:id="rId4"/>
              </a:rPr>
              <a:t>https://pandas.pydata.org/</a:t>
            </a:r>
            <a:endParaRPr lang="en-US" dirty="0"/>
          </a:p>
          <a:p>
            <a:r>
              <a:rPr lang="en-US" dirty="0">
                <a:hlinkClick r:id="rId5"/>
              </a:rPr>
              <a:t>https://keras.io/</a:t>
            </a:r>
            <a:endParaRPr lang="en-US" dirty="0"/>
          </a:p>
          <a:p>
            <a:r>
              <a:rPr lang="en-US" dirty="0">
                <a:hlinkClick r:id="rId6"/>
              </a:rPr>
              <a:t>https://www.tensorflow.org/guide/keras</a:t>
            </a:r>
            <a:endParaRPr lang="en-US" dirty="0"/>
          </a:p>
          <a:p>
            <a:r>
              <a:rPr lang="en-US" dirty="0"/>
              <a:t>Dataset link:</a:t>
            </a:r>
          </a:p>
          <a:p>
            <a:r>
              <a:rPr lang="en-US" dirty="0"/>
              <a:t>      </a:t>
            </a:r>
            <a:r>
              <a:rPr lang="en-US" dirty="0">
                <a:hlinkClick r:id="rId7"/>
              </a:rPr>
              <a:t>https://www.kaggle.com/datasets/paultimothymooney/chest-xray-pneumonia/download?datasetVersionNumber=2</a:t>
            </a:r>
            <a:endParaRPr lang="en-US" dirty="0"/>
          </a:p>
          <a:p>
            <a:endParaRPr lang="en-US" dirty="0"/>
          </a:p>
          <a:p>
            <a:endParaRPr lang="en-US" dirty="0"/>
          </a:p>
        </p:txBody>
      </p:sp>
    </p:spTree>
    <p:extLst>
      <p:ext uri="{BB962C8B-B14F-4D97-AF65-F5344CB8AC3E}">
        <p14:creationId xmlns:p14="http://schemas.microsoft.com/office/powerpoint/2010/main" val="400903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28826"/>
            <a:ext cx="8596668" cy="1320800"/>
          </a:xfrm>
        </p:spPr>
        <p:txBody>
          <a:bodyPr/>
          <a:lstStyle/>
          <a:p>
            <a:r>
              <a:rPr lang="en-US" b="1" dirty="0">
                <a:solidFill>
                  <a:schemeClr val="tx1"/>
                </a:solidFill>
                <a:latin typeface="Arial Rounded MT Bold" panose="020F0704030504030204" pitchFamily="34" charset="0"/>
              </a:rPr>
              <a:t>Conclusion:</a:t>
            </a:r>
          </a:p>
        </p:txBody>
      </p:sp>
      <p:sp>
        <p:nvSpPr>
          <p:cNvPr id="5" name="Content Placeholder 4"/>
          <p:cNvSpPr>
            <a:spLocks noGrp="1"/>
          </p:cNvSpPr>
          <p:nvPr>
            <p:ph idx="1"/>
          </p:nvPr>
        </p:nvSpPr>
        <p:spPr/>
        <p:txBody>
          <a:bodyPr>
            <a:normAutofit/>
          </a:bodyPr>
          <a:lstStyle/>
          <a:p>
            <a:pPr marL="0" indent="0" algn="justLow">
              <a:buNone/>
            </a:pPr>
            <a:r>
              <a:rPr lang="en-US" sz="2000" b="1" dirty="0"/>
              <a:t>                  The application of CNN for pneumonia detection has shown promising results in this study. The model demonstrated high accuracy, sensitivity, and specificity in distinguishing between pneumonia-infected and healthy lung images. However, it’s important to acknowledge certain limitations such as dataset size, class imbalance, and potential biases. Future research could focus on addressing these limitations, exploring transfer learning techniques, and incorporating multi-modal data for enhanced diagnosis.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F54F8-D0CB-BEF3-4FF1-671A8FD0CE7B}"/>
              </a:ext>
            </a:extLst>
          </p:cNvPr>
          <p:cNvSpPr>
            <a:spLocks noGrp="1"/>
          </p:cNvSpPr>
          <p:nvPr>
            <p:ph type="title"/>
          </p:nvPr>
        </p:nvSpPr>
        <p:spPr>
          <a:xfrm>
            <a:off x="2824897" y="-4448707"/>
            <a:ext cx="8596668" cy="1320800"/>
          </a:xfrm>
        </p:spPr>
        <p:txBody>
          <a:bodyPr/>
          <a:lstStyle/>
          <a:p>
            <a:endParaRPr lang="en-US"/>
          </a:p>
        </p:txBody>
      </p:sp>
      <p:sp>
        <p:nvSpPr>
          <p:cNvPr id="3" name="Content Placeholder 2">
            <a:extLst>
              <a:ext uri="{FF2B5EF4-FFF2-40B4-BE49-F238E27FC236}">
                <a16:creationId xmlns:a16="http://schemas.microsoft.com/office/drawing/2014/main" id="{ACEEE119-4D19-731C-4DB6-2E1A45CB1496}"/>
              </a:ext>
            </a:extLst>
          </p:cNvPr>
          <p:cNvSpPr>
            <a:spLocks noGrp="1"/>
          </p:cNvSpPr>
          <p:nvPr>
            <p:ph idx="1"/>
          </p:nvPr>
        </p:nvSpPr>
        <p:spPr>
          <a:xfrm>
            <a:off x="2505424" y="2338073"/>
            <a:ext cx="8596668" cy="3880773"/>
          </a:xfrm>
        </p:spPr>
        <p:txBody>
          <a:bodyPr>
            <a:normAutofit/>
          </a:bodyPr>
          <a:lstStyle/>
          <a:p>
            <a:pPr marL="0" indent="0">
              <a:buNone/>
            </a:pPr>
            <a:r>
              <a:rPr lang="en-US" sz="6600" b="1" dirty="0"/>
              <a:t>Thank you !..</a:t>
            </a:r>
          </a:p>
        </p:txBody>
      </p:sp>
    </p:spTree>
    <p:extLst>
      <p:ext uri="{BB962C8B-B14F-4D97-AF65-F5344CB8AC3E}">
        <p14:creationId xmlns:p14="http://schemas.microsoft.com/office/powerpoint/2010/main" val="1120922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427" y="645695"/>
            <a:ext cx="8596668" cy="1320800"/>
          </a:xfrm>
        </p:spPr>
        <p:txBody>
          <a:bodyPr/>
          <a:lstStyle/>
          <a:p>
            <a:pPr algn="just"/>
            <a:r>
              <a:rPr lang="en-US" dirty="0">
                <a:solidFill>
                  <a:schemeClr val="tx1"/>
                </a:solidFill>
                <a:latin typeface="Arial Rounded MT Bold" panose="020F0704030504030204" pitchFamily="34" charset="0"/>
              </a:rPr>
              <a:t>Project outline:</a:t>
            </a:r>
          </a:p>
        </p:txBody>
      </p:sp>
      <p:sp>
        <p:nvSpPr>
          <p:cNvPr id="3" name="Content Placeholder 2"/>
          <p:cNvSpPr>
            <a:spLocks noGrp="1"/>
          </p:cNvSpPr>
          <p:nvPr>
            <p:ph idx="1"/>
          </p:nvPr>
        </p:nvSpPr>
        <p:spPr>
          <a:xfrm>
            <a:off x="593112" y="1701800"/>
            <a:ext cx="8596668" cy="3880773"/>
          </a:xfrm>
          <a:ln>
            <a:solidFill>
              <a:schemeClr val="bg1"/>
            </a:solidFill>
          </a:ln>
        </p:spPr>
        <p:txBody>
          <a:bodyPr>
            <a:normAutofit/>
          </a:bodyPr>
          <a:lstStyle/>
          <a:p>
            <a:pPr algn="just">
              <a:buFont typeface="Wingdings 3" charset="2"/>
              <a:buChar char=""/>
            </a:pPr>
            <a:r>
              <a:rPr lang="en-US" sz="2800" dirty="0">
                <a:solidFill>
                  <a:schemeClr val="tx1"/>
                </a:solidFill>
                <a:latin typeface="Arial Rounded MT Bold" panose="020F0704030504030204" pitchFamily="34" charset="0"/>
              </a:rPr>
              <a:t>Problem statement</a:t>
            </a:r>
          </a:p>
          <a:p>
            <a:pPr algn="just">
              <a:buFont typeface="Wingdings 3" charset="2"/>
              <a:buChar char=""/>
            </a:pPr>
            <a:r>
              <a:rPr lang="en-US" sz="2800" dirty="0">
                <a:solidFill>
                  <a:schemeClr val="tx1"/>
                </a:solidFill>
                <a:latin typeface="Arial Rounded MT Bold" panose="020F0704030504030204" pitchFamily="34" charset="0"/>
              </a:rPr>
              <a:t>Proposed system/solution</a:t>
            </a:r>
          </a:p>
          <a:p>
            <a:pPr algn="just">
              <a:buFont typeface="Wingdings 3" charset="2"/>
              <a:buChar char=""/>
            </a:pPr>
            <a:r>
              <a:rPr lang="en-US" sz="2800" dirty="0">
                <a:solidFill>
                  <a:schemeClr val="tx1"/>
                </a:solidFill>
                <a:latin typeface="Arial Rounded MT Bold" panose="020F0704030504030204" pitchFamily="34" charset="0"/>
              </a:rPr>
              <a:t>System development approach</a:t>
            </a:r>
          </a:p>
          <a:p>
            <a:pPr algn="just">
              <a:buFont typeface="Wingdings 3" charset="2"/>
              <a:buChar char=""/>
            </a:pPr>
            <a:r>
              <a:rPr lang="en-US" sz="2800" dirty="0">
                <a:solidFill>
                  <a:schemeClr val="tx1"/>
                </a:solidFill>
                <a:latin typeface="Arial Rounded MT Bold" panose="020F0704030504030204" pitchFamily="34" charset="0"/>
              </a:rPr>
              <a:t>Algorithm and deployment</a:t>
            </a:r>
          </a:p>
          <a:p>
            <a:pPr algn="just">
              <a:buFont typeface="Wingdings 3" charset="2"/>
              <a:buChar char=""/>
            </a:pPr>
            <a:r>
              <a:rPr lang="en-US" sz="2800" dirty="0">
                <a:solidFill>
                  <a:schemeClr val="tx1"/>
                </a:solidFill>
                <a:latin typeface="Arial Rounded MT Bold" panose="020F0704030504030204" pitchFamily="34" charset="0"/>
              </a:rPr>
              <a:t>Result </a:t>
            </a:r>
          </a:p>
          <a:p>
            <a:pPr algn="just">
              <a:buFont typeface="Wingdings 3" charset="2"/>
              <a:buChar char=""/>
            </a:pPr>
            <a:r>
              <a:rPr lang="en-US" sz="2800" dirty="0" err="1">
                <a:solidFill>
                  <a:schemeClr val="tx1"/>
                </a:solidFill>
                <a:latin typeface="Arial Rounded MT Bold" panose="020F0704030504030204" pitchFamily="34" charset="0"/>
              </a:rPr>
              <a:t>conclution</a:t>
            </a:r>
            <a:endParaRPr lang="en-US" sz="2800" dirty="0">
              <a:solidFill>
                <a:schemeClr val="tx1"/>
              </a:solidFill>
              <a:latin typeface="Arial Rounded MT Bold" panose="020F0704030504030204" pitchFamily="34" charset="0"/>
            </a:endParaRPr>
          </a:p>
          <a:p>
            <a:pPr algn="just">
              <a:buFont typeface="Wingdings 3" charset="2"/>
              <a:buChar char=""/>
            </a:pPr>
            <a:endParaRPr lang="en-US" sz="2800" dirty="0">
              <a:solidFill>
                <a:schemeClr val="tx1"/>
              </a:solidFill>
              <a:latin typeface="Arial Rounded MT Bold" panose="020F07040305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a:solidFill>
                  <a:schemeClr val="tx1"/>
                </a:solidFill>
                <a:latin typeface="Arial Rounded MT Bold" panose="020F0704030504030204" pitchFamily="34" charset="0"/>
              </a:rPr>
              <a:t>Problem Statement:</a:t>
            </a:r>
          </a:p>
        </p:txBody>
      </p:sp>
      <p:sp>
        <p:nvSpPr>
          <p:cNvPr id="5" name="Content Placeholder 4"/>
          <p:cNvSpPr>
            <a:spLocks noGrp="1"/>
          </p:cNvSpPr>
          <p:nvPr>
            <p:ph idx="1"/>
          </p:nvPr>
        </p:nvSpPr>
        <p:spPr>
          <a:xfrm>
            <a:off x="677334" y="2160589"/>
            <a:ext cx="8170916" cy="3880773"/>
          </a:xfrm>
        </p:spPr>
        <p:txBody>
          <a:bodyPr>
            <a:normAutofit/>
          </a:bodyPr>
          <a:lstStyle/>
          <a:p>
            <a:pPr marL="0" indent="0" algn="justLow">
              <a:buNone/>
            </a:pPr>
            <a:r>
              <a:rPr lang="en-US" sz="2000" b="1" dirty="0">
                <a:latin typeface="Arial Rounded MT Bold" panose="020F0704030504030204" pitchFamily="34" charset="0"/>
              </a:rPr>
              <a:t>              Pneumonia is a life-threatening respiratory condition that requires early detection and intervention for effective treatment. Traditional methods of diagnosing pneumonia, such as chest X-rays and clinical assessments, can be time-consuming and prone to human error. Leveraging the power of Convolutional Neural Networks (CNNs), the goal of this project is to develop an automated pneumonia detection system that accurately identifies pneumonia patterns in chest X-ray images.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6" y="354843"/>
            <a:ext cx="8596668" cy="989012"/>
          </a:xfrm>
        </p:spPr>
        <p:txBody>
          <a:bodyPr/>
          <a:lstStyle/>
          <a:p>
            <a:pPr algn="just"/>
            <a:r>
              <a:rPr lang="en-US" b="1" dirty="0">
                <a:solidFill>
                  <a:schemeClr val="tx1"/>
                </a:solidFill>
                <a:latin typeface="Arial Rounded MT Bold" panose="020F0704030504030204" pitchFamily="34" charset="0"/>
              </a:rPr>
              <a:t>Proposed system/solution:</a:t>
            </a:r>
          </a:p>
        </p:txBody>
      </p:sp>
      <p:sp>
        <p:nvSpPr>
          <p:cNvPr id="7" name="Content Placeholder 6"/>
          <p:cNvSpPr>
            <a:spLocks noGrp="1"/>
          </p:cNvSpPr>
          <p:nvPr>
            <p:ph idx="1"/>
          </p:nvPr>
        </p:nvSpPr>
        <p:spPr>
          <a:xfrm>
            <a:off x="644082" y="1138346"/>
            <a:ext cx="9016211" cy="4923544"/>
          </a:xfrm>
        </p:spPr>
        <p:txBody>
          <a:bodyPr>
            <a:noAutofit/>
          </a:bodyPr>
          <a:lstStyle/>
          <a:p>
            <a:r>
              <a:rPr lang="en-US" sz="2000" dirty="0">
                <a:latin typeface="Arial Rounded MT Bold" panose="020F0704030504030204" pitchFamily="34" charset="0"/>
              </a:rPr>
              <a:t>Data Collection and </a:t>
            </a:r>
            <a:r>
              <a:rPr lang="en-US" sz="2000" dirty="0" err="1">
                <a:latin typeface="Arial Rounded MT Bold" panose="020F0704030504030204" pitchFamily="34" charset="0"/>
              </a:rPr>
              <a:t>Preprocessing:Gather</a:t>
            </a:r>
            <a:r>
              <a:rPr lang="en-US" sz="2000" dirty="0">
                <a:latin typeface="Arial Rounded MT Bold" panose="020F0704030504030204" pitchFamily="34" charset="0"/>
              </a:rPr>
              <a:t> a diverse dataset of chest X-ray images labeled as either pneumonia-positive or pneumonia-negative</a:t>
            </a:r>
          </a:p>
          <a:p>
            <a:pPr algn="justLow"/>
            <a:r>
              <a:rPr lang="en-US" sz="2000" dirty="0">
                <a:latin typeface="Arial Rounded MT Bold" panose="020F0704030504030204" pitchFamily="34" charset="0"/>
              </a:rPr>
              <a:t>.Preprocess the images by resizing them to a standard size, normalizing pixel values, and augmenting the dataset to increase variability.
Model Architecture </a:t>
            </a:r>
            <a:r>
              <a:rPr lang="en-US" sz="2000" dirty="0" err="1">
                <a:latin typeface="Arial Rounded MT Bold" panose="020F0704030504030204" pitchFamily="34" charset="0"/>
              </a:rPr>
              <a:t>Design:Design</a:t>
            </a:r>
            <a:r>
              <a:rPr lang="en-US" sz="2000" dirty="0">
                <a:latin typeface="Arial Rounded MT Bold" panose="020F0704030504030204" pitchFamily="34" charset="0"/>
              </a:rPr>
              <a:t> a CNN architecture suitable for pneumonia detection, typically involving convolutional layers for feature extraction followed by fully</a:t>
            </a:r>
          </a:p>
          <a:p>
            <a:r>
              <a:rPr lang="en-US" sz="2000" dirty="0" err="1">
                <a:latin typeface="Arial Rounded MT Bold" panose="020F0704030504030204" pitchFamily="34" charset="0"/>
              </a:rPr>
              <a:t>Training:Split</a:t>
            </a:r>
            <a:r>
              <a:rPr lang="en-US" sz="2000" dirty="0">
                <a:latin typeface="Arial Rounded MT Bold" panose="020F0704030504030204" pitchFamily="34" charset="0"/>
              </a:rPr>
              <a:t> the dataset into training, validation, and test </a:t>
            </a:r>
            <a:r>
              <a:rPr lang="en-US" sz="2000" dirty="0" err="1">
                <a:latin typeface="Arial Rounded MT Bold" panose="020F0704030504030204" pitchFamily="34" charset="0"/>
              </a:rPr>
              <a:t>sets.Train</a:t>
            </a:r>
            <a:r>
              <a:rPr lang="en-US" sz="2000" dirty="0">
                <a:latin typeface="Arial Rounded MT Bold" panose="020F0704030504030204" pitchFamily="34" charset="0"/>
              </a:rPr>
              <a:t> the CNN model on the training data using techniques like mini-batch gradient descent and backpropagation.</a:t>
            </a:r>
          </a:p>
          <a:p>
            <a:r>
              <a:rPr lang="en-US" sz="2000" dirty="0" err="1">
                <a:latin typeface="Arial Rounded MT Bold" panose="020F0704030504030204" pitchFamily="34" charset="0"/>
              </a:rPr>
              <a:t>Evaluation:Evaluate</a:t>
            </a:r>
            <a:r>
              <a:rPr lang="en-US" sz="2000" dirty="0">
                <a:latin typeface="Arial Rounded MT Bold" panose="020F0704030504030204" pitchFamily="34" charset="0"/>
              </a:rPr>
              <a:t> the trained model on the test set to assess its performance in pneumonia detection.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340" y="479417"/>
            <a:ext cx="8596668" cy="1320800"/>
          </a:xfrm>
        </p:spPr>
        <p:txBody>
          <a:bodyPr/>
          <a:lstStyle/>
          <a:p>
            <a:r>
              <a:rPr lang="en-US" dirty="0">
                <a:solidFill>
                  <a:schemeClr val="tx1"/>
                </a:solidFill>
                <a:latin typeface="Arial Rounded MT Bold" panose="020F0704030504030204" pitchFamily="34" charset="0"/>
              </a:rPr>
              <a:t>Proposed System/solution (cond...)</a:t>
            </a:r>
          </a:p>
        </p:txBody>
      </p:sp>
      <p:sp>
        <p:nvSpPr>
          <p:cNvPr id="3" name="Content Placeholder 2"/>
          <p:cNvSpPr>
            <a:spLocks noGrp="1"/>
          </p:cNvSpPr>
          <p:nvPr>
            <p:ph idx="1"/>
          </p:nvPr>
        </p:nvSpPr>
        <p:spPr>
          <a:xfrm>
            <a:off x="606340" y="1800217"/>
            <a:ext cx="8596668" cy="3880773"/>
          </a:xfrm>
        </p:spPr>
        <p:txBody>
          <a:bodyPr>
            <a:normAutofit fontScale="92500"/>
          </a:bodyPr>
          <a:lstStyle/>
          <a:p>
            <a:r>
              <a:rPr lang="en-US" dirty="0" err="1">
                <a:latin typeface="Arial Rounded MT Bold" panose="020F0704030504030204" pitchFamily="34" charset="0"/>
              </a:rPr>
              <a:t>Deployment:Deploy</a:t>
            </a:r>
            <a:r>
              <a:rPr lang="en-US" dirty="0">
                <a:latin typeface="Arial Rounded MT Bold" panose="020F0704030504030204" pitchFamily="34" charset="0"/>
              </a:rPr>
              <a:t> the trained CNN model as a service or integrate it into a healthcare system for automated pneumonia detection.</a:t>
            </a:r>
          </a:p>
          <a:p>
            <a:pPr algn="justLow"/>
            <a:r>
              <a:rPr lang="en-US" dirty="0">
                <a:latin typeface="Arial Rounded MT Bold" panose="020F0704030504030204" pitchFamily="34" charset="0"/>
              </a:rPr>
              <a:t>Provide a user-friendly interface for uploading chest X-ray images and obtaining the model’s prediction of pneumonia presence.</a:t>
            </a:r>
          </a:p>
          <a:p>
            <a:r>
              <a:rPr lang="en-US" dirty="0">
                <a:latin typeface="Arial Rounded MT Bold" panose="020F0704030504030204" pitchFamily="34" charset="0"/>
              </a:rPr>
              <a:t>Performance Monitoring and </a:t>
            </a:r>
            <a:r>
              <a:rPr lang="en-US" dirty="0" err="1">
                <a:latin typeface="Arial Rounded MT Bold" panose="020F0704030504030204" pitchFamily="34" charset="0"/>
              </a:rPr>
              <a:t>Maintenance:Continuously</a:t>
            </a:r>
            <a:r>
              <a:rPr lang="en-US" dirty="0">
                <a:latin typeface="Arial Rounded MT Bold" panose="020F0704030504030204" pitchFamily="34" charset="0"/>
              </a:rPr>
              <a:t> monitor the performance of the deployed system in real-world settings.</a:t>
            </a:r>
          </a:p>
          <a:p>
            <a:r>
              <a:rPr lang="en-US" dirty="0">
                <a:latin typeface="Arial Rounded MT Bold" panose="020F0704030504030204" pitchFamily="34" charset="0"/>
              </a:rPr>
              <a:t>Integration with Clinical </a:t>
            </a:r>
            <a:r>
              <a:rPr lang="en-US" dirty="0" err="1">
                <a:latin typeface="Arial Rounded MT Bold" panose="020F0704030504030204" pitchFamily="34" charset="0"/>
              </a:rPr>
              <a:t>Workflow:Integrate</a:t>
            </a:r>
            <a:r>
              <a:rPr lang="en-US" dirty="0">
                <a:latin typeface="Arial Rounded MT Bold" panose="020F0704030504030204" pitchFamily="34" charset="0"/>
              </a:rPr>
              <a:t> the pneumonia detection system seamlessly into the clinical workflow of healthcare facilities.</a:t>
            </a:r>
          </a:p>
          <a:p>
            <a:r>
              <a:rPr lang="en-US" dirty="0">
                <a:latin typeface="Arial Rounded MT Bold" panose="020F0704030504030204" pitchFamily="34" charset="0"/>
              </a:rPr>
              <a:t>Provide tools for radiologists and clinicians to review the model’s predictions alongside other diagnostic information, facilitating informed decision-making</a:t>
            </a:r>
          </a:p>
          <a:p>
            <a:r>
              <a:rPr lang="en-US" dirty="0">
                <a:latin typeface="Arial Rounded MT Bold" panose="020F0704030504030204" pitchFamily="34" charset="0"/>
              </a:rPr>
              <a:t>.Scalability and </a:t>
            </a:r>
            <a:r>
              <a:rPr lang="en-US" dirty="0" err="1">
                <a:latin typeface="Arial Rounded MT Bold" panose="020F0704030504030204" pitchFamily="34" charset="0"/>
              </a:rPr>
              <a:t>Generalization:Ensure</a:t>
            </a:r>
            <a:r>
              <a:rPr lang="en-US" dirty="0">
                <a:latin typeface="Arial Rounded MT Bold" panose="020F0704030504030204" pitchFamily="34" charset="0"/>
              </a:rPr>
              <a:t> that the pneumonia detection system is scalable to handle large volumes of chest X-ray images efficiently.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229" y="417095"/>
            <a:ext cx="8596668" cy="846221"/>
          </a:xfrm>
        </p:spPr>
        <p:txBody>
          <a:bodyPr/>
          <a:lstStyle/>
          <a:p>
            <a:r>
              <a:rPr lang="en-US" b="1" dirty="0">
                <a:ln w="0"/>
                <a:solidFill>
                  <a:schemeClr val="tx1"/>
                </a:solidFill>
                <a:latin typeface="Arial Rounded MT Bold" panose="020F0704030504030204" pitchFamily="34" charset="0"/>
              </a:rPr>
              <a:t>System Development Approach:</a:t>
            </a:r>
          </a:p>
        </p:txBody>
      </p:sp>
      <p:sp>
        <p:nvSpPr>
          <p:cNvPr id="5" name="Content Placeholder 4"/>
          <p:cNvSpPr>
            <a:spLocks noGrp="1"/>
          </p:cNvSpPr>
          <p:nvPr>
            <p:ph idx="1"/>
          </p:nvPr>
        </p:nvSpPr>
        <p:spPr>
          <a:xfrm>
            <a:off x="708815" y="1263316"/>
            <a:ext cx="8596668" cy="3880773"/>
          </a:xfrm>
        </p:spPr>
        <p:txBody>
          <a:bodyPr>
            <a:noAutofit/>
          </a:bodyPr>
          <a:lstStyle/>
          <a:p>
            <a:pPr algn="justLow"/>
            <a:r>
              <a:rPr lang="en-US" sz="2000" dirty="0">
                <a:latin typeface="Arial Rounded MT Bold" panose="020F0704030504030204" pitchFamily="34" charset="0"/>
              </a:rPr>
              <a:t>Problem Definition and Requirement </a:t>
            </a:r>
            <a:r>
              <a:rPr lang="en-US" sz="2000" dirty="0" err="1">
                <a:latin typeface="Arial Rounded MT Bold" panose="020F0704030504030204" pitchFamily="34" charset="0"/>
              </a:rPr>
              <a:t>Analysis:Clearly</a:t>
            </a:r>
            <a:r>
              <a:rPr lang="en-US" sz="2000" dirty="0">
                <a:latin typeface="Arial Rounded MT Bold" panose="020F0704030504030204" pitchFamily="34" charset="0"/>
              </a:rPr>
              <a:t> define the problem statement and objectives of the pneumonia detection system.</a:t>
            </a:r>
          </a:p>
          <a:p>
            <a:pPr algn="justLow"/>
            <a:r>
              <a:rPr lang="en-US" sz="2000" dirty="0">
                <a:latin typeface="Arial Rounded MT Bold" panose="020F0704030504030204" pitchFamily="34" charset="0"/>
              </a:rPr>
              <a:t>Data Collection and </a:t>
            </a:r>
            <a:r>
              <a:rPr lang="en-US" sz="2000" dirty="0" err="1">
                <a:latin typeface="Arial Rounded MT Bold" panose="020F0704030504030204" pitchFamily="34" charset="0"/>
              </a:rPr>
              <a:t>Preprocessing:Gather</a:t>
            </a:r>
            <a:r>
              <a:rPr lang="en-US" sz="2000" dirty="0">
                <a:latin typeface="Arial Rounded MT Bold" panose="020F0704030504030204" pitchFamily="34" charset="0"/>
              </a:rPr>
              <a:t> a large dataset of chest X-ray images labeled as either pneumonia-positive or pneumonia-negative.</a:t>
            </a:r>
          </a:p>
          <a:p>
            <a:pPr algn="justLow"/>
            <a:r>
              <a:rPr lang="en-US" sz="2000" dirty="0">
                <a:latin typeface="Arial Rounded MT Bold" panose="020F0704030504030204" pitchFamily="34" charset="0"/>
              </a:rPr>
              <a:t>Preprocess the images by resizing, normalization, and augmentation to improve model generalization</a:t>
            </a:r>
          </a:p>
          <a:p>
            <a:pPr algn="justLow"/>
            <a:r>
              <a:rPr lang="en-US" sz="2000" dirty="0">
                <a:latin typeface="Arial Rounded MT Bold" panose="020F0704030504030204" pitchFamily="34" charset="0"/>
              </a:rPr>
              <a:t>Model Selection and Architecture </a:t>
            </a:r>
            <a:r>
              <a:rPr lang="en-US" sz="2000" dirty="0" err="1">
                <a:latin typeface="Arial Rounded MT Bold" panose="020F0704030504030204" pitchFamily="34" charset="0"/>
              </a:rPr>
              <a:t>Design:Choose</a:t>
            </a:r>
            <a:r>
              <a:rPr lang="en-US" sz="2000" dirty="0">
                <a:latin typeface="Arial Rounded MT Bold" panose="020F0704030504030204" pitchFamily="34" charset="0"/>
              </a:rPr>
              <a:t> an appropriate model architecture for pneumonia detection, such as Convolutional Neural Networks (CNNs)</a:t>
            </a:r>
          </a:p>
          <a:p>
            <a:pPr algn="justLow"/>
            <a:r>
              <a:rPr lang="en-US" sz="2000" dirty="0">
                <a:latin typeface="Arial Rounded MT Bold" panose="020F0704030504030204" pitchFamily="34" charset="0"/>
              </a:rPr>
              <a:t>Training </a:t>
            </a:r>
            <a:r>
              <a:rPr lang="en-US" sz="2000" dirty="0" err="1">
                <a:latin typeface="Arial Rounded MT Bold" panose="020F0704030504030204" pitchFamily="34" charset="0"/>
              </a:rPr>
              <a:t>Strategy:Split</a:t>
            </a:r>
            <a:r>
              <a:rPr lang="en-US" sz="2000" dirty="0">
                <a:latin typeface="Arial Rounded MT Bold" panose="020F0704030504030204" pitchFamily="34" charset="0"/>
              </a:rPr>
              <a:t> the dataset into training, validation, and test </a:t>
            </a:r>
            <a:r>
              <a:rPr lang="en-US" sz="2000" dirty="0" err="1">
                <a:latin typeface="Arial Rounded MT Bold" panose="020F0704030504030204" pitchFamily="34" charset="0"/>
              </a:rPr>
              <a:t>sets.Define</a:t>
            </a:r>
            <a:r>
              <a:rPr lang="en-US" sz="2000" dirty="0">
                <a:latin typeface="Arial Rounded MT Bold" panose="020F0704030504030204" pitchFamily="34" charset="0"/>
              </a:rPr>
              <a:t> a training strategy with techniques like mini-batch gradient descent, learning rate scheduling,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65264" y="1336741"/>
            <a:ext cx="7708232" cy="5024902"/>
          </a:xfrm>
          <a:prstGeom prst="rect">
            <a:avLst/>
          </a:prstGeom>
        </p:spPr>
        <p:txBody>
          <a:bodyPr wrap="square">
            <a:spAutoFit/>
          </a:bodyPr>
          <a:lstStyle/>
          <a:p>
            <a:pPr marL="342900" indent="-342900" algn="just">
              <a:lnSpc>
                <a:spcPct val="150000"/>
              </a:lnSpc>
              <a:buClrTx/>
              <a:buFont typeface="Arial" panose="020B0604020202020204" pitchFamily="34" charset="0"/>
              <a:buChar char="•"/>
            </a:pPr>
            <a:r>
              <a:rPr lang="en-US" dirty="0">
                <a:latin typeface="Arial Rounded MT Bold" panose="020F0704030504030204" pitchFamily="34" charset="0"/>
              </a:rPr>
              <a:t> Model </a:t>
            </a:r>
            <a:r>
              <a:rPr lang="en-US" dirty="0" err="1">
                <a:latin typeface="Arial Rounded MT Bold" panose="020F0704030504030204" pitchFamily="34" charset="0"/>
              </a:rPr>
              <a:t>Evaluation:Evaluate</a:t>
            </a:r>
            <a:r>
              <a:rPr lang="en-US" dirty="0">
                <a:latin typeface="Arial Rounded MT Bold" panose="020F0704030504030204" pitchFamily="34" charset="0"/>
              </a:rPr>
              <a:t> the trained model on the test set to assess its performance metrics, such as accuracy, precision, recall, </a:t>
            </a:r>
          </a:p>
          <a:p>
            <a:pPr marL="342900" indent="-342900" algn="just">
              <a:lnSpc>
                <a:spcPct val="150000"/>
              </a:lnSpc>
              <a:buClrTx/>
              <a:buFont typeface="Arial" panose="020B0604020202020204" pitchFamily="34" charset="0"/>
              <a:buChar char="•"/>
            </a:pPr>
            <a:r>
              <a:rPr lang="en-US" dirty="0">
                <a:latin typeface="Arial Rounded MT Bold" panose="020F0704030504030204" pitchFamily="34" charset="0"/>
              </a:rPr>
              <a:t>and F1-score.Analyze the model’s performance using metrics and visualize its predictions to identify areas for improvement.</a:t>
            </a:r>
          </a:p>
          <a:p>
            <a:pPr marL="342900" indent="-342900" algn="just">
              <a:lnSpc>
                <a:spcPct val="150000"/>
              </a:lnSpc>
              <a:buClrTx/>
              <a:buFont typeface="Arial" panose="020B0604020202020204" pitchFamily="34" charset="0"/>
              <a:buChar char="•"/>
            </a:pPr>
            <a:r>
              <a:rPr lang="en-US" dirty="0">
                <a:latin typeface="Arial Rounded MT Bold" panose="020F0704030504030204" pitchFamily="34" charset="0"/>
              </a:rPr>
              <a:t>Performance Monitoring and </a:t>
            </a:r>
            <a:r>
              <a:rPr lang="en-US" dirty="0" err="1">
                <a:latin typeface="Arial Rounded MT Bold" panose="020F0704030504030204" pitchFamily="34" charset="0"/>
              </a:rPr>
              <a:t>Maintenance:Continuously</a:t>
            </a:r>
            <a:r>
              <a:rPr lang="en-US" dirty="0">
                <a:latin typeface="Arial Rounded MT Bold" panose="020F0704030504030204" pitchFamily="34" charset="0"/>
              </a:rPr>
              <a:t> monitor the performance of the deployed system in real-world settings.</a:t>
            </a:r>
          </a:p>
          <a:p>
            <a:pPr marL="342900" indent="-342900" algn="just">
              <a:lnSpc>
                <a:spcPct val="150000"/>
              </a:lnSpc>
              <a:buClrTx/>
              <a:buFont typeface="Arial" panose="020B0604020202020204" pitchFamily="34" charset="0"/>
              <a:buChar char="•"/>
            </a:pPr>
            <a:r>
              <a:rPr lang="en-US" dirty="0">
                <a:latin typeface="Arial Rounded MT Bold" panose="020F0704030504030204" pitchFamily="34" charset="0"/>
              </a:rPr>
              <a:t>Collaboration with Healthcare </a:t>
            </a:r>
            <a:r>
              <a:rPr lang="en-US" dirty="0" err="1">
                <a:latin typeface="Arial Rounded MT Bold" panose="020F0704030504030204" pitchFamily="34" charset="0"/>
              </a:rPr>
              <a:t>Professionals:Collaborate</a:t>
            </a:r>
            <a:r>
              <a:rPr lang="en-US" dirty="0">
                <a:latin typeface="Arial Rounded MT Bold" panose="020F0704030504030204" pitchFamily="34" charset="0"/>
              </a:rPr>
              <a:t> closely with radiologists, clinicians, </a:t>
            </a:r>
          </a:p>
          <a:p>
            <a:pPr marL="342900" indent="-342900" algn="just">
              <a:lnSpc>
                <a:spcPct val="150000"/>
              </a:lnSpc>
              <a:buClrTx/>
              <a:buFont typeface="Arial" panose="020B0604020202020204" pitchFamily="34" charset="0"/>
              <a:buChar char="•"/>
            </a:pPr>
            <a:r>
              <a:rPr lang="en-US" dirty="0">
                <a:latin typeface="Arial Rounded MT Bold" panose="020F0704030504030204" pitchFamily="34" charset="0"/>
              </a:rPr>
              <a:t>and other healthcare professionals throughout the development process to ensure the system meets their needs and integrates seamlessly into clinical workflows.</a:t>
            </a:r>
          </a:p>
        </p:txBody>
      </p:sp>
      <p:sp>
        <p:nvSpPr>
          <p:cNvPr id="6" name="Rectangle 5"/>
          <p:cNvSpPr/>
          <p:nvPr/>
        </p:nvSpPr>
        <p:spPr>
          <a:xfrm>
            <a:off x="145239" y="320360"/>
            <a:ext cx="9123523" cy="646331"/>
          </a:xfrm>
          <a:prstGeom prst="rect">
            <a:avLst/>
          </a:prstGeom>
        </p:spPr>
        <p:txBody>
          <a:bodyPr wrap="none">
            <a:spAutoFit/>
          </a:bodyPr>
          <a:lstStyle/>
          <a:p>
            <a:r>
              <a:rPr lang="en-US" sz="3600" dirty="0">
                <a:latin typeface="Arial Rounded MT Bold" panose="020F0704030504030204" pitchFamily="34" charset="0"/>
              </a:rPr>
              <a:t>System Development approach (cond...)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639" y="332873"/>
            <a:ext cx="8596668" cy="1320800"/>
          </a:xfrm>
        </p:spPr>
        <p:txBody>
          <a:bodyPr>
            <a:normAutofit/>
          </a:bodyPr>
          <a:lstStyle/>
          <a:p>
            <a:r>
              <a:rPr lang="en-US" b="1" dirty="0">
                <a:solidFill>
                  <a:schemeClr val="tx1"/>
                </a:solidFill>
                <a:latin typeface="Arial Rounded MT Bold" panose="020F0704030504030204" pitchFamily="34" charset="0"/>
              </a:rPr>
              <a:t>Algorithm steps:</a:t>
            </a:r>
          </a:p>
        </p:txBody>
      </p:sp>
      <p:sp>
        <p:nvSpPr>
          <p:cNvPr id="5" name="Content Placeholder 4"/>
          <p:cNvSpPr>
            <a:spLocks noGrp="1"/>
          </p:cNvSpPr>
          <p:nvPr>
            <p:ph idx="1"/>
          </p:nvPr>
        </p:nvSpPr>
        <p:spPr>
          <a:xfrm>
            <a:off x="798680" y="1653673"/>
            <a:ext cx="8596668" cy="4398547"/>
          </a:xfrm>
        </p:spPr>
        <p:txBody>
          <a:bodyPr>
            <a:normAutofit fontScale="92500" lnSpcReduction="20000"/>
          </a:bodyPr>
          <a:lstStyle/>
          <a:p>
            <a:pPr algn="justLow"/>
            <a:r>
              <a:rPr lang="en-US" b="1" dirty="0">
                <a:latin typeface="Arial Rounded MT Bold" panose="020F0704030504030204" pitchFamily="34" charset="0"/>
              </a:rPr>
              <a:t>Data Collection and </a:t>
            </a:r>
            <a:r>
              <a:rPr lang="en-US" b="1" dirty="0" err="1">
                <a:latin typeface="Arial Rounded MT Bold" panose="020F0704030504030204" pitchFamily="34" charset="0"/>
              </a:rPr>
              <a:t>Preprocessing:Gather</a:t>
            </a:r>
            <a:r>
              <a:rPr lang="en-US" b="1" dirty="0">
                <a:latin typeface="Arial Rounded MT Bold" panose="020F0704030504030204" pitchFamily="34" charset="0"/>
              </a:rPr>
              <a:t> a dataset of chest X-ray images labeled as pneumonia-positive or pneumonia-negative.</a:t>
            </a:r>
          </a:p>
          <a:p>
            <a:pPr algn="justLow"/>
            <a:r>
              <a:rPr lang="en-US" b="1" dirty="0">
                <a:latin typeface="Arial Rounded MT Bold" panose="020F0704030504030204" pitchFamily="34" charset="0"/>
              </a:rPr>
              <a:t>Preprocess the images by resizing them to a fixed size, normalizing pixel values, and augmenting the dataset to increase variability.
Model Architecture </a:t>
            </a:r>
            <a:r>
              <a:rPr lang="en-US" b="1" dirty="0" err="1">
                <a:latin typeface="Arial Rounded MT Bold" panose="020F0704030504030204" pitchFamily="34" charset="0"/>
              </a:rPr>
              <a:t>Design:Design</a:t>
            </a:r>
            <a:r>
              <a:rPr lang="en-US" b="1" dirty="0">
                <a:latin typeface="Arial Rounded MT Bold" panose="020F0704030504030204" pitchFamily="34" charset="0"/>
              </a:rPr>
              <a:t> a CNN architecture tailored for pneumonia detection, typically involving convolutional layers for feature extraction and classification.</a:t>
            </a:r>
          </a:p>
          <a:p>
            <a:pPr algn="justLow"/>
            <a:r>
              <a:rPr lang="en-US" b="1" dirty="0">
                <a:latin typeface="Arial Rounded MT Bold" panose="020F0704030504030204" pitchFamily="34" charset="0"/>
              </a:rPr>
              <a:t>Consider architectures like VGG, </a:t>
            </a:r>
            <a:r>
              <a:rPr lang="en-US" b="1" dirty="0" err="1">
                <a:latin typeface="Arial Rounded MT Bold" panose="020F0704030504030204" pitchFamily="34" charset="0"/>
              </a:rPr>
              <a:t>ResNet</a:t>
            </a:r>
            <a:r>
              <a:rPr lang="en-US" b="1" dirty="0">
                <a:latin typeface="Arial Rounded MT Bold" panose="020F0704030504030204" pitchFamily="34" charset="0"/>
              </a:rPr>
              <a:t>, or </a:t>
            </a:r>
            <a:r>
              <a:rPr lang="en-US" b="1" dirty="0" err="1">
                <a:latin typeface="Arial Rounded MT Bold" panose="020F0704030504030204" pitchFamily="34" charset="0"/>
              </a:rPr>
              <a:t>DenseNet</a:t>
            </a:r>
            <a:r>
              <a:rPr lang="en-US" b="1" dirty="0">
                <a:latin typeface="Arial Rounded MT Bold" panose="020F0704030504030204" pitchFamily="34" charset="0"/>
              </a:rPr>
              <a:t>, possibly modifying them to suit the specific requirements of pneumonia detection.</a:t>
            </a:r>
          </a:p>
          <a:p>
            <a:pPr algn="justLow"/>
            <a:r>
              <a:rPr lang="en-US" b="1" dirty="0" err="1">
                <a:latin typeface="Arial Rounded MT Bold" panose="020F0704030504030204" pitchFamily="34" charset="0"/>
              </a:rPr>
              <a:t>Training:Split</a:t>
            </a:r>
            <a:r>
              <a:rPr lang="en-US" b="1" dirty="0">
                <a:latin typeface="Arial Rounded MT Bold" panose="020F0704030504030204" pitchFamily="34" charset="0"/>
              </a:rPr>
              <a:t> the dataset into training, validation, and test </a:t>
            </a:r>
            <a:r>
              <a:rPr lang="en-US" b="1" dirty="0" err="1">
                <a:latin typeface="Arial Rounded MT Bold" panose="020F0704030504030204" pitchFamily="34" charset="0"/>
              </a:rPr>
              <a:t>sets.Train</a:t>
            </a:r>
            <a:r>
              <a:rPr lang="en-US" b="1" dirty="0">
                <a:latin typeface="Arial Rounded MT Bold" panose="020F0704030504030204" pitchFamily="34" charset="0"/>
              </a:rPr>
              <a:t> the CNN model on the training data using techniques like mini-batch gradient descent and backpropagation.</a:t>
            </a:r>
          </a:p>
          <a:p>
            <a:pPr algn="justLow"/>
            <a:r>
              <a:rPr lang="en-US" b="1" dirty="0">
                <a:latin typeface="Arial Rounded MT Bold" panose="020F0704030504030204" pitchFamily="34" charset="0"/>
              </a:rPr>
              <a:t>Monitor training progress and performance on the validation set, adjusting </a:t>
            </a:r>
            <a:r>
              <a:rPr lang="en-US" b="1" dirty="0" err="1">
                <a:latin typeface="Arial Rounded MT Bold" panose="020F0704030504030204" pitchFamily="34" charset="0"/>
              </a:rPr>
              <a:t>hyperparameters</a:t>
            </a:r>
            <a:r>
              <a:rPr lang="en-US" b="1" dirty="0">
                <a:latin typeface="Arial Rounded MT Bold" panose="020F0704030504030204" pitchFamily="34" charset="0"/>
              </a:rPr>
              <a:t> to prevent overfitting.
</a:t>
            </a:r>
            <a:r>
              <a:rPr lang="en-US" b="1" dirty="0" err="1">
                <a:latin typeface="Arial Rounded MT Bold" panose="020F0704030504030204" pitchFamily="34" charset="0"/>
              </a:rPr>
              <a:t>Evaluation:Evaluate</a:t>
            </a:r>
            <a:r>
              <a:rPr lang="en-US" b="1" dirty="0">
                <a:latin typeface="Arial Rounded MT Bold" panose="020F0704030504030204" pitchFamily="34" charset="0"/>
              </a:rPr>
              <a:t> the trained model on the test set to assess its performance in pneumonia detection.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946" y="580441"/>
            <a:ext cx="8596668" cy="894347"/>
          </a:xfrm>
        </p:spPr>
        <p:txBody>
          <a:bodyPr>
            <a:normAutofit fontScale="90000"/>
          </a:bodyPr>
          <a:lstStyle/>
          <a:p>
            <a:r>
              <a:rPr lang="en-US" b="1" dirty="0">
                <a:solidFill>
                  <a:schemeClr val="tx1"/>
                </a:solidFill>
                <a:latin typeface="Arial Rounded MT Bold" panose="020F0704030504030204" pitchFamily="34" charset="0"/>
              </a:rPr>
              <a:t>Deployment steps</a:t>
            </a:r>
            <a:r>
              <a:rPr lang="en-US" dirty="0">
                <a:solidFill>
                  <a:schemeClr val="tx1"/>
                </a:solidFill>
                <a:latin typeface="Arial Rounded MT Bold" panose="020F0704030504030204" pitchFamily="34" charset="0"/>
              </a:rPr>
              <a:t>:</a:t>
            </a:r>
            <a:br>
              <a:rPr lang="en-US" dirty="0">
                <a:solidFill>
                  <a:schemeClr val="tx1"/>
                </a:solidFill>
                <a:latin typeface="Arial Rounded MT Bold" panose="020F0704030504030204" pitchFamily="34" charset="0"/>
              </a:rPr>
            </a:br>
            <a:endParaRPr lang="en-US" dirty="0">
              <a:solidFill>
                <a:schemeClr val="tx1"/>
              </a:solidFill>
              <a:latin typeface="Arial Rounded MT Bold" panose="020F0704030504030204" pitchFamily="34" charset="0"/>
            </a:endParaRPr>
          </a:p>
        </p:txBody>
      </p:sp>
      <p:sp>
        <p:nvSpPr>
          <p:cNvPr id="5" name="Content Placeholder 4"/>
          <p:cNvSpPr>
            <a:spLocks noGrp="1"/>
          </p:cNvSpPr>
          <p:nvPr>
            <p:ph idx="1"/>
          </p:nvPr>
        </p:nvSpPr>
        <p:spPr>
          <a:xfrm>
            <a:off x="677334" y="1474788"/>
            <a:ext cx="8596668" cy="3880773"/>
          </a:xfrm>
        </p:spPr>
        <p:txBody>
          <a:bodyPr>
            <a:noAutofit/>
          </a:bodyPr>
          <a:lstStyle/>
          <a:p>
            <a:pPr algn="justLow"/>
            <a:r>
              <a:rPr lang="en-US" b="1" dirty="0">
                <a:latin typeface="Arial Rounded MT Bold" panose="020F0704030504030204" pitchFamily="34" charset="0"/>
              </a:rPr>
              <a:t>Model Serialization:</a:t>
            </a:r>
          </a:p>
          <a:p>
            <a:pPr algn="justLow"/>
            <a:r>
              <a:rPr lang="en-US" b="1" dirty="0">
                <a:latin typeface="Arial Rounded MT Bold" panose="020F0704030504030204" pitchFamily="34" charset="0"/>
              </a:rPr>
              <a:t>                 Serialize the trained CNN model into a file format suitable for deployment, such as HDF5 or ONNX.
Integration with Deployment Environment:</a:t>
            </a:r>
          </a:p>
          <a:p>
            <a:pPr algn="justLow"/>
            <a:r>
              <a:rPr lang="en-US" b="1" dirty="0">
                <a:latin typeface="Arial Rounded MT Bold" panose="020F0704030504030204" pitchFamily="34" charset="0"/>
              </a:rPr>
              <a:t>                   Integrate the pneumonia detection model into the deployment environment, such as a web service, mobile app, or healthcare system</a:t>
            </a:r>
          </a:p>
          <a:p>
            <a:pPr algn="justLow"/>
            <a:r>
              <a:rPr lang="en-US" b="1" dirty="0">
                <a:latin typeface="Arial Rounded MT Bold" panose="020F0704030504030204" pitchFamily="34" charset="0"/>
              </a:rPr>
              <a:t>                  .Ensure compatibility with the programming languages and frameworks used in the deployment environment.</a:t>
            </a:r>
          </a:p>
          <a:p>
            <a:pPr algn="justLow"/>
            <a:r>
              <a:rPr lang="en-US" b="1" dirty="0">
                <a:latin typeface="Arial Rounded MT Bold" panose="020F0704030504030204" pitchFamily="34" charset="0"/>
              </a:rPr>
              <a:t>Input Handling:
                 Implement functionality to receive chest X-ray images as input from users or other </a:t>
            </a:r>
            <a:r>
              <a:rPr lang="en-US" b="1" dirty="0" err="1">
                <a:latin typeface="Arial Rounded MT Bold" panose="020F0704030504030204" pitchFamily="34" charset="0"/>
              </a:rPr>
              <a:t>systems.Preprocess</a:t>
            </a:r>
            <a:r>
              <a:rPr lang="en-US" b="1" dirty="0">
                <a:latin typeface="Arial Rounded MT Bold" panose="020F0704030504030204" pitchFamily="34" charset="0"/>
              </a:rPr>
              <a:t> the input images (e.g., resizing, normalization) before feeding them into the deployed model.</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0</TotalTime>
  <Words>6665</Words>
  <Application>Microsoft Office PowerPoint</Application>
  <PresentationFormat>Widescreen</PresentationFormat>
  <Paragraphs>82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vt:lpstr>
      <vt:lpstr>Pneumonia detection using </vt:lpstr>
      <vt:lpstr>Project outline:</vt:lpstr>
      <vt:lpstr>Problem Statement:</vt:lpstr>
      <vt:lpstr>Proposed system/solution:</vt:lpstr>
      <vt:lpstr>Proposed System/solution (cond...)</vt:lpstr>
      <vt:lpstr>System Development Approach:</vt:lpstr>
      <vt:lpstr>PowerPoint Presentation</vt:lpstr>
      <vt:lpstr>Algorithm steps:</vt:lpstr>
      <vt:lpstr>Deployment steps: </vt:lpstr>
      <vt:lpstr>Deployment steps:(cond...) </vt:lpstr>
      <vt:lpstr>Who are the end user</vt:lpstr>
      <vt:lpstr>Fig. :Normal chest X-ray</vt:lpstr>
      <vt:lpstr>Fig. :Pneumonia chest X-ray </vt:lpstr>
      <vt:lpstr>Fig. : Probability of pneumonia </vt:lpstr>
      <vt:lpstr>Reference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Detection using GAN</dc:title>
  <dc:creator>madheshwaran</dc:creator>
  <cp:lastModifiedBy>mv770082@gmail.com</cp:lastModifiedBy>
  <cp:revision>39</cp:revision>
  <dcterms:created xsi:type="dcterms:W3CDTF">2024-03-23T18:27:00Z</dcterms:created>
  <dcterms:modified xsi:type="dcterms:W3CDTF">2024-04-03T14:55:21Z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D8AC1F53DF4A4151A6CCC80A23041CAE_13</vt:lpwstr>
  </property>
  <property fmtid="{D5CDD505-2E9C-101B-9397-08002B2CF9AE}" pid="3" name="KSOProductBuildVer">
    <vt:lpwstr>1033-12.2.0.13431</vt:lpwstr>
  </property>
</Properties>
</file>