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8" d="100"/>
          <a:sy n="108" d="100"/>
        </p:scale>
        <p:origin x="67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314150"/>
            <a:ext cx="8562976" cy="1869440"/>
          </a:xfrm>
          <a:prstGeom prst="rect"/>
          <a:noFill/>
        </p:spPr>
        <p:txBody>
          <a:bodyPr rtlCol="0" wrap="square">
            <a:spAutoFit/>
          </a:bodyPr>
          <a:p>
            <a:r>
              <a:rPr dirty="0" sz="2400" lang="en-US"/>
              <a:t>STUDENT NAME : </a:t>
            </a:r>
            <a:r>
              <a:rPr dirty="0" sz="2400" lang="en-US"/>
              <a:t>M</a:t>
            </a:r>
            <a:r>
              <a:rPr dirty="0" sz="2400" lang="en-US"/>
              <a:t>a</a:t>
            </a:r>
            <a:r>
              <a:rPr dirty="0" sz="2400" lang="en-US"/>
              <a:t>n</a:t>
            </a:r>
            <a:r>
              <a:rPr dirty="0" sz="2400" lang="en-US"/>
              <a:t>i</a:t>
            </a:r>
            <a:r>
              <a:rPr dirty="0" sz="2400" lang="en-US"/>
              <a:t>m</a:t>
            </a:r>
            <a:r>
              <a:rPr dirty="0" sz="2400" lang="en-US"/>
              <a:t>e</a:t>
            </a:r>
            <a:r>
              <a:rPr dirty="0" sz="2400" lang="en-US"/>
              <a:t>g</a:t>
            </a:r>
            <a:r>
              <a:rPr dirty="0" sz="2400" lang="en-US"/>
              <a:t>a</a:t>
            </a:r>
            <a:r>
              <a:rPr dirty="0" sz="2400" lang="en-US"/>
              <a:t>l</a:t>
            </a:r>
            <a:r>
              <a:rPr dirty="0" sz="2400" lang="en-US"/>
              <a:t>a</a:t>
            </a:r>
            <a:r>
              <a:rPr dirty="0" sz="2400" lang="en-US"/>
              <a:t>i</a:t>
            </a:r>
            <a:r>
              <a:rPr dirty="0" sz="2400" lang="en-US"/>
              <a:t>.</a:t>
            </a:r>
            <a:r>
              <a:rPr dirty="0" sz="2400" lang="en-US"/>
              <a:t>M</a:t>
            </a:r>
            <a:endParaRPr altLang="en-US" lang="zh-CN"/>
          </a:p>
          <a:p>
            <a:r>
              <a:rPr dirty="0" sz="2400" lang="en-US"/>
              <a:t>REGISTER NO      : E22AF0</a:t>
            </a:r>
            <a:r>
              <a:rPr dirty="0" sz="2400" lang="en-US"/>
              <a:t>4</a:t>
            </a:r>
            <a:r>
              <a:rPr dirty="0" sz="2400" lang="en-US"/>
              <a:t>0</a:t>
            </a:r>
            <a:endParaRPr altLang="en-US" lang="zh-CN"/>
          </a:p>
          <a:p>
            <a:r>
              <a:rPr dirty="0" sz="2400" lang="en-US"/>
              <a:t>DEPARTMENT     : ACCOUNTING &amp; FINANCE</a:t>
            </a:r>
          </a:p>
          <a:p>
            <a:r>
              <a:rPr dirty="0" sz="2400" lang="en-US"/>
              <a:t>COLLEGE              : PATRICIAN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Box 1"/>
          <p:cNvSpPr txBox="1"/>
          <p:nvPr/>
        </p:nvSpPr>
        <p:spPr>
          <a:xfrm>
            <a:off x="739775" y="1371600"/>
            <a:ext cx="7794625" cy="4708981"/>
          </a:xfrm>
          <a:prstGeom prst="rect"/>
          <a:noFill/>
        </p:spPr>
        <p:txBody>
          <a:bodyPr rtlCol="0" wrap="square">
            <a:spAutoFit/>
          </a:bodyPr>
          <a:p>
            <a:r>
              <a:rPr dirty="0" sz="6000" lang="en-US">
                <a:latin typeface="Aptos" panose="020B0004020202020204" pitchFamily="34" charset="0"/>
              </a:rPr>
              <a:t>Data collection</a:t>
            </a:r>
          </a:p>
          <a:p>
            <a:r>
              <a:rPr dirty="0" sz="6000" lang="en-US">
                <a:latin typeface="Aptos" panose="020B0004020202020204" pitchFamily="34" charset="0"/>
              </a:rPr>
              <a:t>Data cleaning- filtering</a:t>
            </a:r>
          </a:p>
          <a:p>
            <a:r>
              <a:rPr dirty="0" sz="6000" lang="en-US">
                <a:latin typeface="Aptos" panose="020B0004020202020204" pitchFamily="34" charset="0"/>
              </a:rPr>
              <a:t>Performance level </a:t>
            </a:r>
          </a:p>
          <a:p>
            <a:r>
              <a:rPr dirty="0" sz="6000" lang="en-US">
                <a:latin typeface="Aptos" panose="020B0004020202020204" pitchFamily="34" charset="0"/>
              </a:rPr>
              <a:t>Piot table</a:t>
            </a:r>
          </a:p>
          <a:p>
            <a:r>
              <a:rPr dirty="0" sz="6000" lang="en-US">
                <a:latin typeface="Aptos" panose="020B0004020202020204" pitchFamily="34" charset="0"/>
              </a:rPr>
              <a:t>Graph</a:t>
            </a:r>
            <a:endParaRPr dirty="0" sz="600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767673"/>
            <a:ext cx="7628227" cy="409575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5" name="TextBox 3"/>
          <p:cNvSpPr txBox="1"/>
          <p:nvPr/>
        </p:nvSpPr>
        <p:spPr>
          <a:xfrm>
            <a:off x="990600" y="1600200"/>
            <a:ext cx="7620000" cy="4524315"/>
          </a:xfrm>
          <a:prstGeom prst="rect"/>
          <a:noFill/>
        </p:spPr>
        <p:txBody>
          <a:bodyPr rtlCol="0" wrap="square">
            <a:spAutoFit/>
          </a:bodyPr>
          <a:p>
            <a:r>
              <a:rPr dirty="0" sz="2400" lang="en-US"/>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86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24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1" y="1600200"/>
            <a:ext cx="7458074" cy="4625340"/>
          </a:xfrm>
          <a:prstGeom prst="rect"/>
          <a:noFill/>
        </p:spPr>
        <p:txBody>
          <a:bodyPr rtlCol="0" wrap="square">
            <a:spAutoFit/>
          </a:bodyPr>
          <a:p>
            <a:r>
              <a:rPr dirty="0" lang="en-US">
                <a:latin typeface="Arial" panose="020B0604020202020204" pitchFamily="34" charset="0"/>
                <a:cs typeface="Arial" panose="020B06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a:t>
            </a:r>
            <a:r>
              <a:rPr dirty="0" lang="en-US" err="1">
                <a:latin typeface="Arial" panose="020B0604020202020204" pitchFamily="34" charset="0"/>
                <a:cs typeface="Arial" panose="020B0604020202020204" pitchFamily="34" charset="0"/>
              </a:rPr>
              <a:t>workforce.The</a:t>
            </a:r>
            <a:r>
              <a:rPr dirty="0" lang="en-US">
                <a:latin typeface="Arial" panose="020B0604020202020204" pitchFamily="34" charset="0"/>
                <a:cs typeface="Arial" panose="020B0604020202020204" pitchFamily="34" charset="0"/>
              </a:rPr>
              <a:t> primary objectives are to:</a:t>
            </a:r>
          </a:p>
          <a:p>
            <a:pPr indent="-457200" marL="457200">
              <a:buAutoNum type="arabicPeriod"/>
            </a:pPr>
            <a:r>
              <a:rPr dirty="0" lang="en-US">
                <a:latin typeface="Arial" panose="020B0604020202020204" pitchFamily="34" charset="0"/>
                <a:cs typeface="Arial" panose="020B0604020202020204" pitchFamily="34" charset="0"/>
              </a:rPr>
              <a:t>Facilitate the identification of trends and insights related to employee demographics, tenure, and performance.</a:t>
            </a:r>
          </a:p>
          <a:p>
            <a:pPr indent="-457200" marL="457200">
              <a:buAutoNum type="arabicPeriod"/>
            </a:pPr>
            <a:r>
              <a:rPr dirty="0" lang="en-US">
                <a:latin typeface="Arial" panose="020B0604020202020204" pitchFamily="34" charset="0"/>
                <a:cs typeface="Arial" panose="020B0604020202020204" pitchFamily="34" charset="0"/>
              </a:rPr>
              <a:t> Support HR in workforce planning, diversity initiatives, and employee retention strategies.</a:t>
            </a:r>
          </a:p>
          <a:p>
            <a:pPr indent="-457200" marL="457200">
              <a:buAutoNum type="arabicPeriod"/>
            </a:pPr>
            <a:r>
              <a:rPr dirty="0" lang="en-US">
                <a:latin typeface="Arial" panose="020B0604020202020204" pitchFamily="34" charset="0"/>
                <a:cs typeface="Arial" panose="020B0604020202020204" pitchFamily="34" charset="0"/>
              </a:rPr>
              <a:t> Provide a user-friendly interface for data-driven decision-making, enabling HR professionals and managers to make informed choices about employee development and organizational </a:t>
            </a:r>
            <a:r>
              <a:rPr dirty="0" lang="en-US" err="1">
                <a:latin typeface="Arial" panose="020B0604020202020204" pitchFamily="34" charset="0"/>
                <a:cs typeface="Arial" panose="020B0604020202020204" pitchFamily="34" charset="0"/>
              </a:rPr>
              <a:t>efficiency.This</a:t>
            </a:r>
            <a:r>
              <a:rPr dirty="0" lang="en-US">
                <a:latin typeface="Arial" panose="020B0604020202020204" pitchFamily="34" charset="0"/>
                <a:cs typeface="Arial" panose="020B0604020202020204" pitchFamily="34" charset="0"/>
              </a:rPr>
              <a:t> project will result in a versatile, easy-to-use tool that empowers stakeholders to leverage employee data effectively for strategic planning and operational improvement.</a:t>
            </a:r>
            <a:endParaRPr dirty="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TextBox 8"/>
          <p:cNvSpPr txBox="1"/>
          <p:nvPr/>
        </p:nvSpPr>
        <p:spPr>
          <a:xfrm>
            <a:off x="1143000" y="2362197"/>
            <a:ext cx="6858000" cy="3596641"/>
          </a:xfrm>
          <a:prstGeom prst="rect"/>
          <a:noFill/>
        </p:spPr>
        <p:txBody>
          <a:bodyPr rtlCol="0" wrap="square">
            <a:spAutoFit/>
          </a:bodyPr>
          <a:p>
            <a:r>
              <a:rPr dirty="0" sz="4000" lang="en-US">
                <a:latin typeface="Arial" panose="020B0604020202020204" pitchFamily="34" charset="0"/>
                <a:cs typeface="Arial" panose="020B0604020202020204" pitchFamily="34" charset="0"/>
              </a:rPr>
              <a:t>Develop an Excel-based solution to analyze employee data, focusing on key metrics such as demographics, tenure, job roles, and performance.</a:t>
            </a:r>
            <a:endParaRPr dirty="0" sz="4000" lang="en-IN">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699452" y="1828800"/>
            <a:ext cx="7377748" cy="5069840"/>
          </a:xfrm>
          <a:prstGeom prst="rect"/>
          <a:noFill/>
        </p:spPr>
        <p:txBody>
          <a:bodyPr rtlCol="0" wrap="square">
            <a:spAutoFit/>
          </a:bodyPr>
          <a:p>
            <a:r>
              <a:rPr dirty="0" sz="2400" lang="en-US">
                <a:latin typeface="Arial Narrow" panose="020B0606020202030204" pitchFamily="34" charset="0"/>
              </a:rPr>
              <a:t>The end users of the Excel-based employee data analysis tool are primarily:1. *Human Resources (HR) Professionals*: To monitor workforce metrics, develop retention strategies, and support diversity and inclusion initiatives.  2. *Managers and Team Leaders*: To assess team performance, identify areas for development, and make informed decisions on promotions, training, and resource allocation.  3. *Executives and Senior Management*: To gain insights into overall organizational health, track key performance indicators, and align HR strategies with business goals.4. *Data Analysts*: To further analyze employee data, create reports, and support HR with advanced data insights and trends.</a:t>
            </a:r>
            <a:endParaRPr dirty="0" sz="2400" lang="en-IN">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Box 9"/>
          <p:cNvSpPr txBox="1"/>
          <p:nvPr/>
        </p:nvSpPr>
        <p:spPr>
          <a:xfrm>
            <a:off x="2819401" y="1828800"/>
            <a:ext cx="6858000" cy="2062103"/>
          </a:xfrm>
          <a:prstGeom prst="rect"/>
          <a:noFill/>
        </p:spPr>
        <p:txBody>
          <a:bodyPr rtlCol="0" wrap="square">
            <a:spAutoFit/>
          </a:bodyPr>
          <a:p>
            <a:r>
              <a:rPr dirty="0" sz="3200" lang="en-US"/>
              <a:t>Filtering – missing values</a:t>
            </a:r>
          </a:p>
          <a:p>
            <a:r>
              <a:rPr dirty="0" sz="3200" lang="en-US"/>
              <a:t>Conditional formatting – blank values</a:t>
            </a:r>
          </a:p>
          <a:p>
            <a:r>
              <a:rPr dirty="0" sz="3200" lang="en-US"/>
              <a:t>Pivot table</a:t>
            </a:r>
          </a:p>
          <a:p>
            <a:r>
              <a:rPr dirty="0" sz="3200" lang="en-US"/>
              <a:t>Chart</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p:txBody>
          <a:bodyPr/>
          <a:p>
            <a:r>
              <a:rPr dirty="0" lang="en-IN"/>
              <a:t>Dataset Description</a:t>
            </a:r>
          </a:p>
        </p:txBody>
      </p:sp>
      <p:sp>
        <p:nvSpPr>
          <p:cNvPr id="1048667" name="TextBox 2"/>
          <p:cNvSpPr txBox="1"/>
          <p:nvPr/>
        </p:nvSpPr>
        <p:spPr>
          <a:xfrm>
            <a:off x="755332" y="1371600"/>
            <a:ext cx="7169468" cy="4832092"/>
          </a:xfrm>
          <a:prstGeom prst="rect"/>
          <a:noFill/>
        </p:spPr>
        <p:txBody>
          <a:bodyPr rtlCol="0" wrap="square">
            <a:spAutoFit/>
          </a:bodyPr>
          <a:p>
            <a:pPr indent="-571500" marL="571500">
              <a:buFont typeface="Arial" panose="020B0604020202020204" pitchFamily="34" charset="0"/>
              <a:buChar char="•"/>
            </a:pPr>
            <a:r>
              <a:rPr dirty="0" sz="2800" lang="en-US"/>
              <a:t>Kaggle-employee data set</a:t>
            </a:r>
          </a:p>
          <a:p>
            <a:pPr indent="-571500" marL="571500">
              <a:buFont typeface="Arial" panose="020B0604020202020204" pitchFamily="34" charset="0"/>
              <a:buChar char="•"/>
            </a:pPr>
            <a:r>
              <a:rPr dirty="0" sz="2800" lang="en-US"/>
              <a:t> 26 features</a:t>
            </a:r>
          </a:p>
          <a:p>
            <a:pPr indent="-571500" marL="571500">
              <a:buFont typeface="Arial" panose="020B0604020202020204" pitchFamily="34" charset="0"/>
              <a:buChar char="•"/>
            </a:pPr>
            <a:r>
              <a:rPr dirty="0" sz="2800" lang="en-US"/>
              <a:t> 9 features</a:t>
            </a:r>
          </a:p>
          <a:p>
            <a:pPr indent="-571500" marL="571500">
              <a:buFont typeface="Arial" panose="020B0604020202020204" pitchFamily="34" charset="0"/>
              <a:buChar char="•"/>
            </a:pPr>
            <a:r>
              <a:rPr dirty="0" sz="2800" lang="en-US"/>
              <a:t> Employee id –numerical</a:t>
            </a:r>
          </a:p>
          <a:p>
            <a:pPr indent="-571500" marL="571500">
              <a:buFont typeface="Arial" panose="020B0604020202020204" pitchFamily="34" charset="0"/>
              <a:buChar char="•"/>
            </a:pPr>
            <a:r>
              <a:rPr dirty="0" sz="2800" lang="en-US"/>
              <a:t> Gender-male, female </a:t>
            </a:r>
          </a:p>
          <a:p>
            <a:pPr indent="-571500" marL="571500">
              <a:buFont typeface="Arial" panose="020B0604020202020204" pitchFamily="34" charset="0"/>
              <a:buChar char="•"/>
            </a:pPr>
            <a:r>
              <a:rPr dirty="0" sz="2800" lang="en-US"/>
              <a:t> Business unit</a:t>
            </a:r>
          </a:p>
          <a:p>
            <a:pPr indent="-571500" marL="571500">
              <a:buFont typeface="Arial" panose="020B0604020202020204" pitchFamily="34" charset="0"/>
              <a:buChar char="•"/>
            </a:pPr>
            <a:r>
              <a:rPr dirty="0" sz="2800" lang="en-US"/>
              <a:t> Employee type</a:t>
            </a:r>
          </a:p>
          <a:p>
            <a:pPr indent="-571500" marL="571500">
              <a:buFont typeface="Arial" panose="020B0604020202020204" pitchFamily="34" charset="0"/>
              <a:buChar char="•"/>
            </a:pPr>
            <a:r>
              <a:rPr dirty="0" sz="2800" lang="en-US"/>
              <a:t> Status</a:t>
            </a:r>
          </a:p>
          <a:p>
            <a:pPr indent="-571500" marL="571500">
              <a:buFont typeface="Arial" panose="020B0604020202020204" pitchFamily="34" charset="0"/>
              <a:buChar char="•"/>
            </a:pPr>
            <a:r>
              <a:rPr dirty="0" sz="2800" lang="en-US"/>
              <a:t> Performance</a:t>
            </a:r>
          </a:p>
          <a:p>
            <a:pPr indent="-571500" marL="571500">
              <a:buFont typeface="Arial" panose="020B0604020202020204" pitchFamily="34" charset="0"/>
              <a:buChar char="•"/>
            </a:pPr>
            <a:r>
              <a:rPr dirty="0" sz="2800" lang="en-US"/>
              <a:t> Rating –num</a:t>
            </a:r>
          </a:p>
          <a:p>
            <a:pPr indent="-571500" marL="571500">
              <a:buFont typeface="Arial" panose="020B0604020202020204" pitchFamily="34" charset="0"/>
              <a:buChar char="•"/>
            </a:pPr>
            <a:r>
              <a:rPr dirty="0" sz="2800" lang="en-US"/>
              <a:t> level</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Box 9"/>
          <p:cNvSpPr txBox="1"/>
          <p:nvPr/>
        </p:nvSpPr>
        <p:spPr>
          <a:xfrm>
            <a:off x="2533650" y="1600200"/>
            <a:ext cx="6305550" cy="5400735"/>
          </a:xfrm>
          <a:prstGeom prst="rect"/>
          <a:noFill/>
        </p:spPr>
        <p:txBody>
          <a:bodyPr rtlCol="0" wrap="square">
            <a:spAutoFit/>
          </a:bodyPr>
          <a:p>
            <a:r>
              <a:rPr dirty="0" sz="2000" lang="en-US"/>
              <a:t>The "WOW" factor in our Excel-based employee data analysis tool lies in its ability to transform complex, disparate employee data into actionable insights through an intuitive and user-friendly interface. Key highlights include:1. *Interactive Dashboards*: Dynamic, visually appealing dashboards that allow users to instantly visualize key metrics, such as turnover rates, diversity statistics, and performance trends, making data-driven decisions easier and faster.2. *Automated Reporting*: The tool offers automated, customizable reports that update in real-time as new data is entered, saving time and reducing manual errors, while providing consistently up-to-date insights.3. *Advanced Data Analysis*: Leverage Excel's powerful features, such as pivot tables, slicers, and conditional formatting, to drill down into specific data segments, identify patterns, and uncover hidden insights that might be missed with traditional analysis.</a:t>
            </a:r>
            <a:endParaRPr dirty="0"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 Computers</cp:lastModifiedBy>
  <dcterms:created xsi:type="dcterms:W3CDTF">2024-03-29T04:07:22Z</dcterms:created>
  <dcterms:modified xsi:type="dcterms:W3CDTF">2024-09-10T09:02:49Z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45a02269de65429fa9d94b4f17109bb7</vt:lpwstr>
  </property>
</Properties>
</file>