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73" r:id="rId15"/>
    <p:sldId id="274" r:id="rId16"/>
    <p:sldId id="265"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2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87345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158555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498850" y="146299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4137"/>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a:t>
            </a:r>
            <a:r>
              <a:rPr lang="en-US" b="1" dirty="0" smtClean="0">
                <a:solidFill>
                  <a:srgbClr val="0F0F0F"/>
                </a:solidFill>
                <a:latin typeface="Times New Roman" panose="02020603050405020304" pitchFamily="18" charset="0"/>
                <a:cs typeface="Times New Roman" panose="02020603050405020304" pitchFamily="18" charset="0"/>
              </a:rPr>
              <a:t>Attribution Analysis Using Excel Dashboards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Pavithra.B</a:t>
            </a:r>
            <a:endParaRPr lang="en-US" sz="2400" dirty="0"/>
          </a:p>
          <a:p>
            <a:r>
              <a:rPr lang="en-US" sz="2400" dirty="0"/>
              <a:t>REGISTER NO</a:t>
            </a:r>
            <a:r>
              <a:rPr lang="en-US" sz="2400" dirty="0" smtClean="0"/>
              <a:t>: 312209433</a:t>
            </a:r>
          </a:p>
          <a:p>
            <a:r>
              <a:rPr lang="en-US" sz="2400" smtClean="0"/>
              <a:t>NM ID : 462926896676677879C4C5587C5D3D8B</a:t>
            </a:r>
            <a:endParaRPr lang="en-US" sz="2400" dirty="0"/>
          </a:p>
          <a:p>
            <a:r>
              <a:rPr lang="en-US" sz="2400" dirty="0"/>
              <a:t>DEPARTMENT</a:t>
            </a:r>
            <a:r>
              <a:rPr lang="en-US" sz="2400" dirty="0" smtClean="0"/>
              <a:t>: </a:t>
            </a:r>
            <a:r>
              <a:rPr lang="en-US" sz="2400" dirty="0" err="1" smtClean="0"/>
              <a:t>B.Com</a:t>
            </a:r>
            <a:r>
              <a:rPr lang="en-US" sz="2400" dirty="0" smtClean="0"/>
              <a:t> A&amp;F</a:t>
            </a:r>
            <a:endParaRPr lang="en-US" sz="2400" dirty="0"/>
          </a:p>
          <a:p>
            <a:r>
              <a:rPr lang="en-US" sz="2400" dirty="0" smtClean="0"/>
              <a:t>COLLEGE: Anna </a:t>
            </a:r>
            <a:r>
              <a:rPr lang="en-US" sz="2400" dirty="0" err="1" smtClean="0"/>
              <a:t>Adarsh</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0" u="sng" spc="15" dirty="0"/>
              <a:t>THE</a:t>
            </a:r>
            <a:r>
              <a:rPr sz="4250" b="0" u="sng" spc="20" dirty="0"/>
              <a:t> </a:t>
            </a:r>
            <a:r>
              <a:rPr lang="en-US" sz="4250" b="0" u="sng" spc="20" dirty="0"/>
              <a:t>"</a:t>
            </a:r>
            <a:r>
              <a:rPr sz="4250" b="0" u="sng" spc="10" dirty="0"/>
              <a:t>WOW</a:t>
            </a:r>
            <a:r>
              <a:rPr lang="en-US" sz="4250" b="0" u="sng" spc="10" dirty="0"/>
              <a:t>"</a:t>
            </a:r>
            <a:r>
              <a:rPr sz="4250" b="0" u="sng" spc="85" dirty="0"/>
              <a:t> </a:t>
            </a:r>
            <a:r>
              <a:rPr sz="4250" b="0" u="sng" spc="10" dirty="0"/>
              <a:t>IN</a:t>
            </a:r>
            <a:r>
              <a:rPr sz="4250" b="0" u="sng" spc="-5" dirty="0"/>
              <a:t> </a:t>
            </a:r>
            <a:r>
              <a:rPr sz="4250" b="0" u="sng" spc="15" dirty="0"/>
              <a:t>OUR</a:t>
            </a:r>
            <a:r>
              <a:rPr sz="4250" b="0" u="sng" spc="-10" dirty="0"/>
              <a:t> </a:t>
            </a:r>
            <a:r>
              <a:rPr sz="4250" b="0" u="sng" spc="20" dirty="0"/>
              <a:t>SOLUTION</a:t>
            </a:r>
            <a:endParaRPr sz="4250" b="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676400" y="1695450"/>
            <a:ext cx="5791200" cy="2677656"/>
          </a:xfrm>
          <a:prstGeom prst="rect">
            <a:avLst/>
          </a:prstGeom>
          <a:noFill/>
          <a:ln>
            <a:noFill/>
          </a:ln>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Created a slicer particularly for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Name</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Gender</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Department</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Job Role</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Over Time</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Years at Company </a:t>
            </a:r>
          </a:p>
        </p:txBody>
      </p:sp>
      <p:sp>
        <p:nvSpPr>
          <p:cNvPr id="11" name="Oval 10"/>
          <p:cNvSpPr/>
          <p:nvPr/>
        </p:nvSpPr>
        <p:spPr>
          <a:xfrm>
            <a:off x="3504629" y="2266163"/>
            <a:ext cx="144000" cy="1449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3505200" y="2612332"/>
            <a:ext cx="144000" cy="1449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3505200" y="2985656"/>
            <a:ext cx="144000" cy="1449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3510744" y="3325484"/>
            <a:ext cx="144000" cy="1449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3505200" y="3668797"/>
            <a:ext cx="144000" cy="1449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3504629" y="4042121"/>
            <a:ext cx="144000" cy="1449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u="sng" spc="15" dirty="0">
                <a:latin typeface="Trebuchet MS"/>
                <a:cs typeface="Trebuchet MS"/>
              </a:rPr>
              <a:t>M</a:t>
            </a:r>
            <a:r>
              <a:rPr sz="4800" u="sng" dirty="0">
                <a:latin typeface="Trebuchet MS"/>
                <a:cs typeface="Trebuchet MS"/>
              </a:rPr>
              <a:t>O</a:t>
            </a:r>
            <a:r>
              <a:rPr sz="4800" u="sng" spc="-15" dirty="0">
                <a:latin typeface="Trebuchet MS"/>
                <a:cs typeface="Trebuchet MS"/>
              </a:rPr>
              <a:t>D</a:t>
            </a:r>
            <a:r>
              <a:rPr sz="4800" u="sng" spc="-35" dirty="0">
                <a:latin typeface="Trebuchet MS"/>
                <a:cs typeface="Trebuchet MS"/>
              </a:rPr>
              <a:t>E</a:t>
            </a:r>
            <a:r>
              <a:rPr sz="4800" u="sng" spc="-30" dirty="0">
                <a:latin typeface="Trebuchet MS"/>
                <a:cs typeface="Trebuchet MS"/>
              </a:rPr>
              <a:t>LL</a:t>
            </a:r>
            <a:r>
              <a:rPr sz="4800" u="sng" spc="-5" dirty="0">
                <a:latin typeface="Trebuchet MS"/>
                <a:cs typeface="Trebuchet MS"/>
              </a:rPr>
              <a:t>I</a:t>
            </a:r>
            <a:r>
              <a:rPr sz="4800" u="sng" spc="30" dirty="0">
                <a:latin typeface="Trebuchet MS"/>
                <a:cs typeface="Trebuchet MS"/>
              </a:rPr>
              <a:t>N</a:t>
            </a:r>
            <a:r>
              <a:rPr sz="4800"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381000" y="1049337"/>
            <a:ext cx="9153525" cy="5663089"/>
          </a:xfrm>
          <a:prstGeom prst="rect">
            <a:avLst/>
          </a:prstGeom>
          <a:noFill/>
        </p:spPr>
        <p:txBody>
          <a:bodyPr wrap="square" rtlCol="0">
            <a:spAutoFit/>
          </a:bodyPr>
          <a:lstStyle/>
          <a:p>
            <a:r>
              <a:rPr lang="en-IN" sz="2000" b="1" dirty="0" smtClean="0"/>
              <a:t> </a:t>
            </a:r>
            <a:r>
              <a:rPr lang="en-IN" b="1" dirty="0" smtClean="0"/>
              <a:t>Creating a Employee dataset Creating a data using the MS Excel :</a:t>
            </a:r>
          </a:p>
          <a:p>
            <a:r>
              <a:rPr lang="en-IN" dirty="0" smtClean="0"/>
              <a:t>                                                      Create a data of the employee data which includes Employee ID, Name, Department, Educational field, Gender, Hourly rate, Job role, Martial status, Monthly Income, Overtime, Total working years, Years at Company</a:t>
            </a:r>
          </a:p>
          <a:p>
            <a:endParaRPr lang="en-IN" b="1" dirty="0"/>
          </a:p>
          <a:p>
            <a:r>
              <a:rPr lang="en-IN" b="1" dirty="0" smtClean="0"/>
              <a:t>Applying Conditional Formatting in Dataset :</a:t>
            </a:r>
          </a:p>
          <a:p>
            <a:r>
              <a:rPr lang="en-IN" dirty="0"/>
              <a:t> </a:t>
            </a:r>
            <a:r>
              <a:rPr lang="en-IN" dirty="0" smtClean="0"/>
              <a:t>                                                  1. Highlight the department range of cells where you want to apply conditional formatting</a:t>
            </a:r>
          </a:p>
          <a:p>
            <a:r>
              <a:rPr lang="en-IN" dirty="0"/>
              <a:t> </a:t>
            </a:r>
            <a:r>
              <a:rPr lang="en-IN" dirty="0" smtClean="0"/>
              <a:t>                                                      Go to the HOME tab on the Ribbon</a:t>
            </a:r>
          </a:p>
          <a:p>
            <a:r>
              <a:rPr lang="en-IN" dirty="0"/>
              <a:t> </a:t>
            </a:r>
            <a:r>
              <a:rPr lang="en-IN" dirty="0" smtClean="0"/>
              <a:t>                                                      Click on Conditional Formatting in the Styles group</a:t>
            </a:r>
          </a:p>
          <a:p>
            <a:r>
              <a:rPr lang="en-IN" dirty="0"/>
              <a:t> </a:t>
            </a:r>
            <a:r>
              <a:rPr lang="en-IN" dirty="0" smtClean="0"/>
              <a:t>                                                      Click on Highlight Cells Rules ---- Text that contains ----  Sales (yellow colour fill)</a:t>
            </a:r>
          </a:p>
          <a:p>
            <a:r>
              <a:rPr lang="en-IN" dirty="0"/>
              <a:t> </a:t>
            </a:r>
            <a:r>
              <a:rPr lang="en-IN" dirty="0" smtClean="0"/>
              <a:t>                                                      Click OK to apply the rule</a:t>
            </a:r>
          </a:p>
          <a:p>
            <a:r>
              <a:rPr lang="en-IN" dirty="0"/>
              <a:t> </a:t>
            </a:r>
            <a:r>
              <a:rPr lang="en-IN" dirty="0" smtClean="0"/>
              <a:t>                                                 2.  </a:t>
            </a:r>
            <a:r>
              <a:rPr lang="en-IN" dirty="0"/>
              <a:t>Highlight the </a:t>
            </a:r>
            <a:r>
              <a:rPr lang="en-IN" dirty="0" smtClean="0"/>
              <a:t>Educational Field </a:t>
            </a:r>
            <a:r>
              <a:rPr lang="en-IN" dirty="0"/>
              <a:t>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a:t>
            </a:r>
            <a:r>
              <a:rPr lang="en-IN" dirty="0" smtClean="0"/>
              <a:t>Education field </a:t>
            </a:r>
            <a:r>
              <a:rPr lang="en-IN" dirty="0"/>
              <a:t>(yellow colour fill</a:t>
            </a:r>
            <a:r>
              <a:rPr lang="en-IN" dirty="0" smtClean="0"/>
              <a:t>)</a:t>
            </a:r>
          </a:p>
          <a:p>
            <a:r>
              <a:rPr lang="en-IN" dirty="0"/>
              <a:t> </a:t>
            </a:r>
            <a:r>
              <a:rPr lang="en-IN" dirty="0" smtClean="0"/>
              <a:t>                                                      Click OK to apply the rule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62000"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u="sng" spc="15" dirty="0">
                <a:latin typeface="Trebuchet MS"/>
                <a:cs typeface="Trebuchet MS"/>
              </a:rPr>
              <a:t>M</a:t>
            </a:r>
            <a:r>
              <a:rPr sz="4800" u="sng" dirty="0">
                <a:latin typeface="Trebuchet MS"/>
                <a:cs typeface="Trebuchet MS"/>
              </a:rPr>
              <a:t>O</a:t>
            </a:r>
            <a:r>
              <a:rPr sz="4800" u="sng" spc="-15" dirty="0">
                <a:latin typeface="Trebuchet MS"/>
                <a:cs typeface="Trebuchet MS"/>
              </a:rPr>
              <a:t>D</a:t>
            </a:r>
            <a:r>
              <a:rPr sz="4800" u="sng" spc="-35" dirty="0">
                <a:latin typeface="Trebuchet MS"/>
                <a:cs typeface="Trebuchet MS"/>
              </a:rPr>
              <a:t>E</a:t>
            </a:r>
            <a:r>
              <a:rPr sz="4800" u="sng" spc="-30" dirty="0">
                <a:latin typeface="Trebuchet MS"/>
                <a:cs typeface="Trebuchet MS"/>
              </a:rPr>
              <a:t>LL</a:t>
            </a:r>
            <a:r>
              <a:rPr sz="4800" u="sng" spc="-5" dirty="0">
                <a:latin typeface="Trebuchet MS"/>
                <a:cs typeface="Trebuchet MS"/>
              </a:rPr>
              <a:t>I</a:t>
            </a:r>
            <a:r>
              <a:rPr sz="4800" u="sng" spc="30" dirty="0">
                <a:latin typeface="Trebuchet MS"/>
                <a:cs typeface="Trebuchet MS"/>
              </a:rPr>
              <a:t>N</a:t>
            </a:r>
            <a:r>
              <a:rPr sz="4800"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28625" y="1049337"/>
            <a:ext cx="10086975" cy="590931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2</a:t>
            </a:r>
            <a:r>
              <a:rPr lang="en-IN" dirty="0">
                <a:latin typeface="Times New Roman" panose="02020603050405020304" pitchFamily="18" charset="0"/>
                <a:cs typeface="Times New Roman" panose="02020603050405020304" pitchFamily="18" charset="0"/>
              </a:rPr>
              <a:t>.  Highlight the Educational Field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Education field </a:t>
            </a:r>
            <a:r>
              <a:rPr lang="en-IN" dirty="0" smtClean="0">
                <a:latin typeface="Times New Roman" panose="02020603050405020304" pitchFamily="18" charset="0"/>
                <a:cs typeface="Times New Roman" panose="02020603050405020304" pitchFamily="18" charset="0"/>
              </a:rPr>
              <a:t>– Life Sciences ( blue fill ) , Medical ( Grey fill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3.  </a:t>
            </a:r>
            <a:r>
              <a:rPr lang="en-IN" dirty="0">
                <a:latin typeface="Times New Roman" panose="02020603050405020304" pitchFamily="18" charset="0"/>
                <a:cs typeface="Times New Roman" panose="02020603050405020304" pitchFamily="18" charset="0"/>
              </a:rPr>
              <a:t>Highlight the </a:t>
            </a:r>
            <a:r>
              <a:rPr lang="en-IN" dirty="0" smtClean="0">
                <a:latin typeface="Times New Roman" panose="02020603050405020304" pitchFamily="18" charset="0"/>
                <a:cs typeface="Times New Roman" panose="02020603050405020304" pitchFamily="18" charset="0"/>
              </a:rPr>
              <a:t>Gender </a:t>
            </a:r>
            <a:r>
              <a:rPr lang="en-IN" dirty="0">
                <a:latin typeface="Times New Roman" panose="02020603050405020304" pitchFamily="18" charset="0"/>
                <a:cs typeface="Times New Roman" panose="02020603050405020304" pitchFamily="18" charset="0"/>
              </a:rPr>
              <a:t>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a:t>
            </a:r>
            <a:r>
              <a:rPr lang="en-IN" dirty="0" smtClean="0">
                <a:latin typeface="Times New Roman" panose="02020603050405020304" pitchFamily="18" charset="0"/>
                <a:cs typeface="Times New Roman" panose="02020603050405020304" pitchFamily="18" charset="0"/>
              </a:rPr>
              <a:t>Female ( Red text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4.  </a:t>
            </a:r>
            <a:r>
              <a:rPr lang="en-IN" dirty="0">
                <a:latin typeface="Times New Roman" panose="02020603050405020304" pitchFamily="18" charset="0"/>
                <a:cs typeface="Times New Roman" panose="02020603050405020304" pitchFamily="18" charset="0"/>
              </a:rPr>
              <a:t>Highlight the </a:t>
            </a:r>
            <a:r>
              <a:rPr lang="en-IN" dirty="0" smtClean="0">
                <a:latin typeface="Times New Roman" panose="02020603050405020304" pitchFamily="18" charset="0"/>
                <a:cs typeface="Times New Roman" panose="02020603050405020304" pitchFamily="18" charset="0"/>
              </a:rPr>
              <a:t>Hourly Rate </a:t>
            </a:r>
            <a:r>
              <a:rPr lang="en-IN" dirty="0">
                <a:latin typeface="Times New Roman" panose="02020603050405020304" pitchFamily="18" charset="0"/>
                <a:cs typeface="Times New Roman" panose="02020603050405020304" pitchFamily="18" charset="0"/>
              </a:rPr>
              <a:t>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a:t>
            </a:r>
            <a:r>
              <a:rPr lang="en-IN" dirty="0" smtClean="0">
                <a:latin typeface="Times New Roman" panose="02020603050405020304" pitchFamily="18" charset="0"/>
                <a:cs typeface="Times New Roman" panose="02020603050405020304" pitchFamily="18" charset="0"/>
              </a:rPr>
              <a:t>Icon Sets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on </a:t>
            </a:r>
            <a:r>
              <a:rPr lang="en-IN" dirty="0" err="1" smtClean="0">
                <a:latin typeface="Times New Roman" panose="02020603050405020304" pitchFamily="18" charset="0"/>
                <a:cs typeface="Times New Roman" panose="02020603050405020304" pitchFamily="18" charset="0"/>
              </a:rPr>
              <a:t>Color</a:t>
            </a:r>
            <a:r>
              <a:rPr lang="en-IN" dirty="0" smtClean="0">
                <a:latin typeface="Times New Roman" panose="02020603050405020304" pitchFamily="18" charset="0"/>
                <a:cs typeface="Times New Roman" panose="02020603050405020304" pitchFamily="18" charset="0"/>
              </a:rPr>
              <a:t> Scales to differentiate the marks</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17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MODELLING </a:t>
            </a:r>
            <a:endParaRPr lang="en-IN" b="0" dirty="0"/>
          </a:p>
        </p:txBody>
      </p:sp>
      <p:sp>
        <p:nvSpPr>
          <p:cNvPr id="3" name="Text Placeholder 2"/>
          <p:cNvSpPr>
            <a:spLocks noGrp="1"/>
          </p:cNvSpPr>
          <p:nvPr>
            <p:ph type="body" idx="1"/>
          </p:nvPr>
        </p:nvSpPr>
        <p:spPr>
          <a:xfrm>
            <a:off x="381000" y="1376923"/>
            <a:ext cx="10210800" cy="5816977"/>
          </a:xfrm>
        </p:spPr>
        <p:txBody>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5.   </a:t>
            </a:r>
            <a:r>
              <a:rPr lang="en-IN" dirty="0">
                <a:latin typeface="Times New Roman" panose="02020603050405020304" pitchFamily="18" charset="0"/>
                <a:cs typeface="Times New Roman" panose="02020603050405020304" pitchFamily="18" charset="0"/>
              </a:rPr>
              <a:t>Highlight the </a:t>
            </a:r>
            <a:r>
              <a:rPr lang="en-IN" dirty="0" smtClean="0">
                <a:latin typeface="Times New Roman" panose="02020603050405020304" pitchFamily="18" charset="0"/>
                <a:cs typeface="Times New Roman" panose="02020603050405020304" pitchFamily="18" charset="0"/>
              </a:rPr>
              <a:t>Martial Status </a:t>
            </a:r>
            <a:r>
              <a:rPr lang="en-IN" dirty="0">
                <a:latin typeface="Times New Roman" panose="02020603050405020304" pitchFamily="18" charset="0"/>
                <a:cs typeface="Times New Roman" panose="02020603050405020304" pitchFamily="18" charset="0"/>
              </a:rPr>
              <a:t>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a:t>
            </a:r>
            <a:r>
              <a:rPr lang="en-IN" dirty="0" smtClean="0">
                <a:latin typeface="Times New Roman" panose="02020603050405020304" pitchFamily="18" charset="0"/>
                <a:cs typeface="Times New Roman" panose="02020603050405020304" pitchFamily="18" charset="0"/>
              </a:rPr>
              <a:t>Highlight Cells Rules---- Text that contains ------ Single ( green fill ),  Divorced ( red fill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6.  Highlight the Monthly Income range of cells where you want to apply conditional formatting</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on Data bar ------ Select Blue Data bar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7.  </a:t>
            </a:r>
            <a:r>
              <a:rPr lang="en-IN" dirty="0">
                <a:latin typeface="Times New Roman" panose="02020603050405020304" pitchFamily="18" charset="0"/>
                <a:cs typeface="Times New Roman" panose="02020603050405020304" pitchFamily="18" charset="0"/>
              </a:rPr>
              <a:t>Highlight the </a:t>
            </a:r>
            <a:r>
              <a:rPr lang="en-IN" dirty="0" smtClean="0">
                <a:latin typeface="Times New Roman" panose="02020603050405020304" pitchFamily="18" charset="0"/>
                <a:cs typeface="Times New Roman" panose="02020603050405020304" pitchFamily="18" charset="0"/>
              </a:rPr>
              <a:t>Over Time </a:t>
            </a:r>
            <a:r>
              <a:rPr lang="en-IN" dirty="0">
                <a:latin typeface="Times New Roman" panose="02020603050405020304" pitchFamily="18" charset="0"/>
                <a:cs typeface="Times New Roman" panose="02020603050405020304" pitchFamily="18" charset="0"/>
              </a:rPr>
              <a:t>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a:t>
            </a:r>
            <a:r>
              <a:rPr lang="en-IN" dirty="0" smtClean="0">
                <a:latin typeface="Times New Roman" panose="02020603050405020304" pitchFamily="18" charset="0"/>
                <a:cs typeface="Times New Roman" panose="02020603050405020304" pitchFamily="18" charset="0"/>
              </a:rPr>
              <a:t>No </a:t>
            </a:r>
            <a:r>
              <a:rPr lang="en-IN" dirty="0">
                <a:latin typeface="Times New Roman" panose="02020603050405020304" pitchFamily="18" charset="0"/>
                <a:cs typeface="Times New Roman" panose="02020603050405020304" pitchFamily="18" charset="0"/>
              </a:rPr>
              <a:t>( Red text )</a:t>
            </a:r>
          </a:p>
          <a:p>
            <a:r>
              <a:rPr lang="en-IN" dirty="0">
                <a:latin typeface="Times New Roman" panose="02020603050405020304" pitchFamily="18" charset="0"/>
                <a:cs typeface="Times New Roman" panose="02020603050405020304" pitchFamily="18" charset="0"/>
              </a:rPr>
              <a:t>                                                       Click OK to apply the rule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3852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u="sng" dirty="0" smtClean="0"/>
              <a:t>MODELLING</a:t>
            </a:r>
            <a:endParaRPr lang="en-IN" b="0" u="sng" dirty="0"/>
          </a:p>
        </p:txBody>
      </p:sp>
      <p:sp>
        <p:nvSpPr>
          <p:cNvPr id="3" name="Text Placeholder 2"/>
          <p:cNvSpPr>
            <a:spLocks noGrp="1"/>
          </p:cNvSpPr>
          <p:nvPr>
            <p:ph type="body" idx="1"/>
          </p:nvPr>
        </p:nvSpPr>
        <p:spPr>
          <a:xfrm>
            <a:off x="609599" y="1371600"/>
            <a:ext cx="10972800" cy="4985980"/>
          </a:xfrm>
        </p:spPr>
        <p:txBody>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8.  </a:t>
            </a:r>
            <a:r>
              <a:rPr lang="en-IN" dirty="0">
                <a:latin typeface="Times New Roman" panose="02020603050405020304" pitchFamily="18" charset="0"/>
                <a:cs typeface="Times New Roman" panose="02020603050405020304" pitchFamily="18" charset="0"/>
              </a:rPr>
              <a:t>Highlight the </a:t>
            </a:r>
            <a:r>
              <a:rPr lang="en-IN" dirty="0" smtClean="0">
                <a:latin typeface="Times New Roman" panose="02020603050405020304" pitchFamily="18" charset="0"/>
                <a:cs typeface="Times New Roman" panose="02020603050405020304" pitchFamily="18" charset="0"/>
              </a:rPr>
              <a:t>Total Working Years </a:t>
            </a:r>
            <a:r>
              <a:rPr lang="en-IN" dirty="0">
                <a:latin typeface="Times New Roman" panose="02020603050405020304" pitchFamily="18" charset="0"/>
                <a:cs typeface="Times New Roman" panose="02020603050405020304" pitchFamily="18" charset="0"/>
              </a:rPr>
              <a:t>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a:t>
            </a:r>
            <a:r>
              <a:rPr lang="en-IN" dirty="0" smtClean="0">
                <a:latin typeface="Times New Roman" panose="02020603050405020304" pitchFamily="18" charset="0"/>
                <a:cs typeface="Times New Roman" panose="02020603050405020304" pitchFamily="18" charset="0"/>
              </a:rPr>
              <a:t>Greater than &gt;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&gt; 15  </a:t>
            </a:r>
            <a:r>
              <a:rPr lang="en-IN" dirty="0">
                <a:latin typeface="Times New Roman" panose="02020603050405020304" pitchFamily="18" charset="0"/>
                <a:cs typeface="Times New Roman" panose="02020603050405020304" pitchFamily="18" charset="0"/>
              </a:rPr>
              <a:t>(yellow colour fill)</a:t>
            </a:r>
          </a:p>
          <a:p>
            <a:r>
              <a:rPr lang="en-IN" dirty="0">
                <a:latin typeface="Times New Roman" panose="02020603050405020304" pitchFamily="18" charset="0"/>
                <a:cs typeface="Times New Roman" panose="02020603050405020304" pitchFamily="18" charset="0"/>
              </a:rPr>
              <a:t>                                                       Click OK to apply the </a:t>
            </a:r>
            <a:r>
              <a:rPr lang="en-IN" dirty="0" smtClean="0">
                <a:latin typeface="Times New Roman" panose="02020603050405020304" pitchFamily="18" charset="0"/>
                <a:cs typeface="Times New Roman" panose="02020603050405020304" pitchFamily="18" charset="0"/>
              </a:rPr>
              <a:t>rule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9.  </a:t>
            </a:r>
            <a:r>
              <a:rPr lang="en-IN" dirty="0">
                <a:latin typeface="Times New Roman" panose="02020603050405020304" pitchFamily="18" charset="0"/>
                <a:cs typeface="Times New Roman" panose="02020603050405020304" pitchFamily="18" charset="0"/>
              </a:rPr>
              <a:t>Highlight the </a:t>
            </a:r>
            <a:r>
              <a:rPr lang="en-IN" dirty="0" smtClean="0">
                <a:latin typeface="Times New Roman" panose="02020603050405020304" pitchFamily="18" charset="0"/>
                <a:cs typeface="Times New Roman" panose="02020603050405020304" pitchFamily="18" charset="0"/>
              </a:rPr>
              <a:t>Years at Company  </a:t>
            </a:r>
            <a:r>
              <a:rPr lang="en-IN" dirty="0">
                <a:latin typeface="Times New Roman" panose="02020603050405020304" pitchFamily="18" charset="0"/>
                <a:cs typeface="Times New Roman" panose="02020603050405020304" pitchFamily="18" charset="0"/>
              </a:rPr>
              <a:t>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a:t>
            </a:r>
            <a:r>
              <a:rPr lang="en-IN" dirty="0" smtClean="0">
                <a:latin typeface="Times New Roman" panose="02020603050405020304" pitchFamily="18" charset="0"/>
                <a:cs typeface="Times New Roman" panose="02020603050405020304" pitchFamily="18" charset="0"/>
              </a:rPr>
              <a:t>Lesser than&lt;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&lt;5 (grey </a:t>
            </a:r>
            <a:r>
              <a:rPr lang="en-IN" dirty="0" err="1" smtClean="0">
                <a:latin typeface="Times New Roman" panose="02020603050405020304" pitchFamily="18" charset="0"/>
                <a:cs typeface="Times New Roman" panose="02020603050405020304" pitchFamily="18" charset="0"/>
              </a:rPr>
              <a:t>color</a:t>
            </a:r>
            <a:r>
              <a:rPr lang="en-IN" dirty="0" smtClean="0">
                <a:latin typeface="Times New Roman" panose="02020603050405020304" pitchFamily="18" charset="0"/>
                <a:cs typeface="Times New Roman" panose="02020603050405020304" pitchFamily="18" charset="0"/>
              </a:rPr>
              <a:t> fill)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Click OK to apply the </a:t>
            </a:r>
            <a:r>
              <a:rPr lang="en-IN" dirty="0" smtClean="0">
                <a:latin typeface="Times New Roman" panose="02020603050405020304" pitchFamily="18" charset="0"/>
                <a:cs typeface="Times New Roman" panose="02020603050405020304" pitchFamily="18" charset="0"/>
              </a:rPr>
              <a:t>rule</a:t>
            </a:r>
          </a:p>
          <a:p>
            <a:r>
              <a:rPr lang="en-IN" b="1" dirty="0" smtClean="0">
                <a:latin typeface="Times New Roman" panose="02020603050405020304" pitchFamily="18" charset="0"/>
                <a:cs typeface="Times New Roman" panose="02020603050405020304" pitchFamily="18" charset="0"/>
              </a:rPr>
              <a:t>Application of Pivot table to the dataset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Highlight the range of data you want to analyse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Go to the “ Insert” tab on the ribbon</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“PivotTable” in the Tables group</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In the Create Pivot Table dialog box, select the range and choose where you want the PivotTable to be placed ( existing worksheet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17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u="sng" dirty="0" smtClean="0"/>
              <a:t>MODELLING</a:t>
            </a:r>
            <a:endParaRPr lang="en-IN" b="0" u="sng" dirty="0"/>
          </a:p>
        </p:txBody>
      </p:sp>
      <p:sp>
        <p:nvSpPr>
          <p:cNvPr id="3" name="Text Placeholder 2"/>
          <p:cNvSpPr>
            <a:spLocks noGrp="1"/>
          </p:cNvSpPr>
          <p:nvPr>
            <p:ph type="body" idx="1"/>
          </p:nvPr>
        </p:nvSpPr>
        <p:spPr>
          <a:xfrm>
            <a:off x="609600" y="1577340"/>
            <a:ext cx="10972800" cy="4708981"/>
          </a:xfrm>
        </p:spPr>
        <p:txBody>
          <a:bodyPr/>
          <a:lstStyle/>
          <a:p>
            <a:r>
              <a:rPr lang="en-IN" dirty="0" smtClean="0">
                <a:latin typeface="Times New Roman" panose="02020603050405020304" pitchFamily="18" charset="0"/>
                <a:cs typeface="Times New Roman" panose="02020603050405020304" pitchFamily="18" charset="0"/>
              </a:rPr>
              <a:t>                                                            In the PivotTable Field List pane, drag and drop fields into different areas :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Employee ID and Name : Row</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Department : Columns</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Hourly rate : Values ( Sums )</a:t>
            </a:r>
          </a:p>
          <a:p>
            <a:r>
              <a:rPr lang="en-IN" b="1" dirty="0" smtClean="0">
                <a:latin typeface="Times New Roman" panose="02020603050405020304" pitchFamily="18" charset="0"/>
                <a:cs typeface="Times New Roman" panose="02020603050405020304" pitchFamily="18" charset="0"/>
              </a:rPr>
              <a:t>Application of slicer to dataset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Select your data range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Go to the “Insert” tab and click “PivotTable”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on your PivotTable to activate it</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Go to the “PivotTable </a:t>
            </a:r>
            <a:r>
              <a:rPr lang="en-IN" dirty="0" err="1" smtClean="0">
                <a:latin typeface="Times New Roman" panose="02020603050405020304" pitchFamily="18" charset="0"/>
                <a:cs typeface="Times New Roman" panose="02020603050405020304" pitchFamily="18" charset="0"/>
              </a:rPr>
              <a:t>Analyze</a:t>
            </a:r>
            <a:r>
              <a:rPr lang="en-IN" dirty="0" smtClean="0">
                <a:latin typeface="Times New Roman" panose="02020603050405020304" pitchFamily="18" charset="0"/>
                <a:cs typeface="Times New Roman" panose="02020603050405020304" pitchFamily="18" charset="0"/>
              </a:rPr>
              <a:t>” tab on the ribbon</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“Insert Slicer” in the filter group</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In the insert Slicers </a:t>
            </a:r>
            <a:r>
              <a:rPr lang="en-IN" dirty="0" err="1" smtClean="0">
                <a:latin typeface="Times New Roman" panose="02020603050405020304" pitchFamily="18" charset="0"/>
                <a:cs typeface="Times New Roman" panose="02020603050405020304" pitchFamily="18" charset="0"/>
              </a:rPr>
              <a:t>dialoge</a:t>
            </a:r>
            <a:r>
              <a:rPr lang="en-IN" dirty="0" smtClean="0">
                <a:latin typeface="Times New Roman" panose="02020603050405020304" pitchFamily="18" charset="0"/>
                <a:cs typeface="Times New Roman" panose="02020603050405020304" pitchFamily="18" charset="0"/>
              </a:rPr>
              <a:t> box, check the boxes for the fields you want to create slicers for.</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Click “OK”</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The slicer will appear on your worksheet as a separate box</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Clock on the buttons within the slicer to filter data in your PivotTable. We can select multiple items such as Name, Gender, Department, Job role, Over time, Years at company by holding the Ctrl key while clicking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645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b="0" u="sng" dirty="0"/>
              <a:t>R</a:t>
            </a:r>
            <a:r>
              <a:rPr b="0" u="sng" spc="-40" dirty="0"/>
              <a:t>E</a:t>
            </a:r>
            <a:r>
              <a:rPr b="0" u="sng" spc="15" dirty="0"/>
              <a:t>S</a:t>
            </a:r>
            <a:r>
              <a:rPr b="0" u="sng" spc="-30" dirty="0"/>
              <a:t>U</a:t>
            </a:r>
            <a:r>
              <a:rPr b="0" u="sng" spc="-405" dirty="0"/>
              <a:t>L</a:t>
            </a:r>
            <a:r>
              <a:rPr b="0"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339677" y="1470758"/>
            <a:ext cx="1835055" cy="2530059"/>
          </a:xfrm>
          <a:prstGeom prst="rect">
            <a:avLst/>
          </a:prstGeom>
        </p:spPr>
      </p:pic>
      <p:pic>
        <p:nvPicPr>
          <p:cNvPr id="10" name="Picture 9"/>
          <p:cNvPicPr>
            <a:picLocks noChangeAspect="1"/>
          </p:cNvPicPr>
          <p:nvPr/>
        </p:nvPicPr>
        <p:blipFill>
          <a:blip r:embed="rId4"/>
          <a:stretch>
            <a:fillRect/>
          </a:stretch>
        </p:blipFill>
        <p:spPr>
          <a:xfrm>
            <a:off x="2571466" y="1470757"/>
            <a:ext cx="1835055" cy="2530059"/>
          </a:xfrm>
          <a:prstGeom prst="rect">
            <a:avLst/>
          </a:prstGeom>
        </p:spPr>
      </p:pic>
      <p:pic>
        <p:nvPicPr>
          <p:cNvPr id="11" name="Picture 10"/>
          <p:cNvPicPr>
            <a:picLocks noChangeAspect="1"/>
          </p:cNvPicPr>
          <p:nvPr/>
        </p:nvPicPr>
        <p:blipFill>
          <a:blip r:embed="rId5"/>
          <a:stretch>
            <a:fillRect/>
          </a:stretch>
        </p:blipFill>
        <p:spPr>
          <a:xfrm>
            <a:off x="4826390" y="1470757"/>
            <a:ext cx="1835055" cy="2530059"/>
          </a:xfrm>
          <a:prstGeom prst="rect">
            <a:avLst/>
          </a:prstGeom>
        </p:spPr>
      </p:pic>
      <p:pic>
        <p:nvPicPr>
          <p:cNvPr id="12" name="Picture 11"/>
          <p:cNvPicPr>
            <a:picLocks noChangeAspect="1"/>
          </p:cNvPicPr>
          <p:nvPr/>
        </p:nvPicPr>
        <p:blipFill>
          <a:blip r:embed="rId6"/>
          <a:stretch>
            <a:fillRect/>
          </a:stretch>
        </p:blipFill>
        <p:spPr>
          <a:xfrm>
            <a:off x="7081314" y="1470756"/>
            <a:ext cx="1835055" cy="2530059"/>
          </a:xfrm>
          <a:prstGeom prst="rect">
            <a:avLst/>
          </a:prstGeom>
        </p:spPr>
      </p:pic>
      <p:pic>
        <p:nvPicPr>
          <p:cNvPr id="13" name="Picture 12"/>
          <p:cNvPicPr>
            <a:picLocks noChangeAspect="1"/>
          </p:cNvPicPr>
          <p:nvPr/>
        </p:nvPicPr>
        <p:blipFill>
          <a:blip r:embed="rId7"/>
          <a:stretch>
            <a:fillRect/>
          </a:stretch>
        </p:blipFill>
        <p:spPr>
          <a:xfrm>
            <a:off x="2571465" y="4135048"/>
            <a:ext cx="1835055" cy="2530059"/>
          </a:xfrm>
          <a:prstGeom prst="rect">
            <a:avLst/>
          </a:prstGeom>
        </p:spPr>
      </p:pic>
      <p:pic>
        <p:nvPicPr>
          <p:cNvPr id="14" name="Picture 13"/>
          <p:cNvPicPr>
            <a:picLocks noChangeAspect="1"/>
          </p:cNvPicPr>
          <p:nvPr/>
        </p:nvPicPr>
        <p:blipFill>
          <a:blip r:embed="rId8"/>
          <a:stretch>
            <a:fillRect/>
          </a:stretch>
        </p:blipFill>
        <p:spPr>
          <a:xfrm>
            <a:off x="4870306" y="4135048"/>
            <a:ext cx="1835055" cy="25300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0" u="sng" dirty="0">
                <a:latin typeface="Times New Roman" panose="02020603050405020304" pitchFamily="18" charset="0"/>
                <a:cs typeface="Times New Roman" panose="02020603050405020304" pitchFamily="18" charset="0"/>
              </a:rPr>
              <a:t>C</a:t>
            </a:r>
            <a:r>
              <a:rPr lang="en-US" b="0" u="sng" dirty="0" smtClean="0">
                <a:latin typeface="Times New Roman" panose="02020603050405020304" pitchFamily="18" charset="0"/>
                <a:cs typeface="Times New Roman" panose="02020603050405020304" pitchFamily="18" charset="0"/>
              </a:rPr>
              <a:t>onclusion</a:t>
            </a:r>
            <a:endParaRPr lang="en-IN" b="0"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2" y="2133600"/>
            <a:ext cx="8083868" cy="2677656"/>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In conclusion, the Excel Dashboards for employee attribution analysis provides valuable insights into turnover trends, departmental impacts, and reasons for leaving. By presenting data in an accessible and visual format, it empowers HR teams and managers to make informed decisions, develop targeted retention strategies and ultimately enhance employee satisfaction and organizational stability.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0" u="sng" spc="5" dirty="0"/>
              <a:t>PROJECT</a:t>
            </a:r>
            <a:r>
              <a:rPr sz="4250" b="0" u="sng" spc="-85" dirty="0"/>
              <a:t> </a:t>
            </a:r>
            <a:r>
              <a:rPr sz="4250" b="0" u="sng" spc="25" dirty="0"/>
              <a:t>TITLE</a:t>
            </a:r>
            <a:endParaRPr sz="4250" b="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Attribution Analysis Using Excel Dashboards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b="0" u="sng" spc="25" dirty="0"/>
              <a:t>A</a:t>
            </a:r>
            <a:r>
              <a:rPr b="0" u="sng" spc="-5" dirty="0"/>
              <a:t>G</a:t>
            </a:r>
            <a:r>
              <a:rPr b="0" u="sng" spc="-35" dirty="0"/>
              <a:t>E</a:t>
            </a:r>
            <a:r>
              <a:rPr b="0" u="sng" spc="15" dirty="0"/>
              <a:t>N</a:t>
            </a:r>
            <a:r>
              <a:rPr b="0"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0" u="sng" spc="-20" dirty="0"/>
              <a:t>P</a:t>
            </a:r>
            <a:r>
              <a:rPr sz="4250" b="0" u="sng" spc="15" dirty="0"/>
              <a:t>ROB</a:t>
            </a:r>
            <a:r>
              <a:rPr sz="4250" b="0" u="sng" spc="55" dirty="0"/>
              <a:t>L</a:t>
            </a:r>
            <a:r>
              <a:rPr sz="4250" b="0" u="sng" spc="-20" dirty="0"/>
              <a:t>E</a:t>
            </a:r>
            <a:r>
              <a:rPr sz="4250" b="0" u="sng" spc="20" dirty="0"/>
              <a:t>M</a:t>
            </a:r>
            <a:r>
              <a:rPr sz="4250" b="0" u="sng" dirty="0"/>
              <a:t>	</a:t>
            </a:r>
            <a:r>
              <a:rPr sz="4250" b="0" u="sng" spc="10" dirty="0"/>
              <a:t>S</a:t>
            </a:r>
            <a:r>
              <a:rPr sz="4250" b="0" u="sng" spc="-370" dirty="0"/>
              <a:t>T</a:t>
            </a:r>
            <a:r>
              <a:rPr sz="4250" b="0" u="sng" spc="-375" dirty="0"/>
              <a:t>A</a:t>
            </a:r>
            <a:r>
              <a:rPr sz="4250" b="0" u="sng" spc="15" dirty="0"/>
              <a:t>T</a:t>
            </a:r>
            <a:r>
              <a:rPr sz="4250" b="0" u="sng" spc="-10" dirty="0"/>
              <a:t>E</a:t>
            </a:r>
            <a:r>
              <a:rPr sz="4250" b="0" u="sng" spc="-20" dirty="0"/>
              <a:t>ME</a:t>
            </a:r>
            <a:r>
              <a:rPr sz="4250" b="0" u="sng" spc="10" dirty="0"/>
              <a:t>NT</a:t>
            </a:r>
            <a:endParaRPr sz="4250" b="0" u="sng"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707927" y="2019300"/>
            <a:ext cx="6477000" cy="2308324"/>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Develop an Excel dashboard to analyse employee attribution, focusing on key metrics like turnover rates, reasons for leaving and departmental trends. The goal is to identify patterns and provide actionable insights for improving employee retention strategies.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0" u="sng" spc="5" dirty="0"/>
              <a:t>PROJECT	</a:t>
            </a:r>
            <a:r>
              <a:rPr sz="4250" b="0" u="sng" spc="-20" dirty="0"/>
              <a:t>OVERVIEW</a:t>
            </a:r>
            <a:endParaRPr sz="4250" b="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6275" y="2019300"/>
            <a:ext cx="7858125" cy="3543300"/>
          </a:xfrm>
          <a:prstGeom prst="rect">
            <a:avLst/>
          </a:prstGeom>
          <a:noFill/>
        </p:spPr>
        <p:txBody>
          <a:bodyPr wrap="square" rtlCol="0">
            <a:spAutoFit/>
          </a:bodyPr>
          <a:lstStyle/>
          <a:p>
            <a:endParaRPr lang="en-IN"/>
          </a:p>
        </p:txBody>
      </p:sp>
      <p:sp>
        <p:nvSpPr>
          <p:cNvPr id="12" name="TextBox 11"/>
          <p:cNvSpPr txBox="1"/>
          <p:nvPr/>
        </p:nvSpPr>
        <p:spPr>
          <a:xfrm>
            <a:off x="609600" y="2412682"/>
            <a:ext cx="6086475" cy="2308324"/>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This project contains the information about the employee performance which includes Employee ID, Name, Department, Education field, Gender, Hourly rate, Job role, Martial status, Monthly income, Over time, Total working years, Years at company.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0" u="sng" spc="25" dirty="0"/>
              <a:t>W</a:t>
            </a:r>
            <a:r>
              <a:rPr sz="3200" b="0" u="sng" spc="-20" dirty="0"/>
              <a:t>H</a:t>
            </a:r>
            <a:r>
              <a:rPr sz="3200" b="0" u="sng" spc="20" dirty="0"/>
              <a:t>O</a:t>
            </a:r>
            <a:r>
              <a:rPr sz="3200" b="0" u="sng" spc="-235" dirty="0"/>
              <a:t> </a:t>
            </a:r>
            <a:r>
              <a:rPr sz="3200" b="0" u="sng" spc="-10" dirty="0"/>
              <a:t>AR</a:t>
            </a:r>
            <a:r>
              <a:rPr sz="3200" b="0" u="sng" spc="15" dirty="0"/>
              <a:t>E</a:t>
            </a:r>
            <a:r>
              <a:rPr sz="3200" b="0" u="sng" spc="-35" dirty="0"/>
              <a:t> </a:t>
            </a:r>
            <a:r>
              <a:rPr sz="3200" b="0" u="sng" spc="-10" dirty="0"/>
              <a:t>T</a:t>
            </a:r>
            <a:r>
              <a:rPr sz="3200" b="0" u="sng" spc="-15" dirty="0"/>
              <a:t>H</a:t>
            </a:r>
            <a:r>
              <a:rPr sz="3200" b="0" u="sng" spc="15" dirty="0"/>
              <a:t>E</a:t>
            </a:r>
            <a:r>
              <a:rPr sz="3200" b="0" u="sng" spc="-35" dirty="0"/>
              <a:t> </a:t>
            </a:r>
            <a:r>
              <a:rPr sz="3200" b="0" u="sng" spc="-20" dirty="0"/>
              <a:t>E</a:t>
            </a:r>
            <a:r>
              <a:rPr sz="3200" b="0" u="sng" spc="30" dirty="0"/>
              <a:t>N</a:t>
            </a:r>
            <a:r>
              <a:rPr sz="3200" b="0" u="sng" spc="15" dirty="0"/>
              <a:t>D</a:t>
            </a:r>
            <a:r>
              <a:rPr sz="3200" b="0" u="sng" spc="-45" dirty="0"/>
              <a:t> </a:t>
            </a:r>
            <a:r>
              <a:rPr sz="3200" b="0" u="sng" dirty="0"/>
              <a:t>U</a:t>
            </a:r>
            <a:r>
              <a:rPr sz="3200" b="0" u="sng" spc="10" dirty="0"/>
              <a:t>S</a:t>
            </a:r>
            <a:r>
              <a:rPr sz="3200" b="0" u="sng" spc="-25" dirty="0"/>
              <a:t>E</a:t>
            </a:r>
            <a:r>
              <a:rPr sz="3200" b="0" u="sng" spc="-10" dirty="0"/>
              <a:t>R</a:t>
            </a:r>
            <a:r>
              <a:rPr sz="3200" b="0" u="sng" spc="5" dirty="0"/>
              <a:t>S?</a:t>
            </a:r>
            <a:endParaRPr sz="3200" b="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48518" y="2209800"/>
            <a:ext cx="5524500" cy="2585323"/>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HR teams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Managers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Organizations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Organizational leaders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0" u="sng" spc="10" dirty="0"/>
              <a:t>O</a:t>
            </a:r>
            <a:r>
              <a:rPr sz="3600" b="0" u="sng" spc="25" dirty="0"/>
              <a:t>U</a:t>
            </a:r>
            <a:r>
              <a:rPr sz="3600" b="0" u="sng" dirty="0"/>
              <a:t>R</a:t>
            </a:r>
            <a:r>
              <a:rPr sz="3600" b="0" u="sng" spc="5" dirty="0"/>
              <a:t> </a:t>
            </a:r>
            <a:r>
              <a:rPr sz="3600" b="0" u="sng" spc="25" dirty="0"/>
              <a:t>S</a:t>
            </a:r>
            <a:r>
              <a:rPr sz="3600" b="0" u="sng" spc="10" dirty="0"/>
              <a:t>O</a:t>
            </a:r>
            <a:r>
              <a:rPr sz="3600" b="0" u="sng" spc="25" dirty="0"/>
              <a:t>LU</a:t>
            </a:r>
            <a:r>
              <a:rPr sz="3600" b="0" u="sng" spc="-35" dirty="0"/>
              <a:t>T</a:t>
            </a:r>
            <a:r>
              <a:rPr sz="3600" b="0" u="sng" spc="-30" dirty="0"/>
              <a:t>I</a:t>
            </a:r>
            <a:r>
              <a:rPr sz="3600" b="0" u="sng" spc="10" dirty="0"/>
              <a:t>O</a:t>
            </a:r>
            <a:r>
              <a:rPr sz="3600" b="0" u="sng" dirty="0"/>
              <a:t>N</a:t>
            </a:r>
            <a:r>
              <a:rPr sz="3600" b="0" u="sng" spc="-345" dirty="0"/>
              <a:t> </a:t>
            </a:r>
            <a:r>
              <a:rPr sz="3600" b="0" u="sng" spc="-35" dirty="0"/>
              <a:t>A</a:t>
            </a:r>
            <a:r>
              <a:rPr sz="3600" b="0" u="sng" spc="-5" dirty="0"/>
              <a:t>N</a:t>
            </a:r>
            <a:r>
              <a:rPr sz="3600" b="0" u="sng" dirty="0"/>
              <a:t>D</a:t>
            </a:r>
            <a:r>
              <a:rPr sz="3600" b="0" u="sng" spc="35" dirty="0"/>
              <a:t> </a:t>
            </a:r>
            <a:r>
              <a:rPr sz="3600" b="0" u="sng" spc="-30" dirty="0"/>
              <a:t>I</a:t>
            </a:r>
            <a:r>
              <a:rPr sz="3600" b="0" u="sng" spc="-35" dirty="0"/>
              <a:t>T</a:t>
            </a:r>
            <a:r>
              <a:rPr sz="3600" b="0" u="sng" dirty="0"/>
              <a:t>S</a:t>
            </a:r>
            <a:r>
              <a:rPr sz="3600" b="0" u="sng" spc="60" dirty="0"/>
              <a:t> </a:t>
            </a:r>
            <a:r>
              <a:rPr sz="3600" b="0" u="sng" spc="-295" dirty="0"/>
              <a:t>V</a:t>
            </a:r>
            <a:r>
              <a:rPr sz="3600" b="0" u="sng" spc="-35" dirty="0"/>
              <a:t>A</a:t>
            </a:r>
            <a:r>
              <a:rPr sz="3600" b="0" u="sng" spc="25" dirty="0"/>
              <a:t>LU</a:t>
            </a:r>
            <a:r>
              <a:rPr sz="3600" b="0" u="sng" dirty="0"/>
              <a:t>E</a:t>
            </a:r>
            <a:r>
              <a:rPr sz="3600" b="0" u="sng" spc="-65" dirty="0"/>
              <a:t> </a:t>
            </a:r>
            <a:r>
              <a:rPr sz="3600" b="0" u="sng" spc="-15" dirty="0"/>
              <a:t>P</a:t>
            </a:r>
            <a:r>
              <a:rPr sz="3600" b="0" u="sng" spc="-30" dirty="0"/>
              <a:t>R</a:t>
            </a:r>
            <a:r>
              <a:rPr sz="3600" b="0" u="sng" spc="10" dirty="0"/>
              <a:t>O</a:t>
            </a:r>
            <a:r>
              <a:rPr sz="3600" b="0" u="sng" spc="-15" dirty="0"/>
              <a:t>P</a:t>
            </a:r>
            <a:r>
              <a:rPr sz="3600" b="0" u="sng" spc="10" dirty="0"/>
              <a:t>O</a:t>
            </a:r>
            <a:r>
              <a:rPr sz="3600" b="0" u="sng" spc="25" dirty="0"/>
              <a:t>S</a:t>
            </a:r>
            <a:r>
              <a:rPr sz="3600" b="0" u="sng" spc="-30" dirty="0"/>
              <a:t>I</a:t>
            </a:r>
            <a:r>
              <a:rPr sz="3600" b="0" u="sng" spc="-35" dirty="0"/>
              <a:t>T</a:t>
            </a:r>
            <a:r>
              <a:rPr sz="3600" b="0" u="sng" spc="-30" dirty="0"/>
              <a:t>I</a:t>
            </a:r>
            <a:r>
              <a:rPr sz="3600" b="0" u="sng" spc="10" dirty="0"/>
              <a:t>O</a:t>
            </a:r>
            <a:r>
              <a:rPr sz="3600" b="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695574" y="1991251"/>
            <a:ext cx="7197090" cy="4093428"/>
          </a:xfrm>
          <a:prstGeom prst="rect">
            <a:avLst/>
          </a:prstGeom>
          <a:noFill/>
        </p:spPr>
        <p:txBody>
          <a:bodyPr wrap="square" rtlCol="0">
            <a:spAutoFit/>
          </a:bodyPr>
          <a:lstStyle/>
          <a:p>
            <a:pPr marL="285750" indent="-285750">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 Conditional formatting : It highlights cells based on criteria, automatically applying formatting like </a:t>
            </a:r>
            <a:r>
              <a:rPr lang="en-IN" sz="2000" dirty="0" err="1" smtClean="0">
                <a:latin typeface="Times New Roman" panose="02020603050405020304" pitchFamily="18" charset="0"/>
                <a:cs typeface="Times New Roman" panose="02020603050405020304" pitchFamily="18" charset="0"/>
              </a:rPr>
              <a:t>colors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or fonts to visualize data trends and patterns. For </a:t>
            </a:r>
            <a:r>
              <a:rPr lang="en-IN" sz="2000" dirty="0" err="1" smtClean="0">
                <a:latin typeface="Times New Roman" panose="02020603050405020304" pitchFamily="18" charset="0"/>
                <a:cs typeface="Times New Roman" panose="02020603050405020304" pitchFamily="18" charset="0"/>
              </a:rPr>
              <a:t>eg</a:t>
            </a:r>
            <a:r>
              <a:rPr lang="en-IN" sz="2000" dirty="0" smtClean="0">
                <a:latin typeface="Times New Roman" panose="02020603050405020304" pitchFamily="18" charset="0"/>
                <a:cs typeface="Times New Roman" panose="02020603050405020304" pitchFamily="18" charset="0"/>
              </a:rPr>
              <a:t> : Highlighting the each department with the different colours.</a:t>
            </a:r>
          </a:p>
          <a:p>
            <a:endParaRPr lang="en-IN"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Pivot table : It summarizes and analyses the large sets by organizing and grouping data into a customizable table for easier insights. For </a:t>
            </a:r>
            <a:r>
              <a:rPr lang="en-IN" sz="2000" dirty="0" err="1" smtClean="0">
                <a:latin typeface="Times New Roman" panose="02020603050405020304" pitchFamily="18" charset="0"/>
                <a:cs typeface="Times New Roman" panose="02020603050405020304" pitchFamily="18" charset="0"/>
              </a:rPr>
              <a:t>eg</a:t>
            </a:r>
            <a:r>
              <a:rPr lang="en-IN" sz="2000" dirty="0" smtClean="0">
                <a:latin typeface="Times New Roman" panose="02020603050405020304" pitchFamily="18" charset="0"/>
                <a:cs typeface="Times New Roman" panose="02020603050405020304" pitchFamily="18" charset="0"/>
              </a:rPr>
              <a:t>: Summarizes the 1000 employee database into a customizable table for easy purpose.</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Slicer : It filters the data in pivot tables or tables , allowing for easy and intuitive data analysis by selecting specific criteria. For </a:t>
            </a:r>
            <a:r>
              <a:rPr lang="en-IN" sz="2000" dirty="0" err="1" smtClean="0">
                <a:latin typeface="Times New Roman" panose="02020603050405020304" pitchFamily="18" charset="0"/>
                <a:cs typeface="Times New Roman" panose="02020603050405020304" pitchFamily="18" charset="0"/>
              </a:rPr>
              <a:t>eg</a:t>
            </a:r>
            <a:r>
              <a:rPr lang="en-IN" sz="2000" dirty="0" smtClean="0">
                <a:latin typeface="Times New Roman" panose="02020603050405020304" pitchFamily="18" charset="0"/>
                <a:cs typeface="Times New Roman" panose="02020603050405020304" pitchFamily="18" charset="0"/>
              </a:rPr>
              <a:t> : Filtering the gender and department of the employee for easy analysis.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0" u="sng" dirty="0"/>
              <a:t>Dataset Description</a:t>
            </a:r>
          </a:p>
        </p:txBody>
      </p:sp>
      <p:sp>
        <p:nvSpPr>
          <p:cNvPr id="3" name="TextBox 2"/>
          <p:cNvSpPr txBox="1"/>
          <p:nvPr/>
        </p:nvSpPr>
        <p:spPr>
          <a:xfrm>
            <a:off x="609599" y="1676400"/>
            <a:ext cx="10058401" cy="452431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Employee ID : </a:t>
            </a:r>
            <a:r>
              <a:rPr lang="en-IN" sz="2400" dirty="0" smtClean="0">
                <a:latin typeface="Times New Roman" panose="02020603050405020304" pitchFamily="18" charset="0"/>
                <a:cs typeface="Times New Roman" panose="02020603050405020304" pitchFamily="18" charset="0"/>
              </a:rPr>
              <a:t>A unique identifier assigned to each employee</a:t>
            </a:r>
          </a:p>
          <a:p>
            <a:r>
              <a:rPr lang="en-IN" sz="2400" b="1" dirty="0" smtClean="0">
                <a:latin typeface="Times New Roman" panose="02020603050405020304" pitchFamily="18" charset="0"/>
                <a:cs typeface="Times New Roman" panose="02020603050405020304" pitchFamily="18" charset="0"/>
              </a:rPr>
              <a:t>Name: </a:t>
            </a:r>
            <a:r>
              <a:rPr lang="en-IN" sz="2400" dirty="0" smtClean="0">
                <a:latin typeface="Times New Roman" panose="02020603050405020304" pitchFamily="18" charset="0"/>
                <a:cs typeface="Times New Roman" panose="02020603050405020304" pitchFamily="18" charset="0"/>
              </a:rPr>
              <a:t>The name of the employee</a:t>
            </a:r>
          </a:p>
          <a:p>
            <a:r>
              <a:rPr lang="en-IN" sz="2400" b="1" dirty="0" smtClean="0">
                <a:latin typeface="Times New Roman" panose="02020603050405020304" pitchFamily="18" charset="0"/>
                <a:cs typeface="Times New Roman" panose="02020603050405020304" pitchFamily="18" charset="0"/>
              </a:rPr>
              <a:t>Department : </a:t>
            </a:r>
            <a:r>
              <a:rPr lang="en-IN" sz="2400" dirty="0" smtClean="0">
                <a:latin typeface="Times New Roman" panose="02020603050405020304" pitchFamily="18" charset="0"/>
                <a:cs typeface="Times New Roman" panose="02020603050405020304" pitchFamily="18" charset="0"/>
              </a:rPr>
              <a:t>The department or the role the employee works in, encoded into categories such as Research and Development, Sales and Human Resource</a:t>
            </a:r>
          </a:p>
          <a:p>
            <a:r>
              <a:rPr lang="en-IN" sz="2400" b="1" dirty="0" smtClean="0">
                <a:latin typeface="Times New Roman" panose="02020603050405020304" pitchFamily="18" charset="0"/>
                <a:cs typeface="Times New Roman" panose="02020603050405020304" pitchFamily="18" charset="0"/>
              </a:rPr>
              <a:t>Educational field : </a:t>
            </a:r>
            <a:r>
              <a:rPr lang="en-IN" sz="2400" dirty="0" smtClean="0">
                <a:latin typeface="Times New Roman" panose="02020603050405020304" pitchFamily="18" charset="0"/>
                <a:cs typeface="Times New Roman" panose="02020603050405020304" pitchFamily="18" charset="0"/>
              </a:rPr>
              <a:t>The educational field the employee belongs to, encoded into categories such as Life Sciences, Medical, Marketing, Technical Degree, Human Resource and other</a:t>
            </a:r>
          </a:p>
          <a:p>
            <a:r>
              <a:rPr lang="en-IN" sz="2400" b="1" dirty="0" smtClean="0">
                <a:latin typeface="Times New Roman" panose="02020603050405020304" pitchFamily="18" charset="0"/>
                <a:cs typeface="Times New Roman" panose="02020603050405020304" pitchFamily="18" charset="0"/>
              </a:rPr>
              <a:t>Gender : </a:t>
            </a:r>
            <a:r>
              <a:rPr lang="en-IN" sz="2400" dirty="0" smtClean="0">
                <a:latin typeface="Times New Roman" panose="02020603050405020304" pitchFamily="18" charset="0"/>
                <a:cs typeface="Times New Roman" panose="02020603050405020304" pitchFamily="18" charset="0"/>
              </a:rPr>
              <a:t>The gender of the employee</a:t>
            </a:r>
          </a:p>
          <a:p>
            <a:r>
              <a:rPr lang="en-IN" sz="2400" b="1" dirty="0" smtClean="0">
                <a:latin typeface="Times New Roman" panose="02020603050405020304" pitchFamily="18" charset="0"/>
                <a:cs typeface="Times New Roman" panose="02020603050405020304" pitchFamily="18" charset="0"/>
              </a:rPr>
              <a:t>Hourly Rate: </a:t>
            </a:r>
            <a:r>
              <a:rPr lang="en-IN" sz="2400" dirty="0" smtClean="0">
                <a:latin typeface="Times New Roman" panose="02020603050405020304" pitchFamily="18" charset="0"/>
                <a:cs typeface="Times New Roman" panose="02020603050405020304" pitchFamily="18" charset="0"/>
              </a:rPr>
              <a:t>The price that we charge per hour for a work</a:t>
            </a:r>
          </a:p>
          <a:p>
            <a:r>
              <a:rPr lang="en-IN" sz="2400" b="1" dirty="0" smtClean="0">
                <a:latin typeface="Times New Roman" panose="02020603050405020304" pitchFamily="18" charset="0"/>
                <a:cs typeface="Times New Roman" panose="02020603050405020304" pitchFamily="18" charset="0"/>
              </a:rPr>
              <a:t>Job role : </a:t>
            </a:r>
            <a:r>
              <a:rPr lang="en-IN" sz="2400" dirty="0" smtClean="0">
                <a:latin typeface="Times New Roman" panose="02020603050405020304" pitchFamily="18" charset="0"/>
                <a:cs typeface="Times New Roman" panose="02020603050405020304" pitchFamily="18" charset="0"/>
              </a:rPr>
              <a:t>A formal definition of an employee’s role within an organization that outlines their responsibilities , duties and expectations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u="sng" dirty="0" smtClean="0"/>
              <a:t>Dataset Description</a:t>
            </a:r>
            <a:endParaRPr lang="en-IN" b="0" u="sng" dirty="0"/>
          </a:p>
        </p:txBody>
      </p:sp>
      <p:sp>
        <p:nvSpPr>
          <p:cNvPr id="3" name="TextBox 2"/>
          <p:cNvSpPr txBox="1"/>
          <p:nvPr/>
        </p:nvSpPr>
        <p:spPr>
          <a:xfrm>
            <a:off x="755332" y="1371600"/>
            <a:ext cx="9525000" cy="4524315"/>
          </a:xfrm>
          <a:prstGeom prst="rect">
            <a:avLst/>
          </a:prstGeom>
          <a:noFill/>
        </p:spPr>
        <p:txBody>
          <a:bodyPr wrap="square" rtlCol="0">
            <a:spAutoFit/>
          </a:bodyPr>
          <a:lstStyle/>
          <a:p>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Martial Status: </a:t>
            </a:r>
            <a:r>
              <a:rPr lang="en-IN" sz="2400" dirty="0" smtClean="0">
                <a:latin typeface="Times New Roman" panose="02020603050405020304" pitchFamily="18" charset="0"/>
                <a:cs typeface="Times New Roman" panose="02020603050405020304" pitchFamily="18" charset="0"/>
              </a:rPr>
              <a:t>The martial status of the employee (Single, Married, Divorced)</a:t>
            </a:r>
          </a:p>
          <a:p>
            <a:r>
              <a:rPr lang="en-IN" sz="2400" b="1" dirty="0" smtClean="0">
                <a:latin typeface="Times New Roman" panose="02020603050405020304" pitchFamily="18" charset="0"/>
                <a:cs typeface="Times New Roman" panose="02020603050405020304" pitchFamily="18" charset="0"/>
              </a:rPr>
              <a:t>Monthly Income: </a:t>
            </a:r>
            <a:r>
              <a:rPr lang="en-IN" sz="2400" dirty="0" smtClean="0">
                <a:latin typeface="Times New Roman" panose="02020603050405020304" pitchFamily="18" charset="0"/>
                <a:cs typeface="Times New Roman" panose="02020603050405020304" pitchFamily="18" charset="0"/>
              </a:rPr>
              <a:t>The monthly salary of the employee, in rupees</a:t>
            </a:r>
          </a:p>
          <a:p>
            <a:r>
              <a:rPr lang="en-IN" sz="2400" b="1" dirty="0" smtClean="0">
                <a:latin typeface="Times New Roman" panose="02020603050405020304" pitchFamily="18" charset="0"/>
                <a:cs typeface="Times New Roman" panose="02020603050405020304" pitchFamily="18" charset="0"/>
              </a:rPr>
              <a:t>Over time: </a:t>
            </a:r>
            <a:r>
              <a:rPr lang="en-IN" sz="2400" dirty="0" smtClean="0">
                <a:latin typeface="Times New Roman" panose="02020603050405020304" pitchFamily="18" charset="0"/>
                <a:cs typeface="Times New Roman" panose="02020603050405020304" pitchFamily="18" charset="0"/>
              </a:rPr>
              <a:t>It is the additional hours worked beyond a standard workweek, typically 40 hours. It often comes with extra pay, usually at a higher rate than regular hours</a:t>
            </a:r>
          </a:p>
          <a:p>
            <a:r>
              <a:rPr lang="en-IN" sz="2400" b="1" dirty="0" smtClean="0">
                <a:latin typeface="Times New Roman" panose="02020603050405020304" pitchFamily="18" charset="0"/>
                <a:cs typeface="Times New Roman" panose="02020603050405020304" pitchFamily="18" charset="0"/>
              </a:rPr>
              <a:t>Total Working Years : </a:t>
            </a:r>
            <a:r>
              <a:rPr lang="en-IN" sz="2400" dirty="0" smtClean="0">
                <a:latin typeface="Times New Roman" panose="02020603050405020304" pitchFamily="18" charset="0"/>
                <a:cs typeface="Times New Roman" panose="02020603050405020304" pitchFamily="18" charset="0"/>
              </a:rPr>
              <a:t>The sum of all the years a person has been employed or has been actively working in their career</a:t>
            </a:r>
          </a:p>
          <a:p>
            <a:r>
              <a:rPr lang="en-IN" sz="2400" b="1" dirty="0" smtClean="0">
                <a:latin typeface="Times New Roman" panose="02020603050405020304" pitchFamily="18" charset="0"/>
                <a:cs typeface="Times New Roman" panose="02020603050405020304" pitchFamily="18" charset="0"/>
              </a:rPr>
              <a:t>Years at Company: </a:t>
            </a:r>
            <a:r>
              <a:rPr lang="en-IN" sz="2400" dirty="0" smtClean="0">
                <a:latin typeface="Times New Roman" panose="02020603050405020304" pitchFamily="18" charset="0"/>
                <a:cs typeface="Times New Roman" panose="02020603050405020304" pitchFamily="18" charset="0"/>
              </a:rPr>
              <a:t>The number of years the employee has been working at the company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00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1497</Words>
  <Application>Microsoft Office PowerPoint</Application>
  <PresentationFormat>Widescreen</PresentationFormat>
  <Paragraphs>157</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Roboto</vt:lpstr>
      <vt:lpstr>Times New Roman</vt:lpstr>
      <vt:lpstr>Trebuchet MS</vt:lpstr>
      <vt:lpstr>Wingdings</vt:lpstr>
      <vt:lpstr>Office Theme</vt:lpstr>
      <vt:lpstr>Employee Attribution Analysis Using Excel Dashboards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MODELLING </vt:lpstr>
      <vt:lpstr>MODELLING</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ANEW Organisation</cp:lastModifiedBy>
  <cp:revision>38</cp:revision>
  <dcterms:created xsi:type="dcterms:W3CDTF">2024-03-29T15:07:22Z</dcterms:created>
  <dcterms:modified xsi:type="dcterms:W3CDTF">2024-08-30T06:28:03Z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