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33AE2-158A-4187-B8C0-1DBFF7D05B87}" v="1083" dt="2021-10-11T17:23:17.451"/>
    <p1510:client id="{6BA09F81-FFCB-382E-8369-2EE7DBC6D6E4}" v="197" dt="2021-10-11T18:06:13.195"/>
    <p1510:client id="{BB2DA336-EE61-A6FF-3529-5219ABE53EC6}" v="299" dt="2021-10-11T18:41:5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ublication/321259277_Intelligent_accident_detection_and_alert_system_for_emergency_medical_assist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rsc.org/journals/index.php/IJAST/article/view/503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re.ac.uk/download/pdf/234677289.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 y="61998"/>
            <a:ext cx="12272073" cy="974327"/>
          </a:xfrm>
        </p:spPr>
        <p:txBody>
          <a:bodyPr>
            <a:normAutofit fontScale="90000"/>
          </a:bodyPr>
          <a:lstStyle/>
          <a:p>
            <a:r>
              <a:rPr lang="en-US" b="1" dirty="0">
                <a:ea typeface="+mj-lt"/>
                <a:cs typeface="+mj-lt"/>
              </a:rPr>
              <a:t>    VIT BHOPAL UNIVERSITY</a:t>
            </a:r>
            <a:br>
              <a:rPr lang="en-US" b="1" dirty="0">
                <a:ea typeface="+mj-lt"/>
                <a:cs typeface="+mj-lt"/>
              </a:rPr>
            </a:br>
            <a:endParaRPr lang="en-US" dirty="0"/>
          </a:p>
        </p:txBody>
      </p:sp>
      <p:sp>
        <p:nvSpPr>
          <p:cNvPr id="3" name="Subtitle 2"/>
          <p:cNvSpPr>
            <a:spLocks noGrp="1"/>
          </p:cNvSpPr>
          <p:nvPr>
            <p:ph type="subTitle" idx="1"/>
          </p:nvPr>
        </p:nvSpPr>
        <p:spPr>
          <a:xfrm>
            <a:off x="189635" y="2376510"/>
            <a:ext cx="11657746" cy="4339554"/>
          </a:xfrm>
        </p:spPr>
        <p:txBody>
          <a:bodyPr vert="horz" lIns="91440" tIns="45720" rIns="91440" bIns="45720" rtlCol="0" anchor="t">
            <a:normAutofit lnSpcReduction="10000"/>
          </a:bodyPr>
          <a:lstStyle/>
          <a:p>
            <a:r>
              <a:rPr lang="en-US" dirty="0">
                <a:solidFill>
                  <a:schemeClr val="bg1"/>
                </a:solidFill>
                <a:ea typeface="+mn-lt"/>
                <a:cs typeface="+mn-lt"/>
              </a:rPr>
              <a:t>SCHOOL OF ELECTRICAL &amp; ELECTRONICS ENGINEERING</a:t>
            </a:r>
            <a:endParaRPr lang="en-US" dirty="0">
              <a:solidFill>
                <a:schemeClr val="bg1"/>
              </a:solidFill>
            </a:endParaRPr>
          </a:p>
          <a:p>
            <a:r>
              <a:rPr lang="en-US" dirty="0">
                <a:solidFill>
                  <a:schemeClr val="bg1"/>
                </a:solidFill>
                <a:ea typeface="+mn-lt"/>
                <a:cs typeface="+mn-lt"/>
              </a:rPr>
              <a:t>B.Tech. Topic-Approval &amp; Progress  Presentation</a:t>
            </a:r>
            <a:endParaRPr lang="en-US" dirty="0">
              <a:solidFill>
                <a:schemeClr val="bg1"/>
              </a:solidFill>
            </a:endParaRPr>
          </a:p>
          <a:p>
            <a:r>
              <a:rPr lang="en-US" sz="1800" dirty="0">
                <a:solidFill>
                  <a:schemeClr val="bg1"/>
                </a:solidFill>
                <a:ea typeface="+mn-lt"/>
                <a:cs typeface="+mn-lt"/>
              </a:rPr>
              <a:t>on</a:t>
            </a:r>
            <a:endParaRPr lang="en-US" sz="1800" dirty="0">
              <a:solidFill>
                <a:schemeClr val="bg1"/>
              </a:solidFill>
            </a:endParaRPr>
          </a:p>
          <a:p>
            <a:r>
              <a:rPr lang="en-US" sz="2800" b="1" dirty="0">
                <a:solidFill>
                  <a:schemeClr val="bg1"/>
                </a:solidFill>
              </a:rPr>
              <a:t>"</a:t>
            </a:r>
            <a:r>
              <a:rPr lang="en-US" sz="2800" b="1" dirty="0">
                <a:solidFill>
                  <a:schemeClr val="bg1"/>
                </a:solidFill>
                <a:ea typeface="+mn-lt"/>
                <a:cs typeface="+mn-lt"/>
              </a:rPr>
              <a:t>ACCIDENT IDENTIFICATION &amp; ALERTING SYSTEM"</a:t>
            </a:r>
          </a:p>
          <a:p>
            <a:r>
              <a:rPr lang="en-US" sz="2800" b="1" dirty="0">
                <a:solidFill>
                  <a:schemeClr val="bg1"/>
                </a:solidFill>
              </a:rPr>
              <a:t>12th October,2021</a:t>
            </a:r>
          </a:p>
          <a:p>
            <a:pPr algn="l"/>
            <a:r>
              <a:rPr lang="en-US" b="1" dirty="0">
                <a:solidFill>
                  <a:schemeClr val="bg1"/>
                </a:solidFill>
              </a:rPr>
              <a:t>Guided by                                                                                           Sukrith          19BEC10002</a:t>
            </a:r>
          </a:p>
          <a:p>
            <a:pPr algn="l"/>
            <a:r>
              <a:rPr lang="en-US" sz="2400" b="1" dirty="0">
                <a:solidFill>
                  <a:schemeClr val="bg1"/>
                </a:solidFill>
              </a:rPr>
              <a:t>Dr. Susant Kumar Panigrahi                                            </a:t>
            </a:r>
            <a:r>
              <a:rPr lang="en-US" b="1" dirty="0">
                <a:solidFill>
                  <a:schemeClr val="bg1"/>
                </a:solidFill>
              </a:rPr>
              <a:t>Manin             19BEC10026</a:t>
            </a:r>
            <a:endParaRPr lang="en-US" dirty="0">
              <a:solidFill>
                <a:schemeClr val="bg1"/>
              </a:solidFill>
            </a:endParaRPr>
          </a:p>
          <a:p>
            <a:pPr algn="l"/>
            <a:r>
              <a:rPr lang="en-US" sz="2400" b="1" dirty="0">
                <a:solidFill>
                  <a:schemeClr val="bg1"/>
                </a:solidFill>
              </a:rPr>
              <a:t>Assistant Professor                                                          </a:t>
            </a:r>
            <a:r>
              <a:rPr lang="en-US" b="1" dirty="0">
                <a:solidFill>
                  <a:schemeClr val="bg1"/>
                </a:solidFill>
              </a:rPr>
              <a:t>Gopinath        19BEC10003</a:t>
            </a:r>
          </a:p>
          <a:p>
            <a:pPr algn="l"/>
            <a:br>
              <a:rPr lang="en-US" dirty="0"/>
            </a:br>
            <a:endParaRPr lang="en-US" dirty="0"/>
          </a:p>
        </p:txBody>
      </p:sp>
      <p:pic>
        <p:nvPicPr>
          <p:cNvPr id="4" name="Picture 4">
            <a:extLst>
              <a:ext uri="{FF2B5EF4-FFF2-40B4-BE49-F238E27FC236}">
                <a16:creationId xmlns:a16="http://schemas.microsoft.com/office/drawing/2014/main" id="{AD347DB5-7007-4E7C-B13E-56DD77EEE882}"/>
              </a:ext>
            </a:extLst>
          </p:cNvPr>
          <p:cNvPicPr>
            <a:picLocks noChangeAspect="1"/>
          </p:cNvPicPr>
          <p:nvPr/>
        </p:nvPicPr>
        <p:blipFill>
          <a:blip r:embed="rId2"/>
          <a:stretch>
            <a:fillRect/>
          </a:stretch>
        </p:blipFill>
        <p:spPr>
          <a:xfrm>
            <a:off x="3871993" y="549639"/>
            <a:ext cx="4215538" cy="1716248"/>
          </a:xfrm>
          <a:prstGeom prst="rect">
            <a:avLst/>
          </a:prstGeom>
        </p:spPr>
      </p:pic>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F267-91D0-4FB9-9B7A-46B749205EC8}"/>
              </a:ext>
            </a:extLst>
          </p:cNvPr>
          <p:cNvSpPr>
            <a:spLocks noGrp="1"/>
          </p:cNvSpPr>
          <p:nvPr>
            <p:ph type="title"/>
          </p:nvPr>
        </p:nvSpPr>
        <p:spPr>
          <a:xfrm>
            <a:off x="113034" y="47709"/>
            <a:ext cx="11901354" cy="904585"/>
          </a:xfrm>
        </p:spPr>
        <p:txBody>
          <a:bodyPr/>
          <a:lstStyle/>
          <a:p>
            <a:r>
              <a:rPr lang="en-US" b="1" dirty="0"/>
              <a:t>methodology</a:t>
            </a:r>
          </a:p>
        </p:txBody>
      </p:sp>
      <p:sp>
        <p:nvSpPr>
          <p:cNvPr id="3" name="Content Placeholder 2">
            <a:extLst>
              <a:ext uri="{FF2B5EF4-FFF2-40B4-BE49-F238E27FC236}">
                <a16:creationId xmlns:a16="http://schemas.microsoft.com/office/drawing/2014/main" id="{F13148C3-D282-4F36-AA3C-B1A04CE7D078}"/>
              </a:ext>
            </a:extLst>
          </p:cNvPr>
          <p:cNvSpPr>
            <a:spLocks noGrp="1"/>
          </p:cNvSpPr>
          <p:nvPr>
            <p:ph idx="1"/>
          </p:nvPr>
        </p:nvSpPr>
        <p:spPr>
          <a:xfrm>
            <a:off x="216357" y="1036553"/>
            <a:ext cx="11901354" cy="5710863"/>
          </a:xfrm>
        </p:spPr>
        <p:txBody>
          <a:bodyPr vert="horz" lIns="91440" tIns="45720" rIns="91440" bIns="45720" rtlCol="0" anchor="t">
            <a:normAutofit lnSpcReduction="10000"/>
          </a:bodyPr>
          <a:lstStyle/>
          <a:p>
            <a:r>
              <a:rPr lang="en-US" b="1" dirty="0">
                <a:ea typeface="+mn-lt"/>
                <a:cs typeface="+mn-lt"/>
              </a:rPr>
              <a:t>THE IMPORTANCE OF GSM MODULES IN COMMUNICATION SYSTEM</a:t>
            </a:r>
            <a:endParaRPr lang="en-US" b="1" dirty="0"/>
          </a:p>
          <a:p>
            <a:r>
              <a:rPr lang="en-US" dirty="0">
                <a:ea typeface="+mn-lt"/>
                <a:cs typeface="+mn-lt"/>
              </a:rPr>
              <a:t>GSM (Global System for Mobile communication) is a digital mobile telephony system that is widely used in Europe and other parts of the world. </a:t>
            </a:r>
          </a:p>
          <a:p>
            <a:r>
              <a:rPr lang="en-US" dirty="0">
                <a:ea typeface="+mn-lt"/>
                <a:cs typeface="+mn-lt"/>
              </a:rPr>
              <a:t>GSM uses a variation of time division multiple access (TDMA) and is the most widely used of the three digital wireless telephony technologies (TDMA, GSM, and CDMA).</a:t>
            </a:r>
          </a:p>
          <a:p>
            <a:endParaRPr lang="en-US" b="1" dirty="0"/>
          </a:p>
          <a:p>
            <a:r>
              <a:rPr lang="en-US" b="1" dirty="0">
                <a:ea typeface="+mn-lt"/>
                <a:cs typeface="+mn-lt"/>
              </a:rPr>
              <a:t>THE IMPORTANCE OF GPS MODULES TO DETECT THE EXACT LOCATION</a:t>
            </a:r>
          </a:p>
          <a:p>
            <a:r>
              <a:rPr lang="en-US" dirty="0">
                <a:ea typeface="+mn-lt"/>
                <a:cs typeface="+mn-lt"/>
              </a:rPr>
              <a:t>Global Positioning System (GPS) is a space-based navigation system that uses a constellation of satellites to determine the location of the receiving unit on Earth.</a:t>
            </a:r>
            <a:endParaRPr lang="en-US" b="1" dirty="0">
              <a:ea typeface="+mn-lt"/>
              <a:cs typeface="+mn-lt"/>
            </a:endParaRPr>
          </a:p>
          <a:p>
            <a:r>
              <a:rPr lang="en-US" dirty="0">
                <a:ea typeface="+mn-lt"/>
                <a:cs typeface="+mn-lt"/>
              </a:rPr>
              <a:t> GPS satellites circle the globe in a precise orbit, transmitting coded radio signals; at least four of their signals can reach any given point on Earth at one time.</a:t>
            </a:r>
            <a:endParaRPr lang="en-US" b="1" dirty="0">
              <a:ea typeface="+mn-lt"/>
              <a:cs typeface="+mn-lt"/>
            </a:endParaRPr>
          </a:p>
          <a:p>
            <a:r>
              <a:rPr lang="en-US" dirty="0">
                <a:ea typeface="+mn-lt"/>
                <a:cs typeface="+mn-lt"/>
              </a:rPr>
              <a:t> These signals can pass through clouds, glass, and plastic; the signals weaken when passing through solid objects such as buildings and cannot pass through objects that contain high levels of metals.</a:t>
            </a:r>
            <a:endParaRPr lang="en-US" b="1" dirty="0">
              <a:ea typeface="+mn-lt"/>
              <a:cs typeface="+mn-lt"/>
            </a:endParaRPr>
          </a:p>
          <a:p>
            <a:r>
              <a:rPr lang="en-US" dirty="0">
                <a:ea typeface="+mn-lt"/>
                <a:cs typeface="+mn-lt"/>
              </a:rPr>
              <a:t>Although GPS was originally developed in the 1980s for military purposes, today the technology provides positioning, velocity, and navigation information for a wide range of users.</a:t>
            </a:r>
            <a:endParaRPr lang="en-US" b="1" dirty="0">
              <a:ea typeface="+mn-lt"/>
              <a:cs typeface="+mn-lt"/>
            </a:endParaRPr>
          </a:p>
          <a:p>
            <a:r>
              <a:rPr lang="en-US" dirty="0">
                <a:ea typeface="+mn-lt"/>
                <a:cs typeface="+mn-lt"/>
              </a:rPr>
              <a:t>GPS enables users to map the location of a wide variety of features in the field, such as mature forest, specimen trees, invasive species, soil erosion, fire-disturbed areas, riparian buffers, and waterways. </a:t>
            </a:r>
          </a:p>
        </p:txBody>
      </p:sp>
    </p:spTree>
    <p:extLst>
      <p:ext uri="{BB962C8B-B14F-4D97-AF65-F5344CB8AC3E}">
        <p14:creationId xmlns:p14="http://schemas.microsoft.com/office/powerpoint/2010/main" val="326773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761B-EA92-4F82-A84C-2B1DC52C52CC}"/>
              </a:ext>
            </a:extLst>
          </p:cNvPr>
          <p:cNvSpPr>
            <a:spLocks noGrp="1"/>
          </p:cNvSpPr>
          <p:nvPr>
            <p:ph type="title"/>
          </p:nvPr>
        </p:nvSpPr>
        <p:spPr>
          <a:xfrm>
            <a:off x="8312677" y="964692"/>
            <a:ext cx="3066937" cy="1188720"/>
          </a:xfrm>
        </p:spPr>
        <p:txBody>
          <a:bodyPr vert="horz" lIns="182880" tIns="182880" rIns="182880" bIns="182880" rtlCol="0" anchor="ctr" anchorCtr="1">
            <a:normAutofit/>
          </a:bodyPr>
          <a:lstStyle/>
          <a:p>
            <a:r>
              <a:rPr lang="en-US" b="1" dirty="0"/>
              <a:t>Block diagram</a:t>
            </a:r>
          </a:p>
        </p:txBody>
      </p:sp>
      <p:sp>
        <p:nvSpPr>
          <p:cNvPr id="23" name="Rectangle 22">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Diagram&#10;&#10;Description automatically generated">
            <a:extLst>
              <a:ext uri="{FF2B5EF4-FFF2-40B4-BE49-F238E27FC236}">
                <a16:creationId xmlns:a16="http://schemas.microsoft.com/office/drawing/2014/main" id="{0DBEF4ED-CCB2-4BDA-BA16-F882837667E7}"/>
              </a:ext>
            </a:extLst>
          </p:cNvPr>
          <p:cNvPicPr>
            <a:picLocks noGrp="1" noChangeAspect="1"/>
          </p:cNvPicPr>
          <p:nvPr>
            <p:ph idx="1"/>
          </p:nvPr>
        </p:nvPicPr>
        <p:blipFill>
          <a:blip r:embed="rId2"/>
          <a:stretch>
            <a:fillRect/>
          </a:stretch>
        </p:blipFill>
        <p:spPr>
          <a:xfrm>
            <a:off x="1143979" y="1777676"/>
            <a:ext cx="6227064" cy="3310590"/>
          </a:xfrm>
          <a:prstGeom prst="rect">
            <a:avLst/>
          </a:prstGeom>
        </p:spPr>
      </p:pic>
      <p:sp>
        <p:nvSpPr>
          <p:cNvPr id="12" name="TextBox 11">
            <a:extLst>
              <a:ext uri="{FF2B5EF4-FFF2-40B4-BE49-F238E27FC236}">
                <a16:creationId xmlns:a16="http://schemas.microsoft.com/office/drawing/2014/main" id="{F0E86622-DE57-4806-BF21-FFA503D0CAF0}"/>
              </a:ext>
            </a:extLst>
          </p:cNvPr>
          <p:cNvSpPr txBox="1"/>
          <p:nvPr/>
        </p:nvSpPr>
        <p:spPr>
          <a:xfrm>
            <a:off x="7910877" y="2599299"/>
            <a:ext cx="3812848" cy="35731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a:solidFill>
                  <a:schemeClr val="tx1">
                    <a:lumMod val="85000"/>
                    <a:lumOff val="15000"/>
                  </a:schemeClr>
                </a:solidFill>
              </a:rPr>
              <a:t>At the transmitter the shock sensor and GPS act as input to the aurdino.</a:t>
            </a:r>
          </a:p>
          <a:p>
            <a:pPr marL="285750" indent="-228600" defTabSz="914400">
              <a:lnSpc>
                <a:spcPct val="90000"/>
              </a:lnSpc>
              <a:spcBef>
                <a:spcPts val="1000"/>
              </a:spcBef>
              <a:buClr>
                <a:schemeClr val="accent2"/>
              </a:buClr>
              <a:buFont typeface="Arial" panose="020B0604020202020204" pitchFamily="34" charset="0"/>
              <a:buChar char="•"/>
            </a:pPr>
            <a:r>
              <a:rPr lang="en-US" sz="1500">
                <a:solidFill>
                  <a:schemeClr val="tx1">
                    <a:lumMod val="85000"/>
                    <a:lumOff val="15000"/>
                  </a:schemeClr>
                </a:solidFill>
              </a:rPr>
              <a:t> The shock and vibration sensor will detect the collision impact while the GPS will identify the location of the accident.</a:t>
            </a:r>
          </a:p>
          <a:p>
            <a:pPr marL="285750" indent="-228600" defTabSz="914400">
              <a:lnSpc>
                <a:spcPct val="90000"/>
              </a:lnSpc>
              <a:spcBef>
                <a:spcPts val="1000"/>
              </a:spcBef>
              <a:buClr>
                <a:schemeClr val="accent2"/>
              </a:buClr>
              <a:buFont typeface="Arial" panose="020B0604020202020204" pitchFamily="34" charset="0"/>
              <a:buChar char="•"/>
            </a:pPr>
            <a:r>
              <a:rPr lang="en-US" sz="1500">
                <a:solidFill>
                  <a:schemeClr val="tx1">
                    <a:lumMod val="85000"/>
                    <a:lumOff val="15000"/>
                  </a:schemeClr>
                </a:solidFill>
              </a:rPr>
              <a:t> The output of the Arduino is GSM which is send a signal to the receiver (phone).</a:t>
            </a:r>
          </a:p>
          <a:p>
            <a:pPr marL="285750" indent="-228600" defTabSz="914400">
              <a:lnSpc>
                <a:spcPct val="90000"/>
              </a:lnSpc>
              <a:spcBef>
                <a:spcPts val="1000"/>
              </a:spcBef>
              <a:buClr>
                <a:schemeClr val="accent2"/>
              </a:buClr>
              <a:buFont typeface="Arial" panose="020B0604020202020204" pitchFamily="34" charset="0"/>
              <a:buChar char="•"/>
            </a:pPr>
            <a:r>
              <a:rPr lang="en-US" sz="1500">
                <a:solidFill>
                  <a:schemeClr val="tx1">
                    <a:lumMod val="85000"/>
                    <a:lumOff val="15000"/>
                  </a:schemeClr>
                </a:solidFill>
              </a:rPr>
              <a:t>Alerting message will send and display the accident information.</a:t>
            </a:r>
          </a:p>
        </p:txBody>
      </p:sp>
    </p:spTree>
    <p:extLst>
      <p:ext uri="{BB962C8B-B14F-4D97-AF65-F5344CB8AC3E}">
        <p14:creationId xmlns:p14="http://schemas.microsoft.com/office/powerpoint/2010/main" val="350869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EAB2-6526-4B96-9F99-650E480A8BE7}"/>
              </a:ext>
            </a:extLst>
          </p:cNvPr>
          <p:cNvSpPr>
            <a:spLocks noGrp="1"/>
          </p:cNvSpPr>
          <p:nvPr>
            <p:ph type="title"/>
          </p:nvPr>
        </p:nvSpPr>
        <p:spPr>
          <a:xfrm>
            <a:off x="61374" y="73539"/>
            <a:ext cx="12082167" cy="801263"/>
          </a:xfrm>
        </p:spPr>
        <p:txBody>
          <a:bodyPr/>
          <a:lstStyle/>
          <a:p>
            <a:r>
              <a:rPr lang="en-US" b="1" dirty="0"/>
              <a:t>Flowchart</a:t>
            </a:r>
          </a:p>
        </p:txBody>
      </p:sp>
      <p:pic>
        <p:nvPicPr>
          <p:cNvPr id="4" name="Picture 4" descr="Diagram&#10;&#10;Description automatically generated">
            <a:extLst>
              <a:ext uri="{FF2B5EF4-FFF2-40B4-BE49-F238E27FC236}">
                <a16:creationId xmlns:a16="http://schemas.microsoft.com/office/drawing/2014/main" id="{A8020AD9-15F4-4139-957F-7AE2F6D87144}"/>
              </a:ext>
            </a:extLst>
          </p:cNvPr>
          <p:cNvPicPr>
            <a:picLocks noGrp="1" noChangeAspect="1"/>
          </p:cNvPicPr>
          <p:nvPr>
            <p:ph idx="1"/>
          </p:nvPr>
        </p:nvPicPr>
        <p:blipFill>
          <a:blip r:embed="rId2"/>
          <a:stretch>
            <a:fillRect/>
          </a:stretch>
        </p:blipFill>
        <p:spPr>
          <a:xfrm>
            <a:off x="2665547" y="912759"/>
            <a:ext cx="7519582" cy="5609740"/>
          </a:xfrm>
        </p:spPr>
      </p:pic>
    </p:spTree>
    <p:extLst>
      <p:ext uri="{BB962C8B-B14F-4D97-AF65-F5344CB8AC3E}">
        <p14:creationId xmlns:p14="http://schemas.microsoft.com/office/powerpoint/2010/main" val="185157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3FD1-BD0B-45B4-BD9F-B91A1B62BFC9}"/>
              </a:ext>
            </a:extLst>
          </p:cNvPr>
          <p:cNvSpPr>
            <a:spLocks noGrp="1"/>
          </p:cNvSpPr>
          <p:nvPr>
            <p:ph type="title"/>
          </p:nvPr>
        </p:nvSpPr>
        <p:spPr>
          <a:xfrm>
            <a:off x="100120" y="125200"/>
            <a:ext cx="11953015" cy="491297"/>
          </a:xfrm>
        </p:spPr>
        <p:txBody>
          <a:bodyPr>
            <a:normAutofit fontScale="90000"/>
          </a:bodyPr>
          <a:lstStyle/>
          <a:p>
            <a:r>
              <a:rPr lang="en-US" b="1" dirty="0"/>
              <a:t>List of components</a:t>
            </a:r>
          </a:p>
        </p:txBody>
      </p:sp>
      <p:sp>
        <p:nvSpPr>
          <p:cNvPr id="11" name="Content Placeholder 10">
            <a:extLst>
              <a:ext uri="{FF2B5EF4-FFF2-40B4-BE49-F238E27FC236}">
                <a16:creationId xmlns:a16="http://schemas.microsoft.com/office/drawing/2014/main" id="{F55F0721-324F-4DD7-9CAA-0B5875171A8D}"/>
              </a:ext>
            </a:extLst>
          </p:cNvPr>
          <p:cNvSpPr>
            <a:spLocks noGrp="1"/>
          </p:cNvSpPr>
          <p:nvPr>
            <p:ph idx="1"/>
          </p:nvPr>
        </p:nvSpPr>
        <p:spPr>
          <a:xfrm>
            <a:off x="100120" y="713672"/>
            <a:ext cx="11785116" cy="5775439"/>
          </a:xfrm>
        </p:spPr>
        <p:txBody>
          <a:bodyPr vert="horz" lIns="91440" tIns="45720" rIns="91440" bIns="45720" rtlCol="0" anchor="t">
            <a:normAutofit/>
          </a:bodyPr>
          <a:lstStyle/>
          <a:p>
            <a:r>
              <a:rPr lang="en-US" sz="2000" dirty="0"/>
              <a:t>9V Battery Snap Connector and 9V Battery</a:t>
            </a:r>
          </a:p>
          <a:p>
            <a:r>
              <a:rPr lang="en-US" sz="2000" dirty="0"/>
              <a:t>Vibration Sensor</a:t>
            </a:r>
          </a:p>
          <a:p>
            <a:r>
              <a:rPr lang="en-US" sz="2000" dirty="0"/>
              <a:t>Arduino Nano Cable</a:t>
            </a:r>
          </a:p>
          <a:p>
            <a:r>
              <a:rPr lang="en-US" sz="2000" dirty="0"/>
              <a:t>Arduino Nano</a:t>
            </a:r>
          </a:p>
          <a:p>
            <a:r>
              <a:rPr lang="en-US" sz="2000" dirty="0"/>
              <a:t>Buzzer</a:t>
            </a:r>
          </a:p>
          <a:p>
            <a:r>
              <a:rPr lang="en-US" sz="2000" dirty="0"/>
              <a:t>IR Sensor Module</a:t>
            </a:r>
          </a:p>
          <a:p>
            <a:r>
              <a:rPr lang="en-US" sz="2000" dirty="0"/>
              <a:t>Switches</a:t>
            </a:r>
          </a:p>
          <a:p>
            <a:r>
              <a:rPr lang="en-US" sz="2000" dirty="0"/>
              <a:t>Shock Sensors</a:t>
            </a:r>
          </a:p>
          <a:p>
            <a:r>
              <a:rPr lang="en-US" sz="2000" dirty="0"/>
              <a:t>Jumper Wires</a:t>
            </a:r>
          </a:p>
          <a:p>
            <a:r>
              <a:rPr lang="en-US" sz="2000" dirty="0"/>
              <a:t>LED's</a:t>
            </a:r>
          </a:p>
          <a:p>
            <a:r>
              <a:rPr lang="en-US" sz="2000" dirty="0"/>
              <a:t>GPS Module</a:t>
            </a:r>
          </a:p>
          <a:p>
            <a:r>
              <a:rPr lang="en-US" sz="2000" dirty="0"/>
              <a:t>Crystal Oscillator</a:t>
            </a:r>
          </a:p>
          <a:p>
            <a:r>
              <a:rPr lang="en-US" sz="2000" dirty="0"/>
              <a:t>Sim Card</a:t>
            </a:r>
          </a:p>
          <a:p>
            <a:endParaRPr lang="en-US" dirty="0"/>
          </a:p>
          <a:p>
            <a:endParaRPr lang="en-US" dirty="0"/>
          </a:p>
        </p:txBody>
      </p:sp>
    </p:spTree>
    <p:extLst>
      <p:ext uri="{BB962C8B-B14F-4D97-AF65-F5344CB8AC3E}">
        <p14:creationId xmlns:p14="http://schemas.microsoft.com/office/powerpoint/2010/main" val="353431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4CAF-CD52-4388-9916-6B8D2697E191}"/>
              </a:ext>
            </a:extLst>
          </p:cNvPr>
          <p:cNvSpPr>
            <a:spLocks noGrp="1"/>
          </p:cNvSpPr>
          <p:nvPr>
            <p:ph type="title"/>
          </p:nvPr>
        </p:nvSpPr>
        <p:spPr>
          <a:xfrm>
            <a:off x="100120" y="60624"/>
            <a:ext cx="11810947" cy="1188720"/>
          </a:xfrm>
        </p:spPr>
        <p:txBody>
          <a:bodyPr/>
          <a:lstStyle/>
          <a:p>
            <a:r>
              <a:rPr lang="en-US" b="1" dirty="0"/>
              <a:t>Software used</a:t>
            </a:r>
          </a:p>
        </p:txBody>
      </p:sp>
      <p:sp>
        <p:nvSpPr>
          <p:cNvPr id="3" name="Content Placeholder 2">
            <a:extLst>
              <a:ext uri="{FF2B5EF4-FFF2-40B4-BE49-F238E27FC236}">
                <a16:creationId xmlns:a16="http://schemas.microsoft.com/office/drawing/2014/main" id="{160426AD-9459-4FED-96CE-2198EC636AD5}"/>
              </a:ext>
            </a:extLst>
          </p:cNvPr>
          <p:cNvSpPr>
            <a:spLocks noGrp="1"/>
          </p:cNvSpPr>
          <p:nvPr>
            <p:ph idx="1"/>
          </p:nvPr>
        </p:nvSpPr>
        <p:spPr>
          <a:xfrm>
            <a:off x="306764" y="1475672"/>
            <a:ext cx="11565557" cy="5090931"/>
          </a:xfrm>
        </p:spPr>
        <p:txBody>
          <a:bodyPr vert="horz" lIns="91440" tIns="45720" rIns="91440" bIns="45720" rtlCol="0" anchor="t">
            <a:normAutofit/>
          </a:bodyPr>
          <a:lstStyle/>
          <a:p>
            <a:r>
              <a:rPr lang="en-US" sz="3200" dirty="0">
                <a:ea typeface="+mn-lt"/>
                <a:cs typeface="+mn-lt"/>
              </a:rPr>
              <a:t>Arduino Compiler </a:t>
            </a:r>
            <a:endParaRPr lang="en-US" sz="3200"/>
          </a:p>
          <a:p>
            <a:r>
              <a:rPr lang="en-US" sz="3200" dirty="0">
                <a:ea typeface="+mn-lt"/>
                <a:cs typeface="+mn-lt"/>
              </a:rPr>
              <a:t>MC Programming Language: C </a:t>
            </a:r>
            <a:endParaRPr lang="en-US" sz="3200"/>
          </a:p>
          <a:p>
            <a:pPr marL="0" indent="0">
              <a:buNone/>
            </a:pPr>
            <a:r>
              <a:rPr lang="en-US" sz="3200" dirty="0">
                <a:ea typeface="+mn-lt"/>
                <a:cs typeface="+mn-lt"/>
              </a:rPr>
              <a:t>  </a:t>
            </a:r>
            <a:endParaRPr lang="en-US"/>
          </a:p>
        </p:txBody>
      </p:sp>
    </p:spTree>
    <p:extLst>
      <p:ext uri="{BB962C8B-B14F-4D97-AF65-F5344CB8AC3E}">
        <p14:creationId xmlns:p14="http://schemas.microsoft.com/office/powerpoint/2010/main" val="186427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E4F5-0351-43D5-9C15-C284C23A96AB}"/>
              </a:ext>
            </a:extLst>
          </p:cNvPr>
          <p:cNvSpPr>
            <a:spLocks noGrp="1"/>
          </p:cNvSpPr>
          <p:nvPr>
            <p:ph type="title"/>
          </p:nvPr>
        </p:nvSpPr>
        <p:spPr>
          <a:xfrm>
            <a:off x="-93609" y="125200"/>
            <a:ext cx="11978845" cy="865839"/>
          </a:xfrm>
        </p:spPr>
        <p:txBody>
          <a:bodyPr/>
          <a:lstStyle/>
          <a:p>
            <a:r>
              <a:rPr lang="en-US" b="1" dirty="0"/>
              <a:t>Expected outcomes</a:t>
            </a:r>
          </a:p>
        </p:txBody>
      </p:sp>
      <p:sp>
        <p:nvSpPr>
          <p:cNvPr id="3" name="Content Placeholder 2">
            <a:extLst>
              <a:ext uri="{FF2B5EF4-FFF2-40B4-BE49-F238E27FC236}">
                <a16:creationId xmlns:a16="http://schemas.microsoft.com/office/drawing/2014/main" id="{98AB29A8-6A8A-4BB3-8085-7DE5878F9F5E}"/>
              </a:ext>
            </a:extLst>
          </p:cNvPr>
          <p:cNvSpPr>
            <a:spLocks noGrp="1"/>
          </p:cNvSpPr>
          <p:nvPr>
            <p:ph idx="1"/>
          </p:nvPr>
        </p:nvSpPr>
        <p:spPr>
          <a:xfrm>
            <a:off x="242188" y="1139875"/>
            <a:ext cx="11475150" cy="5413813"/>
          </a:xfrm>
        </p:spPr>
        <p:txBody>
          <a:bodyPr vert="horz" lIns="91440" tIns="45720" rIns="91440" bIns="45720" rtlCol="0" anchor="t">
            <a:normAutofit/>
          </a:bodyPr>
          <a:lstStyle/>
          <a:p>
            <a:r>
              <a:rPr lang="en-US" sz="2400" dirty="0">
                <a:ea typeface="+mn-lt"/>
                <a:cs typeface="+mn-lt"/>
              </a:rPr>
              <a:t>The developed accident identification and alerting system achieved its objectives to give the information to the emergency unit. </a:t>
            </a:r>
          </a:p>
          <a:p>
            <a:r>
              <a:rPr lang="en-US" sz="2400" dirty="0">
                <a:ea typeface="+mn-lt"/>
                <a:cs typeface="+mn-lt"/>
              </a:rPr>
              <a:t>The GPS &amp; GSM technologies are interfaced in the system using Arduino to link the accident information to the emergency unit. </a:t>
            </a:r>
          </a:p>
          <a:p>
            <a:r>
              <a:rPr lang="en-US" sz="2400" dirty="0">
                <a:ea typeface="+mn-lt"/>
                <a:cs typeface="+mn-lt"/>
              </a:rPr>
              <a:t>The results are the needed information such as longitude, latitude of the location, date and time, current speed of the car, the impact value detect by the sensors were sent to the smartphone. </a:t>
            </a:r>
          </a:p>
          <a:p>
            <a:r>
              <a:rPr lang="en-US" sz="2400" dirty="0">
                <a:ea typeface="+mn-lt"/>
                <a:cs typeface="+mn-lt"/>
              </a:rPr>
              <a:t>The ability to detect traffic accidents using smartphones has only recently become possible because of the advances in the processing power and sensors deployed on smartphones</a:t>
            </a:r>
            <a:endParaRPr lang="en-US" sz="2400"/>
          </a:p>
        </p:txBody>
      </p:sp>
    </p:spTree>
    <p:extLst>
      <p:ext uri="{BB962C8B-B14F-4D97-AF65-F5344CB8AC3E}">
        <p14:creationId xmlns:p14="http://schemas.microsoft.com/office/powerpoint/2010/main" val="200931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C4E4-2367-413C-BC87-18CC36BE429D}"/>
              </a:ext>
            </a:extLst>
          </p:cNvPr>
          <p:cNvSpPr>
            <a:spLocks noGrp="1"/>
          </p:cNvSpPr>
          <p:nvPr>
            <p:ph type="title"/>
          </p:nvPr>
        </p:nvSpPr>
        <p:spPr>
          <a:xfrm>
            <a:off x="87204" y="86455"/>
            <a:ext cx="11901354" cy="1188720"/>
          </a:xfrm>
        </p:spPr>
        <p:txBody>
          <a:bodyPr/>
          <a:lstStyle/>
          <a:p>
            <a:r>
              <a:rPr lang="en-US" b="1" dirty="0"/>
              <a:t>CONCLUSION</a:t>
            </a:r>
          </a:p>
        </p:txBody>
      </p:sp>
      <p:sp>
        <p:nvSpPr>
          <p:cNvPr id="3" name="Content Placeholder 2">
            <a:extLst>
              <a:ext uri="{FF2B5EF4-FFF2-40B4-BE49-F238E27FC236}">
                <a16:creationId xmlns:a16="http://schemas.microsoft.com/office/drawing/2014/main" id="{6898CEDD-05E8-4C23-85C3-74A84955C70C}"/>
              </a:ext>
            </a:extLst>
          </p:cNvPr>
          <p:cNvSpPr>
            <a:spLocks noGrp="1"/>
          </p:cNvSpPr>
          <p:nvPr>
            <p:ph idx="1"/>
          </p:nvPr>
        </p:nvSpPr>
        <p:spPr>
          <a:xfrm>
            <a:off x="242187" y="1449841"/>
            <a:ext cx="11281422" cy="4858457"/>
          </a:xfrm>
        </p:spPr>
        <p:txBody>
          <a:bodyPr vert="horz" lIns="91440" tIns="45720" rIns="91440" bIns="45720" rtlCol="0" anchor="t">
            <a:normAutofit/>
          </a:bodyPr>
          <a:lstStyle/>
          <a:p>
            <a:r>
              <a:rPr lang="en-US" sz="2400" dirty="0">
                <a:ea typeface="+mn-lt"/>
                <a:cs typeface="+mn-lt"/>
              </a:rPr>
              <a:t>The system can detect the accident and confirms the seriousness of the accident and then alert the nearest medical assist center to provide emergency medical aid to accident victim.</a:t>
            </a:r>
            <a:endParaRPr lang="en-US" sz="2400" dirty="0"/>
          </a:p>
          <a:p>
            <a:r>
              <a:rPr lang="en-US" sz="2400" dirty="0">
                <a:ea typeface="+mn-lt"/>
                <a:cs typeface="+mn-lt"/>
              </a:rPr>
              <a:t>This project gives a design which has many benefits like low cost, portability, small size. This system uses  GPS and GSM.</a:t>
            </a:r>
          </a:p>
          <a:p>
            <a:r>
              <a:rPr lang="en-US" sz="2400" dirty="0">
                <a:ea typeface="+mn-lt"/>
                <a:cs typeface="+mn-lt"/>
              </a:rPr>
              <a:t>Interfacing which reduces the alarm time to a large level and give the location of accident accurately. It can also overcome the issue of lack of automated system for the detection of the site of accident. </a:t>
            </a:r>
          </a:p>
          <a:p>
            <a:r>
              <a:rPr lang="en-US" sz="2400" dirty="0">
                <a:ea typeface="+mn-lt"/>
                <a:cs typeface="+mn-lt"/>
              </a:rPr>
              <a:t>As a result, the time for detecting the site is reduced and the person can be treated as soon as possible which will save many lives. As per the above survey, the scope of the work can be listed as follows: </a:t>
            </a:r>
            <a:endParaRPr lang="en-US" sz="2400"/>
          </a:p>
          <a:p>
            <a:endParaRPr lang="en-US" dirty="0"/>
          </a:p>
        </p:txBody>
      </p:sp>
    </p:spTree>
    <p:extLst>
      <p:ext uri="{BB962C8B-B14F-4D97-AF65-F5344CB8AC3E}">
        <p14:creationId xmlns:p14="http://schemas.microsoft.com/office/powerpoint/2010/main" val="182537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3433-9E37-42BC-9139-88F36BB60F65}"/>
              </a:ext>
            </a:extLst>
          </p:cNvPr>
          <p:cNvSpPr>
            <a:spLocks noGrp="1"/>
          </p:cNvSpPr>
          <p:nvPr>
            <p:ph type="title"/>
          </p:nvPr>
        </p:nvSpPr>
        <p:spPr>
          <a:xfrm>
            <a:off x="100120" y="47709"/>
            <a:ext cx="11978846" cy="852924"/>
          </a:xfrm>
        </p:spPr>
        <p:txBody>
          <a:bodyPr/>
          <a:lstStyle/>
          <a:p>
            <a:r>
              <a:rPr lang="en-US" dirty="0"/>
              <a:t>References</a:t>
            </a:r>
          </a:p>
        </p:txBody>
      </p:sp>
      <p:sp>
        <p:nvSpPr>
          <p:cNvPr id="3" name="Content Placeholder 2">
            <a:extLst>
              <a:ext uri="{FF2B5EF4-FFF2-40B4-BE49-F238E27FC236}">
                <a16:creationId xmlns:a16="http://schemas.microsoft.com/office/drawing/2014/main" id="{4A49076E-7AE3-4B4A-B387-6965432774BF}"/>
              </a:ext>
            </a:extLst>
          </p:cNvPr>
          <p:cNvSpPr>
            <a:spLocks noGrp="1"/>
          </p:cNvSpPr>
          <p:nvPr>
            <p:ph idx="1"/>
          </p:nvPr>
        </p:nvSpPr>
        <p:spPr>
          <a:xfrm>
            <a:off x="151781" y="1088214"/>
            <a:ext cx="11849693" cy="5607541"/>
          </a:xfrm>
        </p:spPr>
        <p:txBody>
          <a:bodyPr vert="horz" lIns="91440" tIns="45720" rIns="91440" bIns="45720" rtlCol="0" anchor="t">
            <a:normAutofit/>
          </a:bodyPr>
          <a:lstStyle/>
          <a:p>
            <a:r>
              <a:rPr lang="en-US" sz="2200" dirty="0">
                <a:ea typeface="+mn-lt"/>
                <a:cs typeface="+mn-lt"/>
              </a:rPr>
              <a:t>[1]. Ashish Kushwaha, Gaurav Katiyar, &amp;Harshita Katiyar, Hemant Yadav, Saxena ‘GPS And GSM Based Accident Alarm System’ ;National Student Conference On “Advances in Electrical &amp; Information Communication Technology”AEICT-2014 .</a:t>
            </a:r>
          </a:p>
          <a:p>
            <a:r>
              <a:rPr lang="en-US" sz="2200" dirty="0">
                <a:ea typeface="+mn-lt"/>
                <a:cs typeface="+mn-lt"/>
              </a:rPr>
              <a:t> [2]. Hu Jian-</a:t>
            </a:r>
            <a:r>
              <a:rPr lang="en-US" sz="2200" dirty="0" err="1">
                <a:ea typeface="+mn-lt"/>
                <a:cs typeface="+mn-lt"/>
              </a:rPr>
              <a:t>ming</a:t>
            </a:r>
            <a:r>
              <a:rPr lang="en-US" sz="2200" dirty="0">
                <a:ea typeface="+mn-lt"/>
                <a:cs typeface="+mn-lt"/>
              </a:rPr>
              <a:t>; Li Jie; Li Guang-Hui, "Automobile Anti-theft System Based on GSM and GPS Module," Intelligent Networks and Intelligent Systems (ICINIS), 2012 Fifth International conference on , vol., no., pp.199,201, 1-3 Nov. 2012 </a:t>
            </a:r>
          </a:p>
          <a:p>
            <a:r>
              <a:rPr lang="en-US" sz="2200" dirty="0">
                <a:ea typeface="+mn-lt"/>
                <a:cs typeface="+mn-lt"/>
              </a:rPr>
              <a:t>[3]. C. Prabha , R. Sunitha , R. Anitha ;Automatic Vehicle Accident Detection and Messaging System Using GSM and GPS Modem; International Journal of Advanced Research in Electrical, Electronics and Instrumentation Engineering. </a:t>
            </a:r>
            <a:endParaRPr lang="en-US"/>
          </a:p>
          <a:p>
            <a:r>
              <a:rPr lang="en-US" sz="2200" dirty="0">
                <a:ea typeface="+mn-lt"/>
                <a:cs typeface="+mn-lt"/>
              </a:rPr>
              <a:t>  [4].M Rajendra Prasad, P Aswani Kumar," An Automated Traffic Accident Detection and Alarm Device" in International Journal of Technological Exploration and Learning (IJTEL), Volume 1 Issue 1 (August 2012).</a:t>
            </a:r>
            <a:endParaRPr lang="en-US" sz="2200"/>
          </a:p>
          <a:p>
            <a:r>
              <a:rPr lang="en-US" sz="2200" dirty="0">
                <a:ea typeface="+mn-lt"/>
                <a:cs typeface="+mn-lt"/>
              </a:rPr>
              <a:t>[5].Mobile Networks and Applications, Volume 16 Issue 3, June (2011).</a:t>
            </a:r>
            <a:endParaRPr lang="en-US" sz="2200" dirty="0"/>
          </a:p>
        </p:txBody>
      </p:sp>
    </p:spTree>
    <p:extLst>
      <p:ext uri="{BB962C8B-B14F-4D97-AF65-F5344CB8AC3E}">
        <p14:creationId xmlns:p14="http://schemas.microsoft.com/office/powerpoint/2010/main" val="409405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BA31-2DB1-456E-9619-701AC451602E}"/>
              </a:ext>
            </a:extLst>
          </p:cNvPr>
          <p:cNvSpPr>
            <a:spLocks noGrp="1"/>
          </p:cNvSpPr>
          <p:nvPr>
            <p:ph type="title"/>
          </p:nvPr>
        </p:nvSpPr>
        <p:spPr>
          <a:xfrm>
            <a:off x="-3202" y="34794"/>
            <a:ext cx="12146743" cy="891669"/>
          </a:xfrm>
        </p:spPr>
        <p:txBody>
          <a:bodyPr/>
          <a:lstStyle/>
          <a:p>
            <a:r>
              <a:rPr lang="en-US" b="1" dirty="0"/>
              <a:t>contents</a:t>
            </a:r>
          </a:p>
        </p:txBody>
      </p:sp>
      <p:sp>
        <p:nvSpPr>
          <p:cNvPr id="3" name="Content Placeholder 2">
            <a:extLst>
              <a:ext uri="{FF2B5EF4-FFF2-40B4-BE49-F238E27FC236}">
                <a16:creationId xmlns:a16="http://schemas.microsoft.com/office/drawing/2014/main" id="{18483109-AEE4-4A3C-A708-CDE89F63D8BC}"/>
              </a:ext>
            </a:extLst>
          </p:cNvPr>
          <p:cNvSpPr>
            <a:spLocks noGrp="1"/>
          </p:cNvSpPr>
          <p:nvPr>
            <p:ph idx="1"/>
          </p:nvPr>
        </p:nvSpPr>
        <p:spPr>
          <a:xfrm>
            <a:off x="61374" y="997807"/>
            <a:ext cx="12017591" cy="5762525"/>
          </a:xfrm>
        </p:spPr>
        <p:txBody>
          <a:bodyPr vert="horz" lIns="91440" tIns="45720" rIns="91440" bIns="45720" rtlCol="0" anchor="t">
            <a:noAutofit/>
          </a:bodyPr>
          <a:lstStyle/>
          <a:p>
            <a:r>
              <a:rPr lang="en-US" sz="2400" dirty="0">
                <a:ea typeface="+mn-lt"/>
                <a:cs typeface="+mn-lt"/>
              </a:rPr>
              <a:t>•Introduction</a:t>
            </a:r>
            <a:endParaRPr lang="en-US" sz="2400"/>
          </a:p>
          <a:p>
            <a:r>
              <a:rPr lang="en-US" sz="2400" dirty="0">
                <a:ea typeface="+mn-lt"/>
                <a:cs typeface="+mn-lt"/>
              </a:rPr>
              <a:t>•Literature Review</a:t>
            </a:r>
            <a:endParaRPr lang="en-US" sz="2400"/>
          </a:p>
          <a:p>
            <a:r>
              <a:rPr lang="en-US" sz="2400" dirty="0">
                <a:ea typeface="+mn-lt"/>
                <a:cs typeface="+mn-lt"/>
              </a:rPr>
              <a:t>•Findings</a:t>
            </a:r>
            <a:endParaRPr lang="en-US" sz="2400"/>
          </a:p>
          <a:p>
            <a:r>
              <a:rPr lang="en-US" sz="2400" dirty="0">
                <a:ea typeface="+mn-lt"/>
                <a:cs typeface="+mn-lt"/>
              </a:rPr>
              <a:t>•Objective </a:t>
            </a:r>
            <a:endParaRPr lang="en-US" sz="2400"/>
          </a:p>
          <a:p>
            <a:r>
              <a:rPr lang="en-US" sz="2400" dirty="0">
                <a:ea typeface="+mn-lt"/>
                <a:cs typeface="+mn-lt"/>
              </a:rPr>
              <a:t>•Work Plan &amp; Gantt Chart</a:t>
            </a:r>
            <a:endParaRPr lang="en-US" sz="2400"/>
          </a:p>
          <a:p>
            <a:r>
              <a:rPr lang="en-US" sz="2400" dirty="0">
                <a:ea typeface="+mn-lt"/>
                <a:cs typeface="+mn-lt"/>
              </a:rPr>
              <a:t>•Problem Formulation</a:t>
            </a:r>
            <a:endParaRPr lang="en-US" sz="2400"/>
          </a:p>
          <a:p>
            <a:r>
              <a:rPr lang="en-US" sz="2400" dirty="0">
                <a:ea typeface="+mn-lt"/>
                <a:cs typeface="+mn-lt"/>
              </a:rPr>
              <a:t>•Proposed Methodology</a:t>
            </a:r>
            <a:endParaRPr lang="en-US" sz="2400"/>
          </a:p>
          <a:p>
            <a:r>
              <a:rPr lang="en-US" sz="2400" dirty="0">
                <a:ea typeface="+mn-lt"/>
                <a:cs typeface="+mn-lt"/>
              </a:rPr>
              <a:t>•Circuit Diagram/Flowchart/ Algorithm</a:t>
            </a:r>
            <a:endParaRPr lang="en-US" sz="2400"/>
          </a:p>
          <a:p>
            <a:r>
              <a:rPr lang="en-US" sz="2400" dirty="0">
                <a:ea typeface="+mn-lt"/>
                <a:cs typeface="+mn-lt"/>
              </a:rPr>
              <a:t>•List of Components /Software /Tools used</a:t>
            </a:r>
            <a:endParaRPr lang="en-US" sz="2400"/>
          </a:p>
          <a:p>
            <a:r>
              <a:rPr lang="en-US" sz="2400" dirty="0">
                <a:ea typeface="+mn-lt"/>
                <a:cs typeface="+mn-lt"/>
              </a:rPr>
              <a:t>•Expected Outcomes</a:t>
            </a:r>
            <a:endParaRPr lang="en-US" sz="2400"/>
          </a:p>
          <a:p>
            <a:r>
              <a:rPr lang="en-US" sz="2400" dirty="0">
                <a:ea typeface="+mn-lt"/>
                <a:cs typeface="+mn-lt"/>
              </a:rPr>
              <a:t>•Conclusion</a:t>
            </a:r>
            <a:endParaRPr lang="en-US" sz="2400"/>
          </a:p>
          <a:p>
            <a:r>
              <a:rPr lang="en-US" sz="2400" dirty="0">
                <a:ea typeface="+mn-lt"/>
                <a:cs typeface="+mn-lt"/>
              </a:rPr>
              <a:t>•References</a:t>
            </a:r>
            <a:endParaRPr lang="en-US" sz="2400" dirty="0"/>
          </a:p>
          <a:p>
            <a:endParaRPr lang="en-US" dirty="0"/>
          </a:p>
        </p:txBody>
      </p:sp>
    </p:spTree>
    <p:extLst>
      <p:ext uri="{BB962C8B-B14F-4D97-AF65-F5344CB8AC3E}">
        <p14:creationId xmlns:p14="http://schemas.microsoft.com/office/powerpoint/2010/main" val="357534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C602-3CA8-49DA-BDC3-8DB608891246}"/>
              </a:ext>
            </a:extLst>
          </p:cNvPr>
          <p:cNvSpPr>
            <a:spLocks noGrp="1"/>
          </p:cNvSpPr>
          <p:nvPr>
            <p:ph type="title"/>
          </p:nvPr>
        </p:nvSpPr>
        <p:spPr>
          <a:xfrm>
            <a:off x="48459" y="-3952"/>
            <a:ext cx="12095082" cy="1149975"/>
          </a:xfrm>
        </p:spPr>
        <p:txBody>
          <a:bodyPr/>
          <a:lstStyle/>
          <a:p>
            <a:r>
              <a:rPr lang="en-US" b="1" dirty="0"/>
              <a:t>Introduction</a:t>
            </a:r>
          </a:p>
        </p:txBody>
      </p:sp>
      <p:sp>
        <p:nvSpPr>
          <p:cNvPr id="3" name="Content Placeholder 2">
            <a:extLst>
              <a:ext uri="{FF2B5EF4-FFF2-40B4-BE49-F238E27FC236}">
                <a16:creationId xmlns:a16="http://schemas.microsoft.com/office/drawing/2014/main" id="{894F610E-B804-40EF-8988-718BB700CCF0}"/>
              </a:ext>
            </a:extLst>
          </p:cNvPr>
          <p:cNvSpPr>
            <a:spLocks noGrp="1"/>
          </p:cNvSpPr>
          <p:nvPr>
            <p:ph idx="1"/>
          </p:nvPr>
        </p:nvSpPr>
        <p:spPr>
          <a:xfrm>
            <a:off x="-3202" y="1191537"/>
            <a:ext cx="12146743" cy="5633371"/>
          </a:xfrm>
        </p:spPr>
        <p:txBody>
          <a:bodyPr vert="horz" lIns="91440" tIns="45720" rIns="91440" bIns="45720" rtlCol="0" anchor="t">
            <a:normAutofit/>
          </a:bodyPr>
          <a:lstStyle/>
          <a:p>
            <a:r>
              <a:rPr lang="en-US" sz="2000" dirty="0">
                <a:ea typeface="+mn-lt"/>
                <a:cs typeface="+mn-lt"/>
              </a:rPr>
              <a:t>With only one  percent of the world's vehicles, India accounts for eleven percent of the global death in road accidents, the highest in the world, according to a report by the World Bank</a:t>
            </a:r>
          </a:p>
          <a:p>
            <a:r>
              <a:rPr lang="en-US" sz="2000" dirty="0">
                <a:ea typeface="+mn-lt"/>
                <a:cs typeface="+mn-lt"/>
              </a:rPr>
              <a:t>"India tops the world in road crash deaths and injuries. It has one per cent of the world's vehicles but accounts for eleven per cent of all road crash deaths, witnessing 53 road crashes every hour; killing one person every 4 minutes," the report said.</a:t>
            </a:r>
          </a:p>
          <a:p>
            <a:r>
              <a:rPr lang="en-US" sz="2000" dirty="0">
                <a:ea typeface="+mn-lt"/>
                <a:cs typeface="+mn-lt"/>
              </a:rPr>
              <a:t>On the average, there are 18 deaths each day due to road accidents and that 300 000 children are made orphans because this trend.</a:t>
            </a:r>
          </a:p>
          <a:p>
            <a:r>
              <a:rPr lang="en-US" sz="2000" dirty="0">
                <a:ea typeface="+mn-lt"/>
                <a:cs typeface="+mn-lt"/>
              </a:rPr>
              <a:t>This situation is very worrying and that the government is confident that the best way to handle the issue is to educate the public and create awareness of the importance of road safety and road courtesy at grassroot levels. There are many causes of accidents.</a:t>
            </a:r>
          </a:p>
          <a:p>
            <a:r>
              <a:rPr lang="en-US" sz="2000" dirty="0">
                <a:ea typeface="+mn-lt"/>
                <a:cs typeface="+mn-lt"/>
              </a:rPr>
              <a:t> This includes dangerous driving, technical faults, weather, road signage and design of the roads. However, the improvements in term of automobile technology in term of safety have achieved certain level. </a:t>
            </a:r>
            <a:endParaRPr lang="en-US" sz="2000" dirty="0"/>
          </a:p>
        </p:txBody>
      </p:sp>
    </p:spTree>
    <p:extLst>
      <p:ext uri="{BB962C8B-B14F-4D97-AF65-F5344CB8AC3E}">
        <p14:creationId xmlns:p14="http://schemas.microsoft.com/office/powerpoint/2010/main" val="290287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07A6-0EF5-4C24-ADCB-B7F0CA1EAC79}"/>
              </a:ext>
            </a:extLst>
          </p:cNvPr>
          <p:cNvSpPr>
            <a:spLocks noGrp="1"/>
          </p:cNvSpPr>
          <p:nvPr>
            <p:ph type="title"/>
          </p:nvPr>
        </p:nvSpPr>
        <p:spPr>
          <a:xfrm>
            <a:off x="113035" y="73539"/>
            <a:ext cx="11901354" cy="1188720"/>
          </a:xfrm>
        </p:spPr>
        <p:txBody>
          <a:bodyPr/>
          <a:lstStyle/>
          <a:p>
            <a:r>
              <a:rPr lang="en-US" b="1" dirty="0"/>
              <a:t>Literature review</a:t>
            </a:r>
          </a:p>
        </p:txBody>
      </p:sp>
      <p:sp>
        <p:nvSpPr>
          <p:cNvPr id="3" name="Content Placeholder 2">
            <a:extLst>
              <a:ext uri="{FF2B5EF4-FFF2-40B4-BE49-F238E27FC236}">
                <a16:creationId xmlns:a16="http://schemas.microsoft.com/office/drawing/2014/main" id="{6F2242A8-0B71-40C4-A042-A62FD7F409C3}"/>
              </a:ext>
            </a:extLst>
          </p:cNvPr>
          <p:cNvSpPr>
            <a:spLocks noGrp="1"/>
          </p:cNvSpPr>
          <p:nvPr>
            <p:ph idx="1"/>
          </p:nvPr>
        </p:nvSpPr>
        <p:spPr>
          <a:xfrm>
            <a:off x="177611" y="1475672"/>
            <a:ext cx="11772202" cy="5207168"/>
          </a:xfrm>
        </p:spPr>
        <p:txBody>
          <a:bodyPr vert="horz" lIns="91440" tIns="45720" rIns="91440" bIns="45720" rtlCol="0" anchor="t">
            <a:normAutofit/>
          </a:bodyPr>
          <a:lstStyle/>
          <a:p>
            <a:r>
              <a:rPr lang="en-US" sz="2400" b="1" dirty="0">
                <a:ea typeface="+mn-lt"/>
                <a:cs typeface="+mn-lt"/>
              </a:rPr>
              <a:t>The research papers which we have used are :-</a:t>
            </a:r>
            <a:endParaRPr lang="en-US" sz="2400" dirty="0"/>
          </a:p>
          <a:p>
            <a:br>
              <a:rPr lang="en-US" dirty="0"/>
            </a:br>
            <a:r>
              <a:rPr lang="en-US" sz="2000" b="1" dirty="0">
                <a:latin typeface="Georgia Pro Cond Semibold"/>
                <a:hlinkClick r:id="rId2"/>
              </a:rPr>
              <a:t>1</a:t>
            </a:r>
            <a:r>
              <a:rPr lang="en-US" sz="2000" b="1" dirty="0">
                <a:latin typeface="Gill Sans MT"/>
                <a:hlinkClick r:id="rId2"/>
              </a:rPr>
              <a:t>st Paper:-</a:t>
            </a:r>
          </a:p>
          <a:p>
            <a:r>
              <a:rPr lang="en-US" sz="2000" dirty="0">
                <a:ea typeface="+mn-lt"/>
                <a:cs typeface="+mn-lt"/>
              </a:rPr>
              <a:t>The proposed paper tells about the </a:t>
            </a:r>
            <a:r>
              <a:rPr lang="en-US" dirty="0"/>
              <a:t>Intelligent accident detection and alert system for emergency medical assistance</a:t>
            </a:r>
            <a:endParaRPr lang="en-US" dirty="0">
              <a:ea typeface="+mn-lt"/>
              <a:cs typeface="+mn-lt"/>
            </a:endParaRPr>
          </a:p>
          <a:p>
            <a:r>
              <a:rPr lang="en-US" sz="2000" dirty="0">
                <a:ea typeface="+mn-lt"/>
                <a:cs typeface="+mn-lt"/>
              </a:rPr>
              <a:t>The paper talks about the accidents happened on bike. In the case of bikes, in the accident, the vehicle will fall either left side or right side, if the perpendicular axis is taken as the reference.</a:t>
            </a:r>
            <a:endParaRPr lang="en-US" dirty="0"/>
          </a:p>
          <a:p>
            <a:r>
              <a:rPr lang="en-US" sz="2000" dirty="0">
                <a:ea typeface="+mn-lt"/>
                <a:cs typeface="+mn-lt"/>
              </a:rPr>
              <a:t>The proposed system consist of an accident detection system and an Android smartphone. The accident detection system will constantly monitor the bike and detect whether the vehicle is in normal driving posture or has fallen down</a:t>
            </a:r>
            <a:endParaRPr lang="en-US" dirty="0"/>
          </a:p>
          <a:p>
            <a:endParaRPr lang="en-US" sz="2000" dirty="0">
              <a:latin typeface="Gill Sans MT"/>
            </a:endParaRPr>
          </a:p>
          <a:p>
            <a:endParaRPr lang="en-US" sz="2000" dirty="0">
              <a:latin typeface="Gill Sans MT"/>
            </a:endParaRPr>
          </a:p>
        </p:txBody>
      </p:sp>
    </p:spTree>
    <p:extLst>
      <p:ext uri="{BB962C8B-B14F-4D97-AF65-F5344CB8AC3E}">
        <p14:creationId xmlns:p14="http://schemas.microsoft.com/office/powerpoint/2010/main" val="186294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7FC3A-FDE5-4D50-80E5-4D70652EFB56}"/>
              </a:ext>
            </a:extLst>
          </p:cNvPr>
          <p:cNvSpPr>
            <a:spLocks noGrp="1"/>
          </p:cNvSpPr>
          <p:nvPr>
            <p:ph idx="1"/>
          </p:nvPr>
        </p:nvSpPr>
        <p:spPr>
          <a:xfrm>
            <a:off x="216357" y="222892"/>
            <a:ext cx="11798032" cy="6356626"/>
          </a:xfrm>
        </p:spPr>
        <p:txBody>
          <a:bodyPr vert="horz" lIns="91440" tIns="45720" rIns="91440" bIns="45720" rtlCol="0" anchor="t">
            <a:normAutofit/>
          </a:bodyPr>
          <a:lstStyle/>
          <a:p>
            <a:r>
              <a:rPr lang="en-US" sz="2800" b="1" dirty="0">
                <a:hlinkClick r:id="rId2"/>
              </a:rPr>
              <a:t>2nd Paper</a:t>
            </a:r>
            <a:endParaRPr lang="en-US" b="1" dirty="0"/>
          </a:p>
          <a:p>
            <a:endParaRPr lang="en-US" sz="2800" b="1" dirty="0"/>
          </a:p>
          <a:p>
            <a:r>
              <a:rPr lang="en-US" sz="2800" dirty="0">
                <a:ea typeface="+mn-lt"/>
                <a:cs typeface="+mn-lt"/>
              </a:rPr>
              <a:t>This paper discusses about the accident detection techniques and some future possibilities in this field. </a:t>
            </a:r>
            <a:endParaRPr lang="en-US" sz="2800" b="1" dirty="0">
              <a:ea typeface="+mn-lt"/>
              <a:cs typeface="+mn-lt"/>
            </a:endParaRPr>
          </a:p>
          <a:p>
            <a:r>
              <a:rPr lang="en-US" sz="2800" dirty="0">
                <a:ea typeface="+mn-lt"/>
                <a:cs typeface="+mn-lt"/>
              </a:rPr>
              <a:t>Most accidents do happen on the roads nowadays due to increased traffic and also due to the driver's reckless driving. </a:t>
            </a:r>
            <a:endParaRPr lang="en-US" sz="2800" b="1" dirty="0">
              <a:ea typeface="+mn-lt"/>
              <a:cs typeface="+mn-lt"/>
            </a:endParaRPr>
          </a:p>
          <a:p>
            <a:r>
              <a:rPr lang="en-US" sz="2800" dirty="0">
                <a:ea typeface="+mn-lt"/>
                <a:cs typeface="+mn-lt"/>
              </a:rPr>
              <a:t>In many cases, family members or the ambulance and police are not kept informed on time. This results in delaying the assist provided to the injured person by accident.</a:t>
            </a:r>
            <a:endParaRPr lang="en-US" sz="2800" b="1" dirty="0">
              <a:ea typeface="+mn-lt"/>
              <a:cs typeface="+mn-lt"/>
            </a:endParaRPr>
          </a:p>
          <a:p>
            <a:r>
              <a:rPr lang="en-US" sz="2800" dirty="0">
                <a:ea typeface="+mn-lt"/>
                <a:cs typeface="+mn-lt"/>
              </a:rPr>
              <a:t> Road accidents are the crux of the incident. The paper talks and  aims at finding the vehicle where it is and locating the vehicle using a computer within the vehicle system to send a message.</a:t>
            </a:r>
            <a:endParaRPr lang="en-US" sz="2800" b="1"/>
          </a:p>
        </p:txBody>
      </p:sp>
    </p:spTree>
    <p:extLst>
      <p:ext uri="{BB962C8B-B14F-4D97-AF65-F5344CB8AC3E}">
        <p14:creationId xmlns:p14="http://schemas.microsoft.com/office/powerpoint/2010/main" val="345673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6CB4A-D0F9-48D3-A2E6-6BF97A3BC785}"/>
              </a:ext>
            </a:extLst>
          </p:cNvPr>
          <p:cNvSpPr>
            <a:spLocks noGrp="1"/>
          </p:cNvSpPr>
          <p:nvPr>
            <p:ph idx="1"/>
          </p:nvPr>
        </p:nvSpPr>
        <p:spPr>
          <a:xfrm>
            <a:off x="138865" y="235807"/>
            <a:ext cx="11875524" cy="6447033"/>
          </a:xfrm>
        </p:spPr>
        <p:txBody>
          <a:bodyPr vert="horz" lIns="91440" tIns="45720" rIns="91440" bIns="45720" rtlCol="0" anchor="t">
            <a:normAutofit/>
          </a:bodyPr>
          <a:lstStyle/>
          <a:p>
            <a:r>
              <a:rPr lang="en-US" sz="2800" b="1" dirty="0">
                <a:hlinkClick r:id="rId2"/>
              </a:rPr>
              <a:t>3rd Paper</a:t>
            </a:r>
            <a:endParaRPr lang="en-US" sz="2800" b="1" dirty="0"/>
          </a:p>
          <a:p>
            <a:endParaRPr lang="en-US" sz="2800" b="1" dirty="0"/>
          </a:p>
          <a:p>
            <a:r>
              <a:rPr lang="en-US" sz="2800" dirty="0">
                <a:ea typeface="+mn-lt"/>
                <a:cs typeface="+mn-lt"/>
              </a:rPr>
              <a:t>In this review paper, they proposed an intelligent system that composed of a GPS receiver, Vibration sensor, GSM Modem and integrated with Vehicular AD-Hoc Network (VANET). The employ of (VANET) by enhanced Ad hoc On-Demand Distance Vector protocol (AODV) helps these services in finding the optimum route to the emergency message. </a:t>
            </a:r>
            <a:endParaRPr lang="en-US" sz="2800" b="1" dirty="0">
              <a:ea typeface="+mn-lt"/>
              <a:cs typeface="+mn-lt"/>
            </a:endParaRPr>
          </a:p>
          <a:p>
            <a:r>
              <a:rPr lang="en-US" sz="2800" dirty="0">
                <a:ea typeface="+mn-lt"/>
                <a:cs typeface="+mn-lt"/>
              </a:rPr>
              <a:t>The use of GSM, GPS, and VANET technologies allows the system to track vehicle and provides the most instant and accurate information about the vehicle accident spot.</a:t>
            </a:r>
            <a:endParaRPr lang="en-US" sz="2800" b="1"/>
          </a:p>
        </p:txBody>
      </p:sp>
    </p:spTree>
    <p:extLst>
      <p:ext uri="{BB962C8B-B14F-4D97-AF65-F5344CB8AC3E}">
        <p14:creationId xmlns:p14="http://schemas.microsoft.com/office/powerpoint/2010/main" val="115423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633EA-C819-4FB7-BCFE-729F92A1515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objective</a:t>
            </a:r>
          </a:p>
        </p:txBody>
      </p:sp>
      <p:sp>
        <p:nvSpPr>
          <p:cNvPr id="3" name="Content Placeholder 2">
            <a:extLst>
              <a:ext uri="{FF2B5EF4-FFF2-40B4-BE49-F238E27FC236}">
                <a16:creationId xmlns:a16="http://schemas.microsoft.com/office/drawing/2014/main" id="{EE386C61-34F5-42D4-A816-4504C3DCFBA4}"/>
              </a:ext>
            </a:extLst>
          </p:cNvPr>
          <p:cNvSpPr>
            <a:spLocks noGrp="1"/>
          </p:cNvSpPr>
          <p:nvPr>
            <p:ph idx="1"/>
          </p:nvPr>
        </p:nvSpPr>
        <p:spPr>
          <a:xfrm>
            <a:off x="5139661" y="1079199"/>
            <a:ext cx="6741374" cy="5539093"/>
          </a:xfrm>
        </p:spPr>
        <p:txBody>
          <a:bodyPr vert="horz" lIns="91440" tIns="45720" rIns="91440" bIns="45720" rtlCol="0" anchor="ctr">
            <a:normAutofit/>
          </a:bodyPr>
          <a:lstStyle/>
          <a:p>
            <a:r>
              <a:rPr lang="en-US" sz="2400" dirty="0">
                <a:ea typeface="+mn-lt"/>
                <a:cs typeface="+mn-lt"/>
              </a:rPr>
              <a:t>The main objective of this project is to develop a low cost, safety &amp; practical in-vehicle system that can be applied to all types of car. </a:t>
            </a:r>
            <a:endParaRPr lang="en-US" sz="2400" dirty="0"/>
          </a:p>
          <a:p>
            <a:r>
              <a:rPr lang="en-US" sz="2400" dirty="0">
                <a:ea typeface="+mn-lt"/>
                <a:cs typeface="+mn-lt"/>
              </a:rPr>
              <a:t>  Several other objectives that we want to achieve during the development of this project are :-</a:t>
            </a:r>
            <a:endParaRPr lang="en-US" sz="2400" dirty="0"/>
          </a:p>
          <a:p>
            <a:r>
              <a:rPr lang="en-US" sz="2400" dirty="0">
                <a:ea typeface="+mn-lt"/>
                <a:cs typeface="+mn-lt"/>
              </a:rPr>
              <a:t> To develop a system that can report the accident by give the exact location of the accident.</a:t>
            </a:r>
            <a:endParaRPr lang="en-US" sz="2400" dirty="0"/>
          </a:p>
          <a:p>
            <a:r>
              <a:rPr lang="en-US" sz="2400" dirty="0">
                <a:ea typeface="+mn-lt"/>
                <a:cs typeface="+mn-lt"/>
              </a:rPr>
              <a:t>To design the system that can evaluate the collision impact faced by the car during accident</a:t>
            </a:r>
            <a:endParaRPr lang="en-US" sz="2400" dirty="0"/>
          </a:p>
        </p:txBody>
      </p:sp>
    </p:spTree>
    <p:extLst>
      <p:ext uri="{BB962C8B-B14F-4D97-AF65-F5344CB8AC3E}">
        <p14:creationId xmlns:p14="http://schemas.microsoft.com/office/powerpoint/2010/main" val="59694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EFC4-4723-4BAA-AE0C-FB5ED3149DB8}"/>
              </a:ext>
            </a:extLst>
          </p:cNvPr>
          <p:cNvSpPr>
            <a:spLocks noGrp="1"/>
          </p:cNvSpPr>
          <p:nvPr>
            <p:ph type="title"/>
          </p:nvPr>
        </p:nvSpPr>
        <p:spPr>
          <a:xfrm>
            <a:off x="-3203" y="-3952"/>
            <a:ext cx="11836779" cy="710856"/>
          </a:xfrm>
        </p:spPr>
        <p:txBody>
          <a:bodyPr>
            <a:normAutofit fontScale="90000"/>
          </a:bodyPr>
          <a:lstStyle/>
          <a:p>
            <a:r>
              <a:rPr lang="en-US" b="1" dirty="0"/>
              <a:t>Workplan </a:t>
            </a:r>
          </a:p>
        </p:txBody>
      </p:sp>
      <p:graphicFrame>
        <p:nvGraphicFramePr>
          <p:cNvPr id="5" name="Content Placeholder 4">
            <a:extLst>
              <a:ext uri="{FF2B5EF4-FFF2-40B4-BE49-F238E27FC236}">
                <a16:creationId xmlns:a16="http://schemas.microsoft.com/office/drawing/2014/main" id="{43CB111D-A63D-4CFC-B81F-D254AC5CCEC5}"/>
              </a:ext>
            </a:extLst>
          </p:cNvPr>
          <p:cNvGraphicFramePr>
            <a:graphicFrameLocks noGrp="1"/>
          </p:cNvGraphicFramePr>
          <p:nvPr>
            <p:ph idx="1"/>
            <p:extLst>
              <p:ext uri="{D42A27DB-BD31-4B8C-83A1-F6EECF244321}">
                <p14:modId xmlns:p14="http://schemas.microsoft.com/office/powerpoint/2010/main" val="2577021027"/>
              </p:ext>
            </p:extLst>
          </p:nvPr>
        </p:nvGraphicFramePr>
        <p:xfrm>
          <a:off x="129152" y="710338"/>
          <a:ext cx="11830806" cy="6289018"/>
        </p:xfrm>
        <a:graphic>
          <a:graphicData uri="http://schemas.openxmlformats.org/drawingml/2006/table">
            <a:tbl>
              <a:tblPr firstRow="1" bandRow="1">
                <a:tableStyleId>{5C22544A-7EE6-4342-B048-85BDC9FD1C3A}</a:tableStyleId>
              </a:tblPr>
              <a:tblGrid>
                <a:gridCol w="619221">
                  <a:extLst>
                    <a:ext uri="{9D8B030D-6E8A-4147-A177-3AD203B41FA5}">
                      <a16:colId xmlns:a16="http://schemas.microsoft.com/office/drawing/2014/main" val="2311745261"/>
                    </a:ext>
                  </a:extLst>
                </a:gridCol>
                <a:gridCol w="2940681">
                  <a:extLst>
                    <a:ext uri="{9D8B030D-6E8A-4147-A177-3AD203B41FA5}">
                      <a16:colId xmlns:a16="http://schemas.microsoft.com/office/drawing/2014/main" val="978197879"/>
                    </a:ext>
                  </a:extLst>
                </a:gridCol>
                <a:gridCol w="1399989">
                  <a:extLst>
                    <a:ext uri="{9D8B030D-6E8A-4147-A177-3AD203B41FA5}">
                      <a16:colId xmlns:a16="http://schemas.microsoft.com/office/drawing/2014/main" val="2892816425"/>
                    </a:ext>
                  </a:extLst>
                </a:gridCol>
                <a:gridCol w="6870915">
                  <a:extLst>
                    <a:ext uri="{9D8B030D-6E8A-4147-A177-3AD203B41FA5}">
                      <a16:colId xmlns:a16="http://schemas.microsoft.com/office/drawing/2014/main" val="1944833518"/>
                    </a:ext>
                  </a:extLst>
                </a:gridCol>
              </a:tblGrid>
              <a:tr h="420595">
                <a:tc>
                  <a:txBody>
                    <a:bodyPr/>
                    <a:lstStyle/>
                    <a:p>
                      <a:pPr marL="0" algn="just" rtl="0" eaLnBrk="1" latinLnBrk="0" hangingPunct="1">
                        <a:lnSpc>
                          <a:spcPct val="115000"/>
                        </a:lnSpc>
                        <a:spcBef>
                          <a:spcPts val="0"/>
                        </a:spcBef>
                        <a:spcAft>
                          <a:spcPts val="0"/>
                        </a:spcAft>
                      </a:pPr>
                      <a:r>
                        <a:rPr lang="en-US" sz="1200" dirty="0">
                          <a:effectLst/>
                        </a:rPr>
                        <a:t>S.NO</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100" dirty="0">
                          <a:effectLst/>
                        </a:rPr>
                        <a:t>Particulars</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200" dirty="0">
                          <a:effectLst/>
                        </a:rPr>
                        <a:t>Duration</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200" dirty="0">
                          <a:effectLst/>
                        </a:rPr>
                        <a:t>Outcome</a:t>
                      </a:r>
                      <a:endParaRPr lang="en-US" dirty="0">
                        <a:effectLst/>
                      </a:endParaRPr>
                    </a:p>
                  </a:txBody>
                  <a:tcPr marL="0" marR="0" marT="0" marB="0" anchor="ctr"/>
                </a:tc>
                <a:extLst>
                  <a:ext uri="{0D108BD9-81ED-4DB2-BD59-A6C34878D82A}">
                    <a16:rowId xmlns:a16="http://schemas.microsoft.com/office/drawing/2014/main" val="911853404"/>
                  </a:ext>
                </a:extLst>
              </a:tr>
              <a:tr h="1394847">
                <a:tc>
                  <a:txBody>
                    <a:bodyPr/>
                    <a:lstStyle/>
                    <a:p>
                      <a:pPr marL="0" algn="just" rtl="0" eaLnBrk="1" latinLnBrk="0" hangingPunct="1">
                        <a:lnSpc>
                          <a:spcPct val="115000"/>
                        </a:lnSpc>
                        <a:spcBef>
                          <a:spcPts val="0"/>
                        </a:spcBef>
                        <a:spcAft>
                          <a:spcPts val="0"/>
                        </a:spcAft>
                      </a:pPr>
                      <a:r>
                        <a:rPr lang="en-US" sz="1200" dirty="0">
                          <a:effectLst/>
                        </a:rPr>
                        <a:t>    1</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600" b="1" dirty="0">
                          <a:effectLst/>
                        </a:rPr>
                        <a:t>Module-1 (Literature Survey)</a:t>
                      </a:r>
                    </a:p>
                  </a:txBody>
                  <a:tcPr marL="0" marR="0" marT="0" marB="0" anchor="ctr"/>
                </a:tc>
                <a:tc>
                  <a:txBody>
                    <a:bodyPr/>
                    <a:lstStyle/>
                    <a:p>
                      <a:pPr marL="0" lvl="0" algn="just">
                        <a:lnSpc>
                          <a:spcPct val="114999"/>
                        </a:lnSpc>
                        <a:spcBef>
                          <a:spcPts val="0"/>
                        </a:spcBef>
                        <a:spcAft>
                          <a:spcPts val="0"/>
                        </a:spcAft>
                        <a:buNone/>
                      </a:pPr>
                      <a:r>
                        <a:rPr lang="en-US" sz="1200" dirty="0">
                          <a:effectLst/>
                        </a:rPr>
                        <a:t>      </a:t>
                      </a:r>
                      <a:r>
                        <a:rPr lang="en-US" sz="1800" b="1" dirty="0">
                          <a:effectLst/>
                        </a:rPr>
                        <a:t>  7 Days </a:t>
                      </a:r>
                    </a:p>
                  </a:txBody>
                  <a:tcPr marL="0" marR="0" marT="0" marB="0" anchor="ctr"/>
                </a:tc>
                <a:tc>
                  <a:txBody>
                    <a:bodyPr/>
                    <a:lstStyle/>
                    <a:p>
                      <a:pPr lvl="0" algn="just">
                        <a:lnSpc>
                          <a:spcPct val="100000"/>
                        </a:lnSpc>
                        <a:spcBef>
                          <a:spcPts val="0"/>
                        </a:spcBef>
                        <a:spcAft>
                          <a:spcPts val="0"/>
                        </a:spcAft>
                        <a:buNone/>
                      </a:pPr>
                      <a:r>
                        <a:rPr lang="en-US" sz="1700" b="1" i="0" u="none" strike="noStrike" noProof="0" dirty="0">
                          <a:effectLst/>
                          <a:latin typeface="Gill Sans MT"/>
                        </a:rPr>
                        <a:t> The Outcome of literature survey was that we were able to  collect ideas and information about our desired system and details about each components of it.</a:t>
                      </a:r>
                      <a:endParaRPr lang="en-US" sz="1700" i="0" dirty="0"/>
                    </a:p>
                    <a:p>
                      <a:pPr marL="0" lvl="0" algn="just">
                        <a:lnSpc>
                          <a:spcPct val="114999"/>
                        </a:lnSpc>
                        <a:spcBef>
                          <a:spcPts val="0"/>
                        </a:spcBef>
                        <a:spcAft>
                          <a:spcPts val="0"/>
                        </a:spcAft>
                        <a:buNone/>
                      </a:pPr>
                      <a:br>
                        <a:rPr lang="en-US" dirty="0"/>
                      </a:br>
                      <a:endParaRPr lang="en-US" dirty="0"/>
                    </a:p>
                  </a:txBody>
                  <a:tcPr marL="0" marR="0" marT="0" marB="0" anchor="ctr"/>
                </a:tc>
                <a:extLst>
                  <a:ext uri="{0D108BD9-81ED-4DB2-BD59-A6C34878D82A}">
                    <a16:rowId xmlns:a16="http://schemas.microsoft.com/office/drawing/2014/main" val="1374481995"/>
                  </a:ext>
                </a:extLst>
              </a:tr>
              <a:tr h="1081532">
                <a:tc>
                  <a:txBody>
                    <a:bodyPr/>
                    <a:lstStyle/>
                    <a:p>
                      <a:pPr marL="0" algn="just" rtl="0" eaLnBrk="1" latinLnBrk="0" hangingPunct="1">
                        <a:lnSpc>
                          <a:spcPct val="115000"/>
                        </a:lnSpc>
                        <a:spcBef>
                          <a:spcPts val="0"/>
                        </a:spcBef>
                        <a:spcAft>
                          <a:spcPts val="0"/>
                        </a:spcAft>
                      </a:pPr>
                      <a:r>
                        <a:rPr lang="en-US" sz="1200" dirty="0">
                          <a:effectLst/>
                        </a:rPr>
                        <a:t>    2</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800" b="1" dirty="0">
                          <a:effectLst/>
                        </a:rPr>
                        <a:t>Module2(Planning)</a:t>
                      </a:r>
                    </a:p>
                  </a:txBody>
                  <a:tcPr marL="0" marR="0" marT="0" marB="0" anchor="ctr"/>
                </a:tc>
                <a:tc>
                  <a:txBody>
                    <a:bodyPr/>
                    <a:lstStyle/>
                    <a:p>
                      <a:pPr marL="0" lvl="0" algn="just">
                        <a:lnSpc>
                          <a:spcPct val="114999"/>
                        </a:lnSpc>
                        <a:spcBef>
                          <a:spcPts val="0"/>
                        </a:spcBef>
                        <a:spcAft>
                          <a:spcPts val="0"/>
                        </a:spcAft>
                        <a:buNone/>
                      </a:pPr>
                      <a:r>
                        <a:rPr lang="en-US" sz="1800" b="1" i="0" u="none" strike="noStrike" noProof="0" dirty="0">
                          <a:effectLst/>
                          <a:latin typeface="Gill Sans MT"/>
                        </a:rPr>
                        <a:t>    </a:t>
                      </a:r>
                      <a:r>
                        <a:rPr lang="en-US" sz="1600" b="1" i="0" u="none" strike="noStrike" noProof="0" dirty="0">
                          <a:effectLst/>
                          <a:latin typeface="Gill Sans MT"/>
                        </a:rPr>
                        <a:t> 7  Days</a:t>
                      </a:r>
                      <a:endParaRPr lang="en-US" sz="1600" dirty="0">
                        <a:effectLst/>
                      </a:endParaRPr>
                    </a:p>
                  </a:txBody>
                  <a:tcPr marL="0" marR="0" marT="0" marB="0" anchor="ctr"/>
                </a:tc>
                <a:tc>
                  <a:txBody>
                    <a:bodyPr/>
                    <a:lstStyle/>
                    <a:p>
                      <a:pPr lvl="0" algn="just">
                        <a:lnSpc>
                          <a:spcPct val="100000"/>
                        </a:lnSpc>
                        <a:spcBef>
                          <a:spcPts val="0"/>
                        </a:spcBef>
                        <a:spcAft>
                          <a:spcPts val="0"/>
                        </a:spcAft>
                        <a:buNone/>
                      </a:pPr>
                      <a:r>
                        <a:rPr lang="en-US" sz="1200" b="1" i="1" u="none" strike="noStrike" noProof="0" dirty="0">
                          <a:effectLst/>
                        </a:rPr>
                        <a:t> </a:t>
                      </a:r>
                      <a:r>
                        <a:rPr lang="en-US" sz="1600" b="1" i="0" u="none" strike="noStrike" noProof="0" dirty="0">
                          <a:effectLst/>
                        </a:rPr>
                        <a:t>It</a:t>
                      </a:r>
                      <a:r>
                        <a:rPr lang="en-US" sz="1800" b="1" i="0" u="none" strike="noStrike" noProof="0" dirty="0">
                          <a:effectLst/>
                        </a:rPr>
                        <a:t> helped us in planning the Framework of our desired system.</a:t>
                      </a:r>
                      <a:endParaRPr lang="en-US" sz="1800" i="0" dirty="0"/>
                    </a:p>
                    <a:p>
                      <a:pPr marL="0" lvl="0" algn="just">
                        <a:lnSpc>
                          <a:spcPct val="114999"/>
                        </a:lnSpc>
                        <a:spcBef>
                          <a:spcPts val="0"/>
                        </a:spcBef>
                        <a:spcAft>
                          <a:spcPts val="0"/>
                        </a:spcAft>
                        <a:buNone/>
                      </a:pPr>
                      <a:br>
                        <a:rPr lang="en-US" dirty="0"/>
                      </a:br>
                      <a:endParaRPr lang="en-US" dirty="0"/>
                    </a:p>
                  </a:txBody>
                  <a:tcPr marL="0" marR="0" marT="0" marB="0" anchor="ctr"/>
                </a:tc>
                <a:extLst>
                  <a:ext uri="{0D108BD9-81ED-4DB2-BD59-A6C34878D82A}">
                    <a16:rowId xmlns:a16="http://schemas.microsoft.com/office/drawing/2014/main" val="339513510"/>
                  </a:ext>
                </a:extLst>
              </a:tr>
              <a:tr h="1081532">
                <a:tc>
                  <a:txBody>
                    <a:bodyPr/>
                    <a:lstStyle/>
                    <a:p>
                      <a:pPr marL="0" algn="just" rtl="0" eaLnBrk="1" latinLnBrk="0" hangingPunct="1">
                        <a:lnSpc>
                          <a:spcPct val="115000"/>
                        </a:lnSpc>
                        <a:spcBef>
                          <a:spcPts val="0"/>
                        </a:spcBef>
                        <a:spcAft>
                          <a:spcPts val="0"/>
                        </a:spcAft>
                      </a:pPr>
                      <a:r>
                        <a:rPr lang="en-US" sz="1200" dirty="0">
                          <a:effectLst/>
                        </a:rPr>
                        <a:t>     3</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800" b="1" dirty="0">
                          <a:effectLst/>
                        </a:rPr>
                        <a:t>Module3(Design)</a:t>
                      </a:r>
                      <a:endParaRPr lang="en-US" sz="1800" b="1">
                        <a:effectLst/>
                      </a:endParaRPr>
                    </a:p>
                  </a:txBody>
                  <a:tcPr marL="0" marR="0" marT="0" marB="0" anchor="ctr"/>
                </a:tc>
                <a:tc>
                  <a:txBody>
                    <a:bodyPr/>
                    <a:lstStyle/>
                    <a:p>
                      <a:pPr marL="0" lvl="0" algn="just" rtl="0" eaLnBrk="1" latinLnBrk="0" hangingPunct="1">
                        <a:lnSpc>
                          <a:spcPct val="100000"/>
                        </a:lnSpc>
                        <a:spcBef>
                          <a:spcPts val="0"/>
                        </a:spcBef>
                        <a:spcAft>
                          <a:spcPts val="0"/>
                        </a:spcAft>
                      </a:pPr>
                      <a:r>
                        <a:rPr lang="en-US" sz="1200" dirty="0">
                          <a:effectLst/>
                        </a:rPr>
                        <a:t>       </a:t>
                      </a:r>
                      <a:r>
                        <a:rPr lang="en-US" sz="1600" b="1" i="0" u="none" strike="noStrike" noProof="0" dirty="0">
                          <a:effectLst/>
                          <a:latin typeface="Gill Sans MT"/>
                        </a:rPr>
                        <a:t>10 days</a:t>
                      </a:r>
                      <a:endParaRPr lang="en-US" sz="1600" i="0" dirty="0">
                        <a:effectLst/>
                      </a:endParaRPr>
                    </a:p>
                    <a:p>
                      <a:pPr marL="0" lvl="0" algn="just">
                        <a:lnSpc>
                          <a:spcPct val="114999"/>
                        </a:lnSpc>
                        <a:spcBef>
                          <a:spcPts val="0"/>
                        </a:spcBef>
                        <a:spcAft>
                          <a:spcPts val="0"/>
                        </a:spcAft>
                        <a:buNone/>
                      </a:pPr>
                      <a:br>
                        <a:rPr lang="en-US" dirty="0"/>
                      </a:br>
                      <a:endParaRPr lang="en-US" dirty="0"/>
                    </a:p>
                  </a:txBody>
                  <a:tcPr marL="0" marR="0" marT="0" marB="0" anchor="ctr"/>
                </a:tc>
                <a:tc>
                  <a:txBody>
                    <a:bodyPr/>
                    <a:lstStyle/>
                    <a:p>
                      <a:pPr marL="0" lvl="0" algn="just" rtl="0" eaLnBrk="1" latinLnBrk="0" hangingPunct="1">
                        <a:lnSpc>
                          <a:spcPct val="100000"/>
                        </a:lnSpc>
                        <a:spcBef>
                          <a:spcPts val="0"/>
                        </a:spcBef>
                        <a:spcAft>
                          <a:spcPts val="0"/>
                        </a:spcAft>
                      </a:pPr>
                      <a:r>
                        <a:rPr lang="en-US" sz="1200" dirty="0">
                          <a:effectLst/>
                        </a:rPr>
                        <a:t>   </a:t>
                      </a:r>
                      <a:r>
                        <a:rPr lang="en-US" sz="1800" b="1" i="0" u="none" strike="noStrike" noProof="0" dirty="0">
                          <a:effectLst/>
                          <a:latin typeface="Gill Sans MT"/>
                        </a:rPr>
                        <a:t>It helped  us in designing our circuit by arranging all the components and do the required Arduino coding.</a:t>
                      </a:r>
                      <a:endParaRPr lang="en-US" sz="1800" b="1" i="0">
                        <a:effectLst/>
                      </a:endParaRPr>
                    </a:p>
                    <a:p>
                      <a:pPr marL="0" lvl="0" algn="just">
                        <a:lnSpc>
                          <a:spcPct val="114999"/>
                        </a:lnSpc>
                        <a:spcBef>
                          <a:spcPts val="0"/>
                        </a:spcBef>
                        <a:spcAft>
                          <a:spcPts val="0"/>
                        </a:spcAft>
                        <a:buNone/>
                      </a:pPr>
                      <a:br>
                        <a:rPr lang="en-US" dirty="0"/>
                      </a:br>
                      <a:endParaRPr lang="en-US" dirty="0"/>
                    </a:p>
                  </a:txBody>
                  <a:tcPr marL="0" marR="0" marT="0" marB="0" anchor="ctr"/>
                </a:tc>
                <a:extLst>
                  <a:ext uri="{0D108BD9-81ED-4DB2-BD59-A6C34878D82A}">
                    <a16:rowId xmlns:a16="http://schemas.microsoft.com/office/drawing/2014/main" val="1122277381"/>
                  </a:ext>
                </a:extLst>
              </a:tr>
              <a:tr h="1081532">
                <a:tc>
                  <a:txBody>
                    <a:bodyPr/>
                    <a:lstStyle/>
                    <a:p>
                      <a:pPr marL="0" algn="just" rtl="0" eaLnBrk="1" latinLnBrk="0" hangingPunct="1">
                        <a:lnSpc>
                          <a:spcPct val="115000"/>
                        </a:lnSpc>
                        <a:spcBef>
                          <a:spcPts val="0"/>
                        </a:spcBef>
                        <a:spcAft>
                          <a:spcPts val="0"/>
                        </a:spcAft>
                      </a:pPr>
                      <a:r>
                        <a:rPr lang="en-US" sz="1200" dirty="0">
                          <a:effectLst/>
                        </a:rPr>
                        <a:t>     4</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800" b="1" dirty="0">
                          <a:effectLst/>
                        </a:rPr>
                        <a:t>Module4(Implementation)</a:t>
                      </a:r>
                    </a:p>
                  </a:txBody>
                  <a:tcPr marL="0" marR="0" marT="0" marB="0" anchor="ctr"/>
                </a:tc>
                <a:tc>
                  <a:txBody>
                    <a:bodyPr/>
                    <a:lstStyle/>
                    <a:p>
                      <a:pPr marL="0" algn="just" rtl="0" eaLnBrk="1" latinLnBrk="0" hangingPunct="1">
                        <a:lnSpc>
                          <a:spcPct val="115000"/>
                        </a:lnSpc>
                        <a:spcBef>
                          <a:spcPts val="0"/>
                        </a:spcBef>
                        <a:spcAft>
                          <a:spcPts val="0"/>
                        </a:spcAft>
                      </a:pPr>
                      <a:r>
                        <a:rPr lang="en-US" sz="1800" b="1" dirty="0">
                          <a:effectLst/>
                        </a:rPr>
                        <a:t>   10 Days</a:t>
                      </a:r>
                    </a:p>
                  </a:txBody>
                  <a:tcPr marL="0" marR="0" marT="0" marB="0" anchor="ctr"/>
                </a:tc>
                <a:tc>
                  <a:txBody>
                    <a:bodyPr/>
                    <a:lstStyle/>
                    <a:p>
                      <a:pPr lvl="0" algn="just">
                        <a:lnSpc>
                          <a:spcPct val="100000"/>
                        </a:lnSpc>
                        <a:spcBef>
                          <a:spcPts val="0"/>
                        </a:spcBef>
                        <a:spcAft>
                          <a:spcPts val="0"/>
                        </a:spcAft>
                        <a:buNone/>
                      </a:pPr>
                      <a:r>
                        <a:rPr lang="en-US" sz="1200" b="1" i="1" u="none" strike="noStrike" noProof="0" dirty="0">
                          <a:effectLst/>
                          <a:latin typeface="Gill Sans MT"/>
                        </a:rPr>
                        <a:t> </a:t>
                      </a:r>
                      <a:r>
                        <a:rPr lang="en-US" sz="1800" b="1" i="0" u="none" strike="noStrike" noProof="0" dirty="0">
                          <a:effectLst/>
                          <a:latin typeface="Gill Sans MT"/>
                        </a:rPr>
                        <a:t> It helped us in running our system and to check whether it is giving desired results or not</a:t>
                      </a:r>
                      <a:endParaRPr lang="en-US" sz="1800" i="0" dirty="0"/>
                    </a:p>
                    <a:p>
                      <a:pPr marL="0" lvl="0" algn="just">
                        <a:lnSpc>
                          <a:spcPct val="114999"/>
                        </a:lnSpc>
                        <a:spcBef>
                          <a:spcPts val="0"/>
                        </a:spcBef>
                        <a:spcAft>
                          <a:spcPts val="0"/>
                        </a:spcAft>
                        <a:buNone/>
                      </a:pPr>
                      <a:br>
                        <a:rPr lang="en-US" dirty="0"/>
                      </a:br>
                      <a:endParaRPr lang="en-US" dirty="0"/>
                    </a:p>
                  </a:txBody>
                  <a:tcPr marL="0" marR="0" marT="0" marB="0" anchor="ctr"/>
                </a:tc>
                <a:extLst>
                  <a:ext uri="{0D108BD9-81ED-4DB2-BD59-A6C34878D82A}">
                    <a16:rowId xmlns:a16="http://schemas.microsoft.com/office/drawing/2014/main" val="1445071167"/>
                  </a:ext>
                </a:extLst>
              </a:tr>
              <a:tr h="1081532">
                <a:tc>
                  <a:txBody>
                    <a:bodyPr/>
                    <a:lstStyle/>
                    <a:p>
                      <a:pPr marL="0" algn="just" rtl="0" eaLnBrk="1" latinLnBrk="0" hangingPunct="1">
                        <a:lnSpc>
                          <a:spcPct val="115000"/>
                        </a:lnSpc>
                        <a:spcBef>
                          <a:spcPts val="0"/>
                        </a:spcBef>
                        <a:spcAft>
                          <a:spcPts val="0"/>
                        </a:spcAft>
                      </a:pPr>
                      <a:r>
                        <a:rPr lang="en-US" sz="1200" dirty="0">
                          <a:effectLst/>
                        </a:rPr>
                        <a:t>     5</a:t>
                      </a:r>
                      <a:endParaRPr lang="en-US" dirty="0">
                        <a:effectLst/>
                      </a:endParaRPr>
                    </a:p>
                  </a:txBody>
                  <a:tcPr marL="0" marR="0" marT="0" marB="0" anchor="ctr"/>
                </a:tc>
                <a:tc>
                  <a:txBody>
                    <a:bodyPr/>
                    <a:lstStyle/>
                    <a:p>
                      <a:pPr marL="0" algn="just" rtl="0" eaLnBrk="1" latinLnBrk="0" hangingPunct="1">
                        <a:lnSpc>
                          <a:spcPct val="115000"/>
                        </a:lnSpc>
                        <a:spcBef>
                          <a:spcPts val="0"/>
                        </a:spcBef>
                        <a:spcAft>
                          <a:spcPts val="0"/>
                        </a:spcAft>
                      </a:pPr>
                      <a:r>
                        <a:rPr lang="en-US" sz="1800" b="1" dirty="0">
                          <a:effectLst/>
                        </a:rPr>
                        <a:t>Module5(Validation)</a:t>
                      </a:r>
                    </a:p>
                  </a:txBody>
                  <a:tcPr marL="0" marR="0" marT="0" marB="0" anchor="ctr"/>
                </a:tc>
                <a:tc>
                  <a:txBody>
                    <a:bodyPr/>
                    <a:lstStyle/>
                    <a:p>
                      <a:pPr marL="0" algn="just" rtl="0" eaLnBrk="1" latinLnBrk="0" hangingPunct="1">
                        <a:lnSpc>
                          <a:spcPct val="115000"/>
                        </a:lnSpc>
                        <a:spcBef>
                          <a:spcPts val="0"/>
                        </a:spcBef>
                        <a:spcAft>
                          <a:spcPts val="0"/>
                        </a:spcAft>
                      </a:pPr>
                      <a:r>
                        <a:rPr lang="en-US" sz="1200" dirty="0">
                          <a:effectLst/>
                        </a:rPr>
                        <a:t>    </a:t>
                      </a:r>
                      <a:r>
                        <a:rPr lang="en-US" sz="1800" b="1" dirty="0">
                          <a:effectLst/>
                        </a:rPr>
                        <a:t> 7 Days</a:t>
                      </a:r>
                    </a:p>
                  </a:txBody>
                  <a:tcPr marL="0" marR="0" marT="0" marB="0" anchor="ctr"/>
                </a:tc>
                <a:tc>
                  <a:txBody>
                    <a:bodyPr/>
                    <a:lstStyle/>
                    <a:p>
                      <a:pPr lvl="0" algn="just">
                        <a:lnSpc>
                          <a:spcPct val="100000"/>
                        </a:lnSpc>
                        <a:spcBef>
                          <a:spcPts val="0"/>
                        </a:spcBef>
                        <a:spcAft>
                          <a:spcPts val="0"/>
                        </a:spcAft>
                        <a:buNone/>
                      </a:pPr>
                      <a:r>
                        <a:rPr lang="en-US" sz="1200" b="1" i="0" u="none" strike="noStrike" noProof="0" dirty="0">
                          <a:effectLst/>
                          <a:latin typeface="Gill Sans MT"/>
                        </a:rPr>
                        <a:t>  </a:t>
                      </a:r>
                      <a:r>
                        <a:rPr lang="en-US" sz="1800" b="1" i="0" u="none" strike="noStrike" noProof="0" dirty="0">
                          <a:effectLst/>
                          <a:latin typeface="Gill Sans MT"/>
                        </a:rPr>
                        <a:t> It helped us In making a informative presentation report.</a:t>
                      </a:r>
                      <a:endParaRPr lang="en-US" sz="1800" i="0" dirty="0"/>
                    </a:p>
                    <a:p>
                      <a:pPr marL="0" lvl="0" algn="just">
                        <a:lnSpc>
                          <a:spcPct val="114999"/>
                        </a:lnSpc>
                        <a:spcBef>
                          <a:spcPts val="0"/>
                        </a:spcBef>
                        <a:spcAft>
                          <a:spcPts val="0"/>
                        </a:spcAft>
                        <a:buNone/>
                      </a:pPr>
                      <a:br>
                        <a:rPr lang="en-US" dirty="0"/>
                      </a:br>
                      <a:endParaRPr lang="en-US" dirty="0"/>
                    </a:p>
                  </a:txBody>
                  <a:tcPr marL="0" marR="0" marT="0" marB="0" anchor="ctr"/>
                </a:tc>
                <a:extLst>
                  <a:ext uri="{0D108BD9-81ED-4DB2-BD59-A6C34878D82A}">
                    <a16:rowId xmlns:a16="http://schemas.microsoft.com/office/drawing/2014/main" val="3736551066"/>
                  </a:ext>
                </a:extLst>
              </a:tr>
            </a:tbl>
          </a:graphicData>
        </a:graphic>
      </p:graphicFrame>
    </p:spTree>
    <p:extLst>
      <p:ext uri="{BB962C8B-B14F-4D97-AF65-F5344CB8AC3E}">
        <p14:creationId xmlns:p14="http://schemas.microsoft.com/office/powerpoint/2010/main" val="136193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BA27-CD0A-491B-811C-9D24F2F9DF21}"/>
              </a:ext>
            </a:extLst>
          </p:cNvPr>
          <p:cNvSpPr>
            <a:spLocks noGrp="1"/>
          </p:cNvSpPr>
          <p:nvPr>
            <p:ph type="title"/>
          </p:nvPr>
        </p:nvSpPr>
        <p:spPr>
          <a:xfrm>
            <a:off x="113035" y="60625"/>
            <a:ext cx="11953015" cy="788347"/>
          </a:xfrm>
        </p:spPr>
        <p:txBody>
          <a:bodyPr/>
          <a:lstStyle/>
          <a:p>
            <a:r>
              <a:rPr lang="en-US" b="1" dirty="0"/>
              <a:t>Problem formulation</a:t>
            </a:r>
          </a:p>
        </p:txBody>
      </p:sp>
      <p:sp>
        <p:nvSpPr>
          <p:cNvPr id="3" name="Content Placeholder 2">
            <a:extLst>
              <a:ext uri="{FF2B5EF4-FFF2-40B4-BE49-F238E27FC236}">
                <a16:creationId xmlns:a16="http://schemas.microsoft.com/office/drawing/2014/main" id="{F81482FC-A1AB-45B1-8D77-E906DF82D8A9}"/>
              </a:ext>
            </a:extLst>
          </p:cNvPr>
          <p:cNvSpPr>
            <a:spLocks noGrp="1"/>
          </p:cNvSpPr>
          <p:nvPr>
            <p:ph idx="1"/>
          </p:nvPr>
        </p:nvSpPr>
        <p:spPr>
          <a:xfrm>
            <a:off x="151781" y="971977"/>
            <a:ext cx="11759286" cy="5659202"/>
          </a:xfrm>
        </p:spPr>
        <p:txBody>
          <a:bodyPr vert="horz" lIns="91440" tIns="45720" rIns="91440" bIns="45720" rtlCol="0" anchor="t">
            <a:normAutofit/>
          </a:bodyPr>
          <a:lstStyle/>
          <a:p>
            <a:r>
              <a:rPr lang="en-US" b="1" dirty="0">
                <a:ea typeface="+mn-lt"/>
                <a:cs typeface="+mn-lt"/>
              </a:rPr>
              <a:t>DETERMINATION OF CONSUMERS TOWARDS SAFER CAR PURCHASING</a:t>
            </a:r>
          </a:p>
          <a:p>
            <a:r>
              <a:rPr lang="en-US" dirty="0">
                <a:ea typeface="+mn-lt"/>
                <a:cs typeface="+mn-lt"/>
              </a:rPr>
              <a:t>Customer has many choices of cars but they must be encouraged consumer to buy safer cars. They are many factors contributing to consumers‟ purchasing decisions of specific cars. </a:t>
            </a:r>
          </a:p>
          <a:p>
            <a:r>
              <a:rPr lang="en-US" dirty="0">
                <a:ea typeface="+mn-lt"/>
                <a:cs typeface="+mn-lt"/>
              </a:rPr>
              <a:t>Among those are price, brand, safety aspects, fuel economy, maintenance, reliability, interior and luggage space, performance, resale value and vehicle size.</a:t>
            </a:r>
          </a:p>
          <a:p>
            <a:r>
              <a:rPr lang="en-US" dirty="0"/>
              <a:t>Consumer should by those cars which are having maximum </a:t>
            </a:r>
            <a:r>
              <a:rPr lang="en-US" dirty="0" err="1"/>
              <a:t>AirBags</a:t>
            </a:r>
            <a:r>
              <a:rPr lang="en-US" dirty="0"/>
              <a:t> in the car.</a:t>
            </a:r>
          </a:p>
          <a:p>
            <a:endParaRPr lang="en-US" dirty="0"/>
          </a:p>
          <a:p>
            <a:r>
              <a:rPr lang="en-US" b="1" dirty="0">
                <a:ea typeface="+mn-lt"/>
                <a:cs typeface="+mn-lt"/>
              </a:rPr>
              <a:t>AMBULANCE RESPONSE DELAY</a:t>
            </a:r>
            <a:endParaRPr lang="en-US" b="1" dirty="0"/>
          </a:p>
          <a:p>
            <a:r>
              <a:rPr lang="en-US" dirty="0">
                <a:ea typeface="+mn-lt"/>
                <a:cs typeface="+mn-lt"/>
              </a:rPr>
              <a:t>Ambulances are late to a third of life-threatening emergencies, shocking figures reveal. In the 2018-2019, more than 1.1million critically ill patients were left waiting for an ambulance longer than the target of eight minutes.</a:t>
            </a:r>
            <a:endParaRPr lang="en-US" dirty="0"/>
          </a:p>
          <a:p>
            <a:r>
              <a:rPr lang="en-US" dirty="0">
                <a:ea typeface="+mn-lt"/>
                <a:cs typeface="+mn-lt"/>
              </a:rPr>
              <a:t>For the information of all ambulance response delay are based on the following : </a:t>
            </a:r>
          </a:p>
          <a:p>
            <a:r>
              <a:rPr lang="en-US" dirty="0">
                <a:ea typeface="+mn-lt"/>
                <a:cs typeface="+mn-lt"/>
              </a:rPr>
              <a:t>The caller gave inaccurate information. </a:t>
            </a:r>
          </a:p>
          <a:p>
            <a:r>
              <a:rPr lang="en-US" dirty="0">
                <a:ea typeface="+mn-lt"/>
                <a:cs typeface="+mn-lt"/>
              </a:rPr>
              <a:t> The other cause is damage to road signs or unreadable due to many illegal advertisement sticker and covered with trees branches. </a:t>
            </a:r>
          </a:p>
          <a:p>
            <a:r>
              <a:rPr lang="en-US" dirty="0">
                <a:ea typeface="+mn-lt"/>
                <a:cs typeface="+mn-lt"/>
              </a:rPr>
              <a:t>The caller outside the reach of the area. (no networking/signal) .</a:t>
            </a:r>
            <a:endParaRPr lang="en-US" dirty="0"/>
          </a:p>
          <a:p>
            <a:endParaRPr lang="en-US" dirty="0"/>
          </a:p>
        </p:txBody>
      </p:sp>
    </p:spTree>
    <p:extLst>
      <p:ext uri="{BB962C8B-B14F-4D97-AF65-F5344CB8AC3E}">
        <p14:creationId xmlns:p14="http://schemas.microsoft.com/office/powerpoint/2010/main" val="248855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    VIT BHOPAL UNIVERSITY </vt:lpstr>
      <vt:lpstr>contents</vt:lpstr>
      <vt:lpstr>Introduction</vt:lpstr>
      <vt:lpstr>Literature review</vt:lpstr>
      <vt:lpstr>PowerPoint Presentation</vt:lpstr>
      <vt:lpstr>PowerPoint Presentation</vt:lpstr>
      <vt:lpstr>objective</vt:lpstr>
      <vt:lpstr>Workplan </vt:lpstr>
      <vt:lpstr>Problem formulation</vt:lpstr>
      <vt:lpstr>methodology</vt:lpstr>
      <vt:lpstr>Block diagram</vt:lpstr>
      <vt:lpstr>Flowchart</vt:lpstr>
      <vt:lpstr>List of components</vt:lpstr>
      <vt:lpstr>Software used</vt:lpstr>
      <vt:lpstr>Expected outcomes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414</cp:revision>
  <dcterms:created xsi:type="dcterms:W3CDTF">2021-10-11T14:55:31Z</dcterms:created>
  <dcterms:modified xsi:type="dcterms:W3CDTF">2021-10-11T18:41:56Z</dcterms:modified>
</cp:coreProperties>
</file>