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4"/>
  </p:sldMasterIdLst>
  <p:notesMasterIdLst>
    <p:notesMasterId r:id="rId29"/>
  </p:notesMasterIdLst>
  <p:handoutMasterIdLst>
    <p:handoutMasterId r:id="rId30"/>
  </p:handoutMasterIdLst>
  <p:sldIdLst>
    <p:sldId id="281" r:id="rId5"/>
    <p:sldId id="361" r:id="rId6"/>
    <p:sldId id="395" r:id="rId7"/>
    <p:sldId id="409" r:id="rId8"/>
    <p:sldId id="421" r:id="rId9"/>
    <p:sldId id="410" r:id="rId10"/>
    <p:sldId id="411" r:id="rId11"/>
    <p:sldId id="412" r:id="rId12"/>
    <p:sldId id="414" r:id="rId13"/>
    <p:sldId id="396" r:id="rId14"/>
    <p:sldId id="416" r:id="rId15"/>
    <p:sldId id="417" r:id="rId16"/>
    <p:sldId id="418" r:id="rId17"/>
    <p:sldId id="420" r:id="rId18"/>
    <p:sldId id="419" r:id="rId19"/>
    <p:sldId id="422" r:id="rId20"/>
    <p:sldId id="423" r:id="rId21"/>
    <p:sldId id="401" r:id="rId22"/>
    <p:sldId id="426" r:id="rId23"/>
    <p:sldId id="424" r:id="rId24"/>
    <p:sldId id="427" r:id="rId25"/>
    <p:sldId id="429" r:id="rId26"/>
    <p:sldId id="425" r:id="rId27"/>
    <p:sldId id="42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60" userDrawn="1">
          <p15:clr>
            <a:srgbClr val="A4A3A4"/>
          </p15:clr>
        </p15:guide>
        <p15:guide id="2" pos="739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419" autoAdjust="0"/>
  </p:normalViewPr>
  <p:slideViewPr>
    <p:cSldViewPr snapToGrid="0">
      <p:cViewPr varScale="1">
        <p:scale>
          <a:sx n="75" d="100"/>
          <a:sy n="75" d="100"/>
        </p:scale>
        <p:origin x="974" y="43"/>
      </p:cViewPr>
      <p:guideLst>
        <p:guide pos="360"/>
        <p:guide pos="73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B018AA-DEA7-448F-AE2F-C3D13A0F02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B87A71-96EB-4108-95A3-855A4C3601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47F05-0506-494A-8060-3F395B947DF9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5591A-E83D-4F8A-B064-12B29D3154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AF2308-535F-471C-9423-3467454C92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1E857-36B8-43F1-9D87-FE508167BC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3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C0A13-3F3D-45D4-B17C-1E0ACF36A6FB}" type="datetimeFigureOut">
              <a:rPr lang="en-US" smtClean="0"/>
              <a:t>4/11/2023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AAAB6-A2C6-4A85-A3A1-98EFBA61C9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5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effectLst/>
              <a:latin typeface="Segoe UI" panose="020B0502040204020203" pitchFamily="34" charset="0"/>
            </a:endParaRPr>
          </a:p>
          <a:p>
            <a:r>
              <a:rPr lang="en-US" dirty="0"/>
              <a:t>ID=d924773e-9a16-4d6d-9803-8cb819e99682
Recipe=text_billboard
Type=TextOnly
Variant=0
FamilyID=AccentBoxWalbaum_Zero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AA36B1-75F6-458C-B388-8BC01E9857C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Mistake here in the second diagram, there are dotted lines below </a:t>
            </a:r>
            <a:r>
              <a:rPr lang="en-CA"/>
              <a:t>the graph and above the x-axis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84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8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07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4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82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001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we can say period of f is same as point in the lattice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0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117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773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27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6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657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Isolated zeros of non-constant </a:t>
            </a:r>
            <a:r>
              <a:rPr lang="en-CA" dirty="0" err="1"/>
              <a:t>holomophic</a:t>
            </a:r>
            <a:r>
              <a:rPr lang="en-CA" dirty="0"/>
              <a:t> functions</a:t>
            </a:r>
          </a:p>
          <a:p>
            <a:r>
              <a:rPr lang="en-CA" dirty="0"/>
              <a:t>Valency and related questions</a:t>
            </a:r>
          </a:p>
          <a:p>
            <a:r>
              <a:rPr lang="en-CA" dirty="0"/>
              <a:t>Implicit function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AAAB6-A2C6-4A85-A3A1-98EFBA61C96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85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 userDrawn="1"/>
        </p:nvSpPr>
        <p:spPr>
          <a:xfrm>
            <a:off x="1528762" y="1473243"/>
            <a:ext cx="9144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1368" y="1664208"/>
            <a:ext cx="8586216" cy="2176272"/>
          </a:xfrm>
        </p:spPr>
        <p:txBody>
          <a:bodyPr anchor="ctr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7168" y="4142232"/>
            <a:ext cx="722376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4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409575" y="633619"/>
            <a:ext cx="492741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78408"/>
            <a:ext cx="4059936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359152"/>
            <a:ext cx="4059936" cy="342900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1120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43016" y="566928"/>
            <a:ext cx="2871216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 userDrawn="1"/>
        </p:nvSpPr>
        <p:spPr>
          <a:xfrm>
            <a:off x="877459" y="2121408"/>
            <a:ext cx="395865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843016" y="3108960"/>
            <a:ext cx="598932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7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 userDrawn="1"/>
        </p:nvSpPr>
        <p:spPr>
          <a:xfrm>
            <a:off x="7324344" y="630936"/>
            <a:ext cx="4517136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0" y="978408"/>
            <a:ext cx="3721608" cy="1106424"/>
          </a:xfrm>
        </p:spPr>
        <p:txBody>
          <a:bodyPr anchor="ctr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7328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1480" y="630936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 userDrawn="1"/>
        </p:nvSpPr>
        <p:spPr>
          <a:xfrm>
            <a:off x="7260336" y="117957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1480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 userDrawn="1"/>
        </p:nvSpPr>
        <p:spPr>
          <a:xfrm>
            <a:off x="7792216" y="2185416"/>
            <a:ext cx="3683187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67328" y="3438144"/>
            <a:ext cx="324612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772400" y="3099816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772400" y="4215384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772400" y="5321808"/>
            <a:ext cx="3721100" cy="4476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72400" y="253288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72400" y="3630168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772400" y="4754880"/>
            <a:ext cx="457200" cy="457200"/>
          </a:xfrm>
        </p:spPr>
        <p:txBody>
          <a:bodyPr anchor="ctr"/>
          <a:lstStyle>
            <a:lvl1pPr algn="ctr">
              <a:buNone/>
              <a:defRPr sz="900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439343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94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377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224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24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4064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064" y="3355848"/>
            <a:ext cx="6272784" cy="2825496"/>
          </a:xfrm>
        </p:spPr>
        <p:txBody>
          <a:bodyPr/>
          <a:lstStyle>
            <a:lvl1pPr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1648" y="6356350"/>
            <a:ext cx="4114800" cy="365125"/>
          </a:xfrm>
        </p:spPr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 userDrawn="1"/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603504"/>
            <a:ext cx="4050792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87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72784" cy="1536192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72784" cy="2825496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5272" y="6356350"/>
            <a:ext cx="128016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 userDrawn="1"/>
        </p:nvSpPr>
        <p:spPr>
          <a:xfrm rot="5400000">
            <a:off x="850392" y="36576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80960" y="4352544"/>
            <a:ext cx="4507992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680960" y="0"/>
            <a:ext cx="4507992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 userDrawn="1"/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178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 userDrawn="1"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7013448" cy="2990088"/>
          </a:xfrm>
        </p:spPr>
        <p:txBody>
          <a:bodyPr anchor="ctr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13648" y="1938528"/>
            <a:ext cx="2688336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 userDrawn="1"/>
        </p:nvSpPr>
        <p:spPr>
          <a:xfrm>
            <a:off x="609084" y="2965074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 userDrawn="1"/>
        </p:nvSpPr>
        <p:spPr>
          <a:xfrm rot="5400000">
            <a:off x="7360539" y="3424428"/>
            <a:ext cx="21031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354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01852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869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 userDrawn="1"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 userDrawn="1"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2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239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607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784555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 userDrawn="1"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99923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0268712" y="2798064"/>
            <a:ext cx="146304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3153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4555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268712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94360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008376" y="4489704"/>
            <a:ext cx="1462088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31511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934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 userDrawn="1"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3203688"/>
            <a:ext cx="3291840" cy="2968512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0799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799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05256" y="6356350"/>
            <a:ext cx="2743200" cy="365125"/>
          </a:xfrm>
        </p:spPr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39912" y="2372650"/>
            <a:ext cx="329184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39912" y="3203687"/>
            <a:ext cx="3291840" cy="2968511"/>
          </a:xfrm>
        </p:spPr>
        <p:txBody>
          <a:bodyPr/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30" r:id="rId2"/>
    <p:sldLayoutId id="2147483731" r:id="rId3"/>
    <p:sldLayoutId id="2147483723" r:id="rId4"/>
    <p:sldLayoutId id="2147483722" r:id="rId5"/>
    <p:sldLayoutId id="2147483732" r:id="rId6"/>
    <p:sldLayoutId id="2147483736" r:id="rId7"/>
    <p:sldLayoutId id="2147483725" r:id="rId8"/>
    <p:sldLayoutId id="2147483733" r:id="rId9"/>
    <p:sldLayoutId id="2147483734" r:id="rId10"/>
    <p:sldLayoutId id="2147483735" r:id="rId11"/>
    <p:sldLayoutId id="2147483726" r:id="rId12"/>
    <p:sldLayoutId id="2147483727" r:id="rId13"/>
    <p:sldLayoutId id="2147483728" r:id="rId14"/>
    <p:sldLayoutId id="2147483729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8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9D20-B4BB-42AA-8DDD-68CC9F1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500" dirty="0"/>
              <a:t>Essential Singularities and the Great Picard Theorem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9E8FDB-60EE-45AE-BB89-9A561A61C2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2596" y="4142232"/>
            <a:ext cx="7223760" cy="685800"/>
          </a:xfrm>
        </p:spPr>
        <p:txBody>
          <a:bodyPr/>
          <a:lstStyle/>
          <a:p>
            <a:r>
              <a:rPr lang="en-US" dirty="0"/>
              <a:t>Maninder Dhanauta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0A862B-5497-A940-F249-092C9C95FC69}"/>
              </a:ext>
            </a:extLst>
          </p:cNvPr>
          <p:cNvSpPr txBox="1"/>
          <p:nvPr/>
        </p:nvSpPr>
        <p:spPr>
          <a:xfrm>
            <a:off x="1579556" y="5129784"/>
            <a:ext cx="9032887" cy="1292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dirty="0"/>
              <a:t>April 6, 2023</a:t>
            </a:r>
          </a:p>
          <a:p>
            <a:pPr algn="ctr">
              <a:lnSpc>
                <a:spcPct val="150000"/>
              </a:lnSpc>
            </a:pPr>
            <a:r>
              <a:rPr lang="en-CA" dirty="0"/>
              <a:t>University of Toronto Scarborough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MATD34 Complex Variables II</a:t>
            </a:r>
          </a:p>
        </p:txBody>
      </p:sp>
    </p:spTree>
    <p:extLst>
      <p:ext uri="{BB962C8B-B14F-4D97-AF65-F5344CB8AC3E}">
        <p14:creationId xmlns:p14="http://schemas.microsoft.com/office/powerpoint/2010/main" val="18337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8153400" cy="594995"/>
          </a:xfrm>
        </p:spPr>
        <p:txBody>
          <a:bodyPr>
            <a:noAutofit/>
          </a:bodyPr>
          <a:lstStyle/>
          <a:p>
            <a:r>
              <a:rPr lang="en-CA" sz="2400" dirty="0" err="1"/>
              <a:t>Weierstrauss-Casorati</a:t>
            </a:r>
            <a:r>
              <a:rPr lang="en-CA" sz="2400" dirty="0"/>
              <a:t> (</a:t>
            </a:r>
            <a:r>
              <a:rPr lang="en-CA" sz="2400" dirty="0" err="1"/>
              <a:t>Sokhotski’s</a:t>
            </a:r>
            <a:r>
              <a:rPr lang="en-CA" sz="2400" dirty="0"/>
              <a:t>)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838200" y="1238885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Theorem: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 essential singularity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38885"/>
                <a:ext cx="9494520" cy="1287468"/>
              </a:xfrm>
              <a:prstGeom prst="rect">
                <a:avLst/>
              </a:prstGeom>
              <a:blipFill>
                <a:blip r:embed="rId2"/>
                <a:stretch>
                  <a:fillRect l="-57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363220" y="2783332"/>
                <a:ext cx="10444480" cy="362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(i.e.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dense in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By contradiction,</a:t>
                </a:r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no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converges to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Our function f cannot get close to w.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</a:t>
                </a:r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some fixed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den>
                          </m:f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new function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bounded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</a:t>
                </a:r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g has removable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But the result from the extend table tells 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essential singularity of g. Contradiction.   Q.E.D.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0" y="2783332"/>
                <a:ext cx="10444480" cy="3625480"/>
              </a:xfrm>
              <a:prstGeom prst="rect">
                <a:avLst/>
              </a:prstGeom>
              <a:blipFill>
                <a:blip r:embed="rId3"/>
                <a:stretch>
                  <a:fillRect l="-525" t="-1178" r="-350" b="-168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FAC4AE-749E-F948-CDC9-CD502A0AB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7916335" y="3037091"/>
            <a:ext cx="1548766" cy="328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618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87680" y="353089"/>
                <a:ext cx="949452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Theorem: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 essential singularity of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there exists a 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" y="353089"/>
                <a:ext cx="9494520" cy="1287468"/>
              </a:xfrm>
              <a:prstGeom prst="rect">
                <a:avLst/>
              </a:prstGeom>
              <a:blipFill>
                <a:blip r:embed="rId2"/>
                <a:stretch>
                  <a:fillRect l="-513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/>
              <p:nvPr/>
            </p:nvSpPr>
            <p:spPr>
              <a:xfrm>
                <a:off x="363220" y="1950212"/>
                <a:ext cx="10444480" cy="389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Ex 1: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lit/>
                          </m:r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=1+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2! 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3!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…</m:t>
                    </m:r>
                  </m:oMath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func>
                            </m:den>
                          </m:f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f>
                            <m:f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+4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e>
                                  </m:d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+6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func>
                            </m:den>
                          </m:f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</m:t>
                          </m:r>
                        </m:e>
                      </m:d>
                    </m:oMath>
                  </m:oMathPara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</m:e>
                          </m:func>
                        </m:sup>
                      </m:sSup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d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+6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func>
                        </m:sup>
                      </m:sSup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,…}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={5, 5, 5, 5,…}</m:t>
                      </m:r>
                    </m:oMath>
                  </m:oMathPara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Constant sequence converging to 5. There is an infinite supply of 5’s. Does this always happen?</a:t>
                </a:r>
              </a:p>
              <a:p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028725F-4317-D79C-B28B-543083F9E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220" y="1950212"/>
                <a:ext cx="10444480" cy="3891643"/>
              </a:xfrm>
              <a:prstGeom prst="rect">
                <a:avLst/>
              </a:prstGeom>
              <a:blipFill>
                <a:blip r:embed="rId3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28725F-4317-D79C-B28B-543083F9EFD3}"/>
              </a:ext>
            </a:extLst>
          </p:cNvPr>
          <p:cNvSpPr txBox="1"/>
          <p:nvPr/>
        </p:nvSpPr>
        <p:spPr>
          <a:xfrm>
            <a:off x="441960" y="1411732"/>
            <a:ext cx="10444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Ex 2: </a:t>
            </a:r>
            <a:endParaRPr lang="en-CA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CA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CA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CA" b="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3" name="Title 11">
            <a:extLst>
              <a:ext uri="{FF2B5EF4-FFF2-40B4-BE49-F238E27FC236}">
                <a16:creationId xmlns:a16="http://schemas.microsoft.com/office/drawing/2014/main" id="{C4BDB1EB-A4BC-3B5D-354C-D4DC58003CAD}"/>
              </a:ext>
            </a:extLst>
          </p:cNvPr>
          <p:cNvSpPr txBox="1">
            <a:spLocks/>
          </p:cNvSpPr>
          <p:nvPr/>
        </p:nvSpPr>
        <p:spPr>
          <a:xfrm>
            <a:off x="457200" y="501650"/>
            <a:ext cx="8153400" cy="594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z="2400" dirty="0"/>
              <a:t>Entire Injective functions</a:t>
            </a:r>
          </a:p>
        </p:txBody>
      </p:sp>
    </p:spTree>
    <p:extLst>
      <p:ext uri="{BB962C8B-B14F-4D97-AF65-F5344CB8AC3E}">
        <p14:creationId xmlns:p14="http://schemas.microsoft.com/office/powerpoint/2010/main" val="343570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501650"/>
            <a:ext cx="8153400" cy="594995"/>
          </a:xfrm>
        </p:spPr>
        <p:txBody>
          <a:bodyPr>
            <a:noAutofit/>
          </a:bodyPr>
          <a:lstStyle/>
          <a:p>
            <a:r>
              <a:rPr lang="en-CA" sz="2400" dirty="0"/>
              <a:t>The Great Picard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635000" y="1085850"/>
                <a:ext cx="1138428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any punctured ball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takes on all possible complex values, with at most one exception, infinitely often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00" y="1085850"/>
                <a:ext cx="11384280" cy="1287468"/>
              </a:xfrm>
              <a:prstGeom prst="rect">
                <a:avLst/>
              </a:prstGeom>
              <a:blipFill>
                <a:blip r:embed="rId2"/>
                <a:stretch>
                  <a:fillRect l="-42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38918A-55D3-144F-0D31-4C616D6F2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233" y="2764494"/>
            <a:ext cx="9388654" cy="16003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/>
              <p:nvPr/>
            </p:nvSpPr>
            <p:spPr>
              <a:xfrm>
                <a:off x="741680" y="4714260"/>
                <a:ext cx="677672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  (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)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Clearly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bounded on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not bounded away from 0 on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process of elimination,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isn’t a removable singularity or pole, it must be an essential singularity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80" y="4714260"/>
                <a:ext cx="6776720" cy="1477328"/>
              </a:xfrm>
              <a:prstGeom prst="rect">
                <a:avLst/>
              </a:prstGeom>
              <a:blipFill>
                <a:blip r:embed="rId4"/>
                <a:stretch>
                  <a:fillRect l="-810" t="-2469" b="-493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4540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03860" y="165735"/>
                <a:ext cx="1138428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 The Great Picard Theorem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any punctured ball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takes on all possible complex values, with at most one exception, infinitely often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65735"/>
                <a:ext cx="11384280" cy="1287468"/>
              </a:xfrm>
              <a:prstGeom prst="rect">
                <a:avLst/>
              </a:prstGeom>
              <a:blipFill>
                <a:blip r:embed="rId2"/>
                <a:stretch>
                  <a:fillRect l="-42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/>
              <p:nvPr/>
            </p:nvSpPr>
            <p:spPr>
              <a:xfrm>
                <a:off x="403860" y="1951672"/>
                <a:ext cx="11384280" cy="401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  (</a:t>
                </a:r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) By contradiction </a:t>
                </a:r>
              </a:p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Suppose there are two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that appear in the image of f finitely many times. </a:t>
                </a:r>
              </a:p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With a sufficiently small punctured disk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we can omit these two values entirely!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and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𝑤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 Consider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CA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CA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This still has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but omits 0, 1 on small enough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We move the singularity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to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via mobius transformation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)=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den>
                    </m:f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 and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°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</m:t>
                            </m:r>
                          </m:num>
                          <m:den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den>
                        </m:f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The Picard statement is still preserved even though we are now considering images of punctured disks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∞,  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∞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={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951672"/>
                <a:ext cx="11384280" cy="4014497"/>
              </a:xfrm>
              <a:prstGeom prst="rect">
                <a:avLst/>
              </a:prstGeom>
              <a:blipFill>
                <a:blip r:embed="rId3"/>
                <a:stretch>
                  <a:fillRect l="-428" t="-9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4D1DF65-C0A0-3B79-824A-47D02A16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3125454" y="1522190"/>
            <a:ext cx="2112566" cy="75557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CE18CC9-464B-EE55-0D10-3B4F86CF6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6129" y="1656445"/>
            <a:ext cx="2215431" cy="1653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/>
              <p:nvPr/>
            </p:nvSpPr>
            <p:spPr>
              <a:xfrm>
                <a:off x="403860" y="165735"/>
                <a:ext cx="11384280" cy="12874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 The Great Picard Theorem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 err="1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iff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any punctured ball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takes on all possible complex values, with at most one exception, infinitely often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09824A-A2C8-85C9-F93B-B9B52471B3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65735"/>
                <a:ext cx="11384280" cy="1287468"/>
              </a:xfrm>
              <a:prstGeom prst="rect">
                <a:avLst/>
              </a:prstGeom>
              <a:blipFill>
                <a:blip r:embed="rId2"/>
                <a:stretch>
                  <a:fillRect l="-428" b="-663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/>
              <p:nvPr/>
            </p:nvSpPr>
            <p:spPr>
              <a:xfrm>
                <a:off x="403860" y="1951672"/>
                <a:ext cx="1138428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  (</a:t>
                </a:r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)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has essential singularity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iff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°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°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has essential singularity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An</a:t>
                </a:r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image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fails the Picard property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iff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an image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°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°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fails the Picard property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An</a:t>
                </a:r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image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bounded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iff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an image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2 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° 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°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𝑔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𝐵</m:t>
                            </m:r>
                          </m:e>
                          <m:sup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∞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bounded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This bound is the contradiction we desire, similar to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Weierstrass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–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Casorati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theorem.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So WLOG suppose f has essential singularity at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∞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&gt;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}=</m:t>
                    </m:r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(∞)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and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0,1</m:t>
                    </m:r>
                    <m:r>
                      <a:rPr lang="en-CA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∉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  <m:r>
                      <a:rPr lang="en-CA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Then we show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𝐺</m:t>
                        </m:r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bounded i.e. removable singularity.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Show </a:t>
                </a:r>
                <a14:m>
                  <m:oMath xmlns:m="http://schemas.openxmlformats.org/officeDocument/2006/math"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bounded on the boundary and use Maximum Modulus Principle to bound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e>
                    </m:d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in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𝐺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We will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is bounded on each ring        			insert picture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951672"/>
                <a:ext cx="11384280" cy="4524315"/>
              </a:xfrm>
              <a:prstGeom prst="rect">
                <a:avLst/>
              </a:prstGeom>
              <a:blipFill>
                <a:blip r:embed="rId3"/>
                <a:stretch>
                  <a:fillRect l="-428" t="-80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1F47A72-5C3D-74F9-1934-B4C688D0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8970" y="4758914"/>
            <a:ext cx="2743200" cy="200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9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08718-C724-3364-3AF0-C06A7D446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/>
              <p:nvPr/>
            </p:nvSpPr>
            <p:spPr>
              <a:xfrm>
                <a:off x="403860" y="254952"/>
                <a:ext cx="1138428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Showing any one of the following is bounded is sufficient: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𝑓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𝑧</m:t>
                              </m:r>
                            </m:e>
                          </m:d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−1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func>
                        <m:func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CA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log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⁡|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Wingdings" panose="05000000000000000000" pitchFamily="2" charset="2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−1|</m:t>
                      </m:r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We pick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and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⁡|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−1|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because they are Harmonic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</m:d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−1</m:t>
                            </m:r>
                          </m:e>
                        </m:d>
                      </m:e>
                    </m:func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. We want to show the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are bounded on the rings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254952"/>
                <a:ext cx="11384280" cy="2585323"/>
              </a:xfrm>
              <a:prstGeom prst="rect">
                <a:avLst/>
              </a:prstGeom>
              <a:blipFill>
                <a:blip r:embed="rId2"/>
                <a:stretch>
                  <a:fillRect l="-428" t="-1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A69B190-C7EB-AB70-C8D1-8609A51BD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420" y="2497457"/>
            <a:ext cx="3693160" cy="270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/>
              <p:nvPr/>
            </p:nvSpPr>
            <p:spPr>
              <a:xfrm>
                <a:off x="403860" y="254952"/>
                <a:ext cx="113842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We pick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𝑧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and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log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⁡|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−1|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because they are Harmonic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CBC8156-BA50-7430-9923-EC43FC4A6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254952"/>
                <a:ext cx="11384280" cy="369332"/>
              </a:xfrm>
              <a:prstGeom prst="rect">
                <a:avLst/>
              </a:prstGeom>
              <a:blipFill>
                <a:blip r:embed="rId3"/>
                <a:stretch>
                  <a:fillRect l="-321" t="-11667" b="-2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F1FD76-1181-57FB-75A9-457A56033F76}"/>
                  </a:ext>
                </a:extLst>
              </p:cNvPr>
              <p:cNvSpPr txBox="1"/>
              <p:nvPr/>
            </p:nvSpPr>
            <p:spPr>
              <a:xfrm>
                <a:off x="403860" y="792753"/>
                <a:ext cx="11384280" cy="3290068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 2.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exists a universal constant B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the following is always true: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if real number </a:t>
                </a:r>
                <a14:m>
                  <m:oMath xmlns:m="http://schemas.openxmlformats.org/officeDocument/2006/math"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CA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two harmonic functions on unit disk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satisfying: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sz="1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|"/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CA" sz="14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sz="1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&lt;−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1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are</m:t>
                      </m:r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disjoint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[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def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max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,0)]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2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both are bounded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CA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CA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1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CA" sz="14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Specifically,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CA" sz="1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CA" sz="1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   </m:t>
                      </m:r>
                      <m:r>
                        <m:rPr>
                          <m:sty m:val="p"/>
                        </m:rP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a:rPr lang="en-CA" sz="1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CA" sz="1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=1,2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9F1FD76-1181-57FB-75A9-457A56033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792753"/>
                <a:ext cx="11384280" cy="3290068"/>
              </a:xfrm>
              <a:prstGeom prst="rect">
                <a:avLst/>
              </a:prstGeom>
              <a:blipFill>
                <a:blip r:embed="rId4"/>
                <a:stretch>
                  <a:fillRect l="-1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3AF2724-F884-595F-EDFA-115E6EE49D54}"/>
              </a:ext>
            </a:extLst>
          </p:cNvPr>
          <p:cNvSpPr txBox="1"/>
          <p:nvPr/>
        </p:nvSpPr>
        <p:spPr>
          <a:xfrm>
            <a:off x="7708900" y="6277302"/>
            <a:ext cx="3558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Rest of the proof on chalkboard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AFC6-20F0-FC18-1F95-3CCF36388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386" y="4221359"/>
            <a:ext cx="1955800" cy="1843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7C8A5-2668-F9AE-EAE4-F3C05F662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728" y="4222964"/>
            <a:ext cx="2819270" cy="165922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8F2973-15A0-695A-7DE0-3063B97551CE}"/>
              </a:ext>
            </a:extLst>
          </p:cNvPr>
          <p:cNvSpPr txBox="1"/>
          <p:nvPr/>
        </p:nvSpPr>
        <p:spPr>
          <a:xfrm>
            <a:off x="924560" y="6065247"/>
            <a:ext cx="218945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4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“Sufficiently negative values share the disk but live on disjoint regions”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DF5D84-3A96-51C2-FEDD-F1CB58B1285B}"/>
                  </a:ext>
                </a:extLst>
              </p:cNvPr>
              <p:cNvSpPr txBox="1"/>
              <p:nvPr/>
            </p:nvSpPr>
            <p:spPr>
              <a:xfrm>
                <a:off x="4265930" y="6015692"/>
                <a:ext cx="21894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CA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𝑢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CA" sz="14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must fall below the dotted curve”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DF5D84-3A96-51C2-FEDD-F1CB58B1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930" y="6015692"/>
                <a:ext cx="2189452" cy="523220"/>
              </a:xfrm>
              <a:prstGeom prst="rect">
                <a:avLst/>
              </a:prstGeom>
              <a:blipFill>
                <a:blip r:embed="rId7"/>
                <a:stretch>
                  <a:fillRect t="-3488" b="-930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01C6C3B-9B8B-FB48-F28C-27B152BE2D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04860" y="4221359"/>
            <a:ext cx="2395013" cy="18438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8F1617-4595-1435-99FD-C320AECF6D73}"/>
              </a:ext>
            </a:extLst>
          </p:cNvPr>
          <p:cNvSpPr txBox="1"/>
          <p:nvPr/>
        </p:nvSpPr>
        <p:spPr>
          <a:xfrm>
            <a:off x="7123430" y="4905247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Then </a:t>
            </a:r>
          </a:p>
        </p:txBody>
      </p:sp>
    </p:spTree>
    <p:extLst>
      <p:ext uri="{BB962C8B-B14F-4D97-AF65-F5344CB8AC3E}">
        <p14:creationId xmlns:p14="http://schemas.microsoft.com/office/powerpoint/2010/main" val="1824093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18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893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Harmonic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/>
              <p:nvPr/>
            </p:nvSpPr>
            <p:spPr>
              <a:xfrm>
                <a:off x="889000" y="1087116"/>
                <a:ext cx="10464800" cy="4824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Properties of Harmonic functions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[Average value on circle]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den>
                    </m:f>
                    <m:nary>
                      <m:naryPr>
                        <m:ctrl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nary>
                  </m:oMath>
                </a14:m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[Max/min Modulus Principle]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Non-constant harmonic functions don’t attain their max/min on a domain </a:t>
                </a:r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Other properties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zeros of harmonic functions are never isolated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CA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harmonic function is 0 on some open ball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it is zero everywhere on its domain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CA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Similar to Cauchy’s integral formula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the integral formulas for harmonic functions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087116"/>
                <a:ext cx="10464800" cy="4824847"/>
              </a:xfrm>
              <a:prstGeom prst="rect">
                <a:avLst/>
              </a:prstGeom>
              <a:blipFill>
                <a:blip r:embed="rId3"/>
                <a:stretch>
                  <a:fillRect l="-524" t="-758" b="-631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206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19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8930"/>
            <a:ext cx="6248400" cy="594995"/>
          </a:xfrm>
        </p:spPr>
        <p:txBody>
          <a:bodyPr>
            <a:normAutofit/>
          </a:bodyPr>
          <a:lstStyle/>
          <a:p>
            <a:r>
              <a:rPr lang="en-CA" sz="3200" dirty="0"/>
              <a:t>Harmonic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/>
              <p:nvPr/>
            </p:nvSpPr>
            <p:spPr>
              <a:xfrm>
                <a:off x="889000" y="843276"/>
                <a:ext cx="10464800" cy="55903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Similar to Cauchy’s integral formula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den>
                    </m:f>
                    <m:nary>
                      <m:nary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 have the following integral formulas:</a:t>
                </a:r>
              </a:p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Integral formula of harmonic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terms of itself: [Poisson Integral]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2) Integral formula of conjugate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terms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accent4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CA" b="0" i="1" smtClean="0">
                                  <a:solidFill>
                                    <a:schemeClr val="accent4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3) Integral formula of holomorphic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terms of the real part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[Schwarz’s Formula]</a:t>
                </a:r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+(</m:t>
                              </m:r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i="1">
                                      <a:solidFill>
                                        <a:srgbClr val="00B0F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Notice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</m:t>
                        </m:r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CA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CA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f>
                      <m:fPr>
                        <m:ctrlPr>
                          <a:rPr lang="en-CA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func>
                          <m:funcPr>
                            <m:ctrlP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CA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CA" i="1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CA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r>
                          <a:rPr lang="en-CA" i="1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843276"/>
                <a:ext cx="10464800" cy="5590377"/>
              </a:xfrm>
              <a:prstGeom prst="rect">
                <a:avLst/>
              </a:prstGeom>
              <a:blipFill>
                <a:blip r:embed="rId3"/>
                <a:stretch>
                  <a:fillRect l="-524" t="-54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406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8BFE40F-4409-FAEC-BCD0-55DA87A2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CA" sz="3200"/>
              <a:t>Agenda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AB2692-A8B5-D185-E29E-C8D47A0EC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CA" sz="1800" dirty="0"/>
              <a:t>Recap the classification Isolated Singularities (C34) </a:t>
            </a:r>
          </a:p>
          <a:p>
            <a:r>
              <a:rPr lang="en-CA" sz="1800" dirty="0"/>
              <a:t>Linear Fractional Transformations (Mobius)</a:t>
            </a:r>
          </a:p>
          <a:p>
            <a:r>
              <a:rPr lang="en-CA" sz="1800" dirty="0" err="1"/>
              <a:t>Weierstrass-Casorati</a:t>
            </a:r>
            <a:r>
              <a:rPr lang="en-CA" sz="1800" dirty="0"/>
              <a:t> Theorem</a:t>
            </a:r>
          </a:p>
          <a:p>
            <a:r>
              <a:rPr lang="en-CA" sz="1800" dirty="0"/>
              <a:t>The Proof</a:t>
            </a:r>
          </a:p>
          <a:p>
            <a:r>
              <a:rPr lang="en-CA" sz="1800" dirty="0"/>
              <a:t>Properties of Harmonic Functions </a:t>
            </a:r>
          </a:p>
          <a:p>
            <a:r>
              <a:rPr lang="en-CA" sz="1800" dirty="0"/>
              <a:t>Integral formulas for Harmonic functions</a:t>
            </a:r>
          </a:p>
          <a:p>
            <a:r>
              <a:rPr lang="en-CA" sz="1800" dirty="0" err="1"/>
              <a:t>Harnack</a:t>
            </a:r>
            <a:r>
              <a:rPr lang="en-CA" sz="1800" dirty="0"/>
              <a:t>-Type Results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438F9-0CC1-1C59-606C-2381C572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12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t>6/4/2023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49F35-711D-804D-50CD-2719E875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100" dirty="0"/>
              <a:t>Essential Singularities and the Great Picard Theorem</a:t>
            </a:r>
            <a:endParaRPr lang="en-US" sz="11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45E73-231D-D121-D1F6-8F78EBA5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3648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65A5C87-DF58-40C8-B092-1DE63DB4547E}" type="slidenum">
              <a:rPr lang="en-US">
                <a:solidFill>
                  <a:schemeClr val="tx2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698838-DF6A-2652-3923-65063CC34DC8}"/>
              </a:ext>
            </a:extLst>
          </p:cNvPr>
          <p:cNvSpPr txBox="1"/>
          <p:nvPr/>
        </p:nvSpPr>
        <p:spPr>
          <a:xfrm>
            <a:off x="8153400" y="4569630"/>
            <a:ext cx="338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600" dirty="0"/>
              <a:t>Émile Picard (1856-1941)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23B0CAB-8AD2-8E45-2230-1B6840A6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685" y="1327955"/>
            <a:ext cx="25908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390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8930"/>
            <a:ext cx="9509760" cy="594995"/>
          </a:xfrm>
        </p:spPr>
        <p:txBody>
          <a:bodyPr>
            <a:normAutofit/>
          </a:bodyPr>
          <a:lstStyle/>
          <a:p>
            <a:r>
              <a:rPr lang="en-CA" sz="3200" dirty="0"/>
              <a:t>Why is this proof called </a:t>
            </a:r>
            <a:r>
              <a:rPr lang="en-CA" sz="3200" dirty="0" err="1"/>
              <a:t>Harnack</a:t>
            </a:r>
            <a:r>
              <a:rPr lang="en-CA" sz="3200" dirty="0"/>
              <a:t>-Type inequality?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/>
              <p:nvPr/>
            </p:nvSpPr>
            <p:spPr>
              <a:xfrm>
                <a:off x="889000" y="1087116"/>
                <a:ext cx="10464800" cy="5599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Harnack’s Inequality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u be a </a:t>
                </a:r>
                <a:r>
                  <a:rPr lang="en-CA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positive harmonic function 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 the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∀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acc>
                        <m:accPr>
                          <m:chr m:val="̅"/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CA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CA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en-CA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function must be fairly close to the value at the center </a:t>
                </a:r>
                <a:r>
                  <a:rPr lang="en-CA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h(w)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Why?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CA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CA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Apply Average value and integral formulas to get: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CA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CA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≤3</m:t>
                      </m:r>
                      <m:r>
                        <a:rPr lang="en-CA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900B73E-3915-DDCF-C5E8-0D078DA7B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00" y="1087116"/>
                <a:ext cx="10464800" cy="5599546"/>
              </a:xfrm>
              <a:prstGeom prst="rect">
                <a:avLst/>
              </a:prstGeom>
              <a:blipFill>
                <a:blip r:embed="rId3"/>
                <a:stretch>
                  <a:fillRect l="-524" t="-65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15AE81-3C06-3441-D707-72CB6747FB38}"/>
                  </a:ext>
                </a:extLst>
              </p:cNvPr>
              <p:cNvSpPr txBox="1"/>
              <p:nvPr/>
            </p:nvSpPr>
            <p:spPr>
              <a:xfrm>
                <a:off x="2037080" y="4134937"/>
                <a:ext cx="6573520" cy="71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CA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CA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CA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CA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en-CA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15AE81-3C06-3441-D707-72CB6747F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080" y="4134937"/>
                <a:ext cx="6573520" cy="7151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C231-7043-398B-7462-6A0111F3799E}"/>
                  </a:ext>
                </a:extLst>
              </p:cNvPr>
              <p:cNvSpPr txBox="1"/>
              <p:nvPr/>
            </p:nvSpPr>
            <p:spPr>
              <a:xfrm>
                <a:off x="7239000" y="4134937"/>
                <a:ext cx="3459480" cy="71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f>
                        <m:fPr>
                          <m:ctrl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2C231-7043-398B-7462-6A0111F37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134937"/>
                <a:ext cx="3459480" cy="7151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07220-852C-C6DF-B44E-F5CCB4416267}"/>
                  </a:ext>
                </a:extLst>
              </p:cNvPr>
              <p:cNvSpPr txBox="1"/>
              <p:nvPr/>
            </p:nvSpPr>
            <p:spPr>
              <a:xfrm>
                <a:off x="-50800" y="4134937"/>
                <a:ext cx="3459480" cy="715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f>
                        <m:fPr>
                          <m:ctrl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CA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sSup>
                                <m:sSupPr>
                                  <m:ctrlP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CA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CA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107220-852C-C6DF-B44E-F5CCB4416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800" y="4134937"/>
                <a:ext cx="3459480" cy="7151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66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21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8930"/>
            <a:ext cx="9509760" cy="594995"/>
          </a:xfrm>
        </p:spPr>
        <p:txBody>
          <a:bodyPr>
            <a:normAutofit/>
          </a:bodyPr>
          <a:lstStyle/>
          <a:p>
            <a:r>
              <a:rPr lang="en-CA" sz="3200" dirty="0"/>
              <a:t>Why is this proof called </a:t>
            </a:r>
            <a:r>
              <a:rPr lang="en-CA" sz="3200" dirty="0" err="1"/>
              <a:t>Harnack</a:t>
            </a:r>
            <a:r>
              <a:rPr lang="en-CA" sz="3200" dirty="0"/>
              <a:t>-Type inequality?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CE5D79-D61C-589D-6B01-28E2773BE1A8}"/>
                  </a:ext>
                </a:extLst>
              </p:cNvPr>
              <p:cNvSpPr txBox="1"/>
              <p:nvPr/>
            </p:nvSpPr>
            <p:spPr>
              <a:xfrm>
                <a:off x="680720" y="1059180"/>
                <a:ext cx="96824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Lewis’s Lemma is a very similar result for bounded harmonic functions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:r>
                  <a:rPr lang="en-CA" dirty="0"/>
                  <a:t>Uses </a:t>
                </a:r>
                <a:r>
                  <a:rPr lang="en-CA" dirty="0" err="1"/>
                  <a:t>Harnack’s</a:t>
                </a:r>
                <a:r>
                  <a:rPr lang="en-CA" dirty="0"/>
                  <a:t> inequality in the proof (by finding a region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/>
                  <a:t>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/>
                  <a:t> is positive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Another result that is proved using </a:t>
                </a:r>
                <a:r>
                  <a:rPr lang="en-CA" dirty="0" err="1"/>
                  <a:t>Harnack’s</a:t>
                </a:r>
                <a:r>
                  <a:rPr lang="en-CA" dirty="0"/>
                  <a:t> inequality </a:t>
                </a:r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CE5D79-D61C-589D-6B01-28E2773BE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720" y="1059180"/>
                <a:ext cx="9682480" cy="1477328"/>
              </a:xfrm>
              <a:prstGeom prst="rect">
                <a:avLst/>
              </a:prstGeom>
              <a:blipFill>
                <a:blip r:embed="rId3"/>
                <a:stretch>
                  <a:fillRect l="-441" t="-2066" r="-37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585AE-9F3A-0D08-A6BA-FA730B1FE659}"/>
                  </a:ext>
                </a:extLst>
              </p:cNvPr>
              <p:cNvSpPr txBox="1"/>
              <p:nvPr/>
            </p:nvSpPr>
            <p:spPr>
              <a:xfrm>
                <a:off x="457200" y="2362065"/>
                <a:ext cx="11384280" cy="246298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 1: Subsequence of Harmonic functions sometimes converges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a sequence of positive harmonic functions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unit disk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converges at a single point, then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 </m:t>
                          </m:r>
                        </m:sub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</m:sSubSup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Locally uniformly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i.e. some subsequence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CA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CA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CA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 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converges uniformly on every compact subset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a harmonic function,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585AE-9F3A-0D08-A6BA-FA730B1FE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62065"/>
                <a:ext cx="11384280" cy="2462982"/>
              </a:xfrm>
              <a:prstGeom prst="rect">
                <a:avLst/>
              </a:prstGeom>
              <a:blipFill>
                <a:blip r:embed="rId4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A877F6-6D51-E4B9-13A7-2222A5A2EEBB}"/>
                  </a:ext>
                </a:extLst>
              </p:cNvPr>
              <p:cNvSpPr txBox="1"/>
              <p:nvPr/>
            </p:nvSpPr>
            <p:spPr>
              <a:xfrm>
                <a:off x="457200" y="5036700"/>
                <a:ext cx="74676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Lewis’s Lemma and Proposition 1 are used to prove proposition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Proposition two is applied repeatedly to prove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r>
                  <a:rPr lang="en-CA" dirty="0"/>
                  <a:t> is bounded on the rings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The contradiction proves the Great Picard Theorem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A877F6-6D51-E4B9-13A7-2222A5A2E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5036700"/>
                <a:ext cx="7467600" cy="1200329"/>
              </a:xfrm>
              <a:prstGeom prst="rect">
                <a:avLst/>
              </a:prstGeom>
              <a:blipFill>
                <a:blip r:embed="rId5"/>
                <a:stretch>
                  <a:fillRect l="-490" t="-2030" b="-761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21432D41-B680-0F20-0B38-7E63B5FB7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4172" y="4879779"/>
            <a:ext cx="2514394" cy="184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2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585AE-9F3A-0D08-A6BA-FA730B1FE659}"/>
                  </a:ext>
                </a:extLst>
              </p:cNvPr>
              <p:cNvSpPr txBox="1"/>
              <p:nvPr/>
            </p:nvSpPr>
            <p:spPr>
              <a:xfrm>
                <a:off x="403860" y="492625"/>
                <a:ext cx="11384280" cy="3129896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Prop 1: Lewis’s Lemma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There exists a universal constant A&gt;0 such that the following is always true:</a:t>
                </a: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Let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 </a:t>
                </a: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bounded harmonic function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on the unit disk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b="0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Then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an open ball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,2</m:t>
                            </m:r>
                            <m:r>
                              <a:rPr lang="en-CA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acc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,0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∙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6585AE-9F3A-0D08-A6BA-FA730B1FE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492625"/>
                <a:ext cx="11384280" cy="3129896"/>
              </a:xfrm>
              <a:prstGeom prst="rect">
                <a:avLst/>
              </a:prstGeom>
              <a:blipFill>
                <a:blip r:embed="rId3"/>
                <a:stretch>
                  <a:fillRect l="-4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119BD42-34E2-7299-B9A5-810B1DF1D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64" r="26621"/>
          <a:stretch/>
        </p:blipFill>
        <p:spPr bwMode="auto">
          <a:xfrm rot="16200000">
            <a:off x="5207000" y="1605265"/>
            <a:ext cx="1778000" cy="649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853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7200" y="328930"/>
            <a:ext cx="9509760" cy="594995"/>
          </a:xfrm>
        </p:spPr>
        <p:txBody>
          <a:bodyPr>
            <a:normAutofit/>
          </a:bodyPr>
          <a:lstStyle/>
          <a:p>
            <a:r>
              <a:rPr lang="en-CA" sz="3200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0B73E-3915-DDCF-C5E8-0D078DA7BC42}"/>
              </a:ext>
            </a:extLst>
          </p:cNvPr>
          <p:cNvSpPr txBox="1"/>
          <p:nvPr/>
        </p:nvSpPr>
        <p:spPr>
          <a:xfrm>
            <a:off x="889000" y="1087116"/>
            <a:ext cx="10464800" cy="3888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nir Next LT Pro (Headings)"/>
                <a:ea typeface="Cambria Math" panose="02040503050406030204" pitchFamily="18" charset="0"/>
              </a:rPr>
              <a:t>Daniel </a:t>
            </a:r>
            <a:r>
              <a:rPr lang="en-US" dirty="0" err="1">
                <a:solidFill>
                  <a:schemeClr val="tx1"/>
                </a:solidFill>
                <a:latin typeface="Avenir Next LT Pro (Headings)"/>
                <a:ea typeface="Cambria Math" panose="02040503050406030204" pitchFamily="18" charset="0"/>
              </a:rPr>
              <a:t>Girela</a:t>
            </a:r>
            <a:r>
              <a:rPr lang="en-US" dirty="0">
                <a:solidFill>
                  <a:schemeClr val="tx1"/>
                </a:solidFill>
                <a:latin typeface="Avenir Next LT Pro (Headings)"/>
                <a:ea typeface="Cambria Math" panose="02040503050406030204" pitchFamily="18" charset="0"/>
              </a:rPr>
              <a:t>, </a:t>
            </a:r>
            <a:r>
              <a:rPr lang="en-US" i="1" dirty="0">
                <a:solidFill>
                  <a:schemeClr val="tx1"/>
                </a:solidFill>
                <a:latin typeface="Avenir Next LT Pro (Headings)"/>
                <a:ea typeface="Cambria Math" panose="02040503050406030204" pitchFamily="18" charset="0"/>
              </a:rPr>
              <a:t>A proof of the Great Picard Theorem, Bull. Belg. Math. Soc. 10(2003), 271-280</a:t>
            </a:r>
            <a:endParaRPr lang="en-CA" dirty="0">
              <a:solidFill>
                <a:schemeClr val="tx1"/>
              </a:solidFill>
              <a:latin typeface="Avenir Next LT Pro (Headings)"/>
              <a:ea typeface="Cambria Math" panose="02040503050406030204" pitchFamily="18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venir Next LT Pro (Headings)"/>
              </a:rPr>
              <a:t>A.I.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Avenir Next LT Pro (Headings)"/>
              </a:rPr>
              <a:t>Markushevich</a:t>
            </a:r>
            <a:r>
              <a:rPr lang="en-US" dirty="0">
                <a:solidFill>
                  <a:srgbClr val="000000"/>
                </a:solidFill>
                <a:latin typeface="Avenir Next LT Pro (Headings)"/>
              </a:rPr>
              <a:t>, </a:t>
            </a:r>
            <a:r>
              <a:rPr lang="en-US" i="1" dirty="0">
                <a:solidFill>
                  <a:srgbClr val="000000"/>
                </a:solidFill>
                <a:latin typeface="Avenir Next LT Pro (Headings)"/>
              </a:rPr>
              <a:t>Theory of Functions of a Complex Variable Vol. 2, </a:t>
            </a:r>
            <a:r>
              <a:rPr lang="en-US" dirty="0">
                <a:solidFill>
                  <a:srgbClr val="000000"/>
                </a:solidFill>
                <a:latin typeface="Avenir Next LT Pro (Headings)"/>
              </a:rPr>
              <a:t>Prentice-Hall, Inc (1965)</a:t>
            </a:r>
            <a:endParaRPr lang="en-US" sz="1800" b="0" i="0" dirty="0">
              <a:solidFill>
                <a:srgbClr val="000000"/>
              </a:solidFill>
              <a:effectLst/>
              <a:latin typeface="Avenir Next LT Pro (Headings)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venir Next LT Pro (Headings)"/>
              </a:rPr>
              <a:t>J. L. Lewis,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venir Next LT Pro (Headings)"/>
              </a:rPr>
              <a:t>Picard’s Theorem and Rickman’s theorem by way of </a:t>
            </a:r>
            <a:r>
              <a:rPr lang="en-US" sz="1800" b="0" i="1" dirty="0" err="1">
                <a:solidFill>
                  <a:srgbClr val="000000"/>
                </a:solidFill>
                <a:effectLst/>
                <a:latin typeface="Avenir Next LT Pro (Headings)"/>
              </a:rPr>
              <a:t>Harnack’s</a:t>
            </a:r>
            <a:r>
              <a:rPr lang="en-US" i="1" dirty="0">
                <a:solidFill>
                  <a:srgbClr val="000000"/>
                </a:solidFill>
                <a:latin typeface="Avenir Next LT Pro (Headings)"/>
              </a:rPr>
              <a:t> </a:t>
            </a:r>
            <a:r>
              <a:rPr lang="en-US" sz="1800" b="0" i="1" dirty="0">
                <a:solidFill>
                  <a:srgbClr val="000000"/>
                </a:solidFill>
                <a:effectLst/>
                <a:latin typeface="Avenir Next LT Pro (Headings)"/>
              </a:rPr>
              <a:t>inequality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venir Next LT Pro (Headings)"/>
              </a:rPr>
              <a:t>, Proc. Amer. Math. Soc. </a:t>
            </a:r>
            <a:r>
              <a:rPr lang="en-US" sz="1800" i="0" dirty="0">
                <a:solidFill>
                  <a:srgbClr val="000000"/>
                </a:solidFill>
                <a:effectLst/>
                <a:latin typeface="Avenir Next LT Pro (Headings)"/>
              </a:rPr>
              <a:t>122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Avenir Next LT Pro (Headings)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venir Next LT Pro (Headings)"/>
              </a:rPr>
              <a:t>(1994), no. 1, 199-206;</a:t>
            </a:r>
            <a:r>
              <a:rPr lang="en-US" dirty="0">
                <a:latin typeface="Avenir Next LT Pro (Headings)"/>
              </a:rPr>
              <a:t>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venir Next LT Pro (Headings)"/>
              </a:rPr>
              <a:t>E. </a:t>
            </a:r>
            <a:r>
              <a:rPr lang="en-US" dirty="0" err="1">
                <a:latin typeface="Avenir Next LT Pro (Headings)"/>
              </a:rPr>
              <a:t>Stien</a:t>
            </a:r>
            <a:r>
              <a:rPr lang="en-US" dirty="0">
                <a:latin typeface="Avenir Next LT Pro (Headings)"/>
              </a:rPr>
              <a:t> &amp; R. </a:t>
            </a:r>
            <a:r>
              <a:rPr lang="en-US" dirty="0" err="1">
                <a:latin typeface="Avenir Next LT Pro (Headings)"/>
              </a:rPr>
              <a:t>Shakarchi</a:t>
            </a:r>
            <a:r>
              <a:rPr lang="en-US" dirty="0">
                <a:latin typeface="Avenir Next LT Pro (Headings)"/>
              </a:rPr>
              <a:t>, </a:t>
            </a:r>
            <a:r>
              <a:rPr lang="en-US" i="1" dirty="0">
                <a:latin typeface="Avenir Next LT Pro (Headings)"/>
              </a:rPr>
              <a:t>Complex Analysis,</a:t>
            </a:r>
            <a:r>
              <a:rPr lang="en-US" dirty="0">
                <a:latin typeface="Avenir Next LT Pro (Headings)"/>
              </a:rPr>
              <a:t> </a:t>
            </a:r>
            <a:r>
              <a:rPr lang="en-CA" sz="1800" b="0" i="0" dirty="0">
                <a:solidFill>
                  <a:srgbClr val="242021"/>
                </a:solidFill>
                <a:effectLst/>
                <a:latin typeface="Avenir Next LT Pro (Headings)"/>
              </a:rPr>
              <a:t>Princeton University Press</a:t>
            </a:r>
            <a:r>
              <a:rPr lang="en-CA" dirty="0">
                <a:latin typeface="Avenir Next LT Pro (Headings)"/>
              </a:rPr>
              <a:t> (2003)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A" dirty="0">
                <a:latin typeface="Avenir Next LT Pro (Headings)"/>
              </a:rPr>
              <a:t>Course notes from MATC34 and MATD34 </a:t>
            </a:r>
            <a:br>
              <a:rPr lang="en-US" dirty="0">
                <a:latin typeface="Avenir Next LT Pro (Headings)"/>
              </a:rPr>
            </a:br>
            <a:endParaRPr lang="en-US" dirty="0">
              <a:latin typeface="Avenir Next LT Pro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778134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09657D-7800-4FE7-77A7-45445E413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89493-63EB-E810-0E2F-DD9FC3781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04D5B-70D5-904C-60DA-D6270B515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6DA2BDC7-EE81-6D6C-03FD-DD386A31D3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41120" y="682192"/>
            <a:ext cx="9509760" cy="594995"/>
          </a:xfrm>
        </p:spPr>
        <p:txBody>
          <a:bodyPr>
            <a:normAutofit/>
          </a:bodyPr>
          <a:lstStyle/>
          <a:p>
            <a:pPr algn="ctr"/>
            <a:r>
              <a:rPr lang="en-CA" sz="3200" dirty="0"/>
              <a:t>Thank you for listening!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0B73E-3915-DDCF-C5E8-0D078DA7BC42}"/>
              </a:ext>
            </a:extLst>
          </p:cNvPr>
          <p:cNvSpPr txBox="1"/>
          <p:nvPr/>
        </p:nvSpPr>
        <p:spPr>
          <a:xfrm>
            <a:off x="767080" y="2138327"/>
            <a:ext cx="10464800" cy="1118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br>
              <a:rPr lang="en-US" dirty="0">
                <a:latin typeface="Avenir Next LT Pro (Headings)"/>
              </a:rPr>
            </a:br>
            <a:endParaRPr lang="en-US" dirty="0">
              <a:latin typeface="Avenir Next LT Pro (Headings)"/>
            </a:endParaRPr>
          </a:p>
        </p:txBody>
      </p:sp>
      <p:pic>
        <p:nvPicPr>
          <p:cNvPr id="6" name="Picture 5" descr="A picture containing circle&#10;&#10;Description automatically generated">
            <a:extLst>
              <a:ext uri="{FF2B5EF4-FFF2-40B4-BE49-F238E27FC236}">
                <a16:creationId xmlns:a16="http://schemas.microsoft.com/office/drawing/2014/main" id="{E48B8DB0-E340-139F-645A-4C8EEF768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705" y="1434625"/>
            <a:ext cx="3508590" cy="4741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7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4201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Recap: Laurent Series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45032-707C-0080-867C-4F203F53F407}"/>
                  </a:ext>
                </a:extLst>
              </p:cNvPr>
              <p:cNvSpPr txBox="1"/>
              <p:nvPr/>
            </p:nvSpPr>
            <p:spPr>
              <a:xfrm>
                <a:off x="690880" y="2663031"/>
                <a:ext cx="1066292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/>
                  <a:t>It is possible that the sum f(z) doesn’t converge for any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endParaRPr lang="en-CA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r>
                  <a:rPr lang="en-CA" dirty="0"/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</a:rPr>
                      <m:t>converges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}≠Ø</m:t>
                    </m:r>
                  </m:oMath>
                </a14:m>
                <a:r>
                  <a:rPr lang="en-CA" dirty="0"/>
                  <a:t>. This subset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/>
                  <a:t> looks like one of the following 4 possibilities: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45032-707C-0080-867C-4F203F53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2663031"/>
                <a:ext cx="10662920" cy="3693319"/>
              </a:xfrm>
              <a:prstGeom prst="rect">
                <a:avLst/>
              </a:prstGeom>
              <a:blipFill>
                <a:blip r:embed="rId3"/>
                <a:stretch>
                  <a:fillRect l="-4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86D403D-B397-5921-111A-E98BDEEBF84B}"/>
              </a:ext>
            </a:extLst>
          </p:cNvPr>
          <p:cNvGrpSpPr/>
          <p:nvPr/>
        </p:nvGrpSpPr>
        <p:grpSpPr>
          <a:xfrm>
            <a:off x="2209800" y="3938295"/>
            <a:ext cx="6847840" cy="1893545"/>
            <a:chOff x="1960880" y="3962715"/>
            <a:chExt cx="6847840" cy="189354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4EF3203-429B-EAF4-4DA3-C15DC5AAC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6553" y="3962715"/>
              <a:ext cx="6039693" cy="15242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2975FA-2E7B-AE49-10B0-E2463BB80242}"/>
                </a:ext>
              </a:extLst>
            </p:cNvPr>
            <p:cNvSpPr txBox="1"/>
            <p:nvPr/>
          </p:nvSpPr>
          <p:spPr>
            <a:xfrm>
              <a:off x="1960880" y="5486928"/>
              <a:ext cx="6847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Single Point        Open Disk        Punctured Disk        Annulus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/>
              <p:nvPr/>
            </p:nvSpPr>
            <p:spPr>
              <a:xfrm>
                <a:off x="690880" y="1200861"/>
                <a:ext cx="9494520" cy="14001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Def: A Laurent series is the infinite sum in terms of variable </a:t>
                </a:r>
                <a14:m>
                  <m:oMath xmlns:m="http://schemas.openxmlformats.org/officeDocument/2006/math"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CA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CA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1200861"/>
                <a:ext cx="9494520" cy="1400127"/>
              </a:xfrm>
              <a:prstGeom prst="rect">
                <a:avLst/>
              </a:prstGeom>
              <a:blipFill>
                <a:blip r:embed="rId5"/>
                <a:stretch>
                  <a:fillRect l="-513" t="-3043" b="-565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68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622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Recap: Isolated Singularities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B45032-707C-0080-867C-4F203F53F407}"/>
              </a:ext>
            </a:extLst>
          </p:cNvPr>
          <p:cNvSpPr txBox="1"/>
          <p:nvPr/>
        </p:nvSpPr>
        <p:spPr>
          <a:xfrm>
            <a:off x="589280" y="2969518"/>
            <a:ext cx="10662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theorem lets us classify isolated singularities using Laurent series</a:t>
            </a:r>
          </a:p>
          <a:p>
            <a:endParaRPr lang="en-CA" dirty="0"/>
          </a:p>
          <a:p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/>
              <p:nvPr/>
            </p:nvSpPr>
            <p:spPr>
              <a:xfrm>
                <a:off x="690880" y="1200861"/>
                <a:ext cx="8757920" cy="16158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Def:</a:t>
                </a: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any complex valued functions. It has a </a:t>
                </a: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singular point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it is not holomorphic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0 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is an </a:t>
                </a:r>
                <a:r>
                  <a:rPr lang="en-CA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isolated singularity </a:t>
                </a: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f is holomorphic on some punctured disk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1200861"/>
                <a:ext cx="8757920" cy="1615827"/>
              </a:xfrm>
              <a:prstGeom prst="rect">
                <a:avLst/>
              </a:prstGeom>
              <a:blipFill>
                <a:blip r:embed="rId3"/>
                <a:stretch>
                  <a:fillRect l="-557" t="-26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FA90BC94-173D-EBFC-32F5-F2006F312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834" y="1016416"/>
            <a:ext cx="1752845" cy="18766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C163A-831C-BA0E-E061-D1865DE4D29F}"/>
                  </a:ext>
                </a:extLst>
              </p:cNvPr>
              <p:cNvSpPr txBox="1"/>
              <p:nvPr/>
            </p:nvSpPr>
            <p:spPr>
              <a:xfrm>
                <a:off x="589280" y="3487950"/>
                <a:ext cx="8757920" cy="3186385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 (Laurent’s Theorem)</a:t>
                </a: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f(z) be analytic (i.e. holomorphic) on some annulus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 Then there exists a Laurent Series that converges (locally uniformly) on D. We can compute the series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CA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CA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forall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where</m:t>
                      </m:r>
                      <m:r>
                        <a:rPr lang="en-CA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trlP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CA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CA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CA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den>
                          </m:f>
                          <m:r>
                            <a:rPr lang="en-CA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4C163A-831C-BA0E-E061-D1865DE4D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280" y="3487950"/>
                <a:ext cx="8757920" cy="3186385"/>
              </a:xfrm>
              <a:prstGeom prst="rect">
                <a:avLst/>
              </a:prstGeom>
              <a:blipFill>
                <a:blip r:embed="rId5"/>
                <a:stretch>
                  <a:fillRect l="-627" t="-11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A40EC1-BB87-71C3-2C98-7451AE05F18E}"/>
              </a:ext>
            </a:extLst>
          </p:cNvPr>
          <p:cNvSpPr txBox="1"/>
          <p:nvPr/>
        </p:nvSpPr>
        <p:spPr>
          <a:xfrm>
            <a:off x="9784080" y="3684011"/>
            <a:ext cx="1818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Punctured disk is an annulus, thus has a Laurent series that converges to f(z)</a:t>
            </a:r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90210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7680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Recap: Maximum Modulus principle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/>
              <p:nvPr/>
            </p:nvSpPr>
            <p:spPr>
              <a:xfrm>
                <a:off x="690880" y="1200861"/>
                <a:ext cx="8757920" cy="1200329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</a:t>
                </a:r>
              </a:p>
              <a:p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Non- constant holomorphic functions cannot attain their maximum modulus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d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on a domain </a:t>
                </a:r>
              </a:p>
              <a:p>
                <a:endParaRPr lang="en-CA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DB58E2-4A07-8FF4-AC72-EBE9CBF01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880" y="1200861"/>
                <a:ext cx="8757920" cy="1200329"/>
              </a:xfrm>
              <a:prstGeom prst="rect">
                <a:avLst/>
              </a:prstGeom>
              <a:blipFill>
                <a:blip r:embed="rId3"/>
                <a:stretch>
                  <a:fillRect l="-557" t="-3553" r="-55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EA40EC1-BB87-71C3-2C98-7451AE05F18E}"/>
              </a:ext>
            </a:extLst>
          </p:cNvPr>
          <p:cNvSpPr txBox="1"/>
          <p:nvPr/>
        </p:nvSpPr>
        <p:spPr>
          <a:xfrm>
            <a:off x="2611120" y="5309733"/>
            <a:ext cx="509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max can only be attained on the boundary </a:t>
            </a:r>
          </a:p>
          <a:p>
            <a:endParaRPr lang="en-CA" dirty="0"/>
          </a:p>
          <a:p>
            <a:endParaRPr lang="en-CA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B9620A-6D7A-CF96-4022-5AC14BCCBF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6832" y="2776095"/>
            <a:ext cx="3134226" cy="241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1000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Recap: Classifying isolated singularities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45032-707C-0080-867C-4F203F53F407}"/>
                  </a:ext>
                </a:extLst>
              </p:cNvPr>
              <p:cNvSpPr txBox="1"/>
              <p:nvPr/>
            </p:nvSpPr>
            <p:spPr>
              <a:xfrm>
                <a:off x="472440" y="1024448"/>
                <a:ext cx="10662920" cy="23431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Theorem: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have an isolated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nary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be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Laurent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expansion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=#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negative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terms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</m:sSub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 arbitrary converging sequence. 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an arbitrary disk centered at 0 with radius r.</a:t>
                </a: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a sufficiently small punctured disk.  Then,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B45032-707C-0080-867C-4F203F53F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1024448"/>
                <a:ext cx="10662920" cy="2343142"/>
              </a:xfrm>
              <a:prstGeom prst="rect">
                <a:avLst/>
              </a:prstGeom>
              <a:blipFill>
                <a:blip r:embed="rId3"/>
                <a:stretch>
                  <a:fillRect l="-515" t="-70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434960"/>
                  </p:ext>
                </p:extLst>
              </p:nvPr>
            </p:nvGraphicFramePr>
            <p:xfrm>
              <a:off x="1151255" y="2858789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Seq.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Image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exists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Bounded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disk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Completely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outside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𝐷𝑁𝐸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3434960"/>
                  </p:ext>
                </p:extLst>
              </p:nvPr>
            </p:nvGraphicFramePr>
            <p:xfrm>
              <a:off x="1151255" y="2858789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94" t="-3810" r="-120643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01" t="-3810" r="-1124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000" t="-147297" r="-235143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94" t="-147297" r="-120643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01" t="-147297" r="-1124" b="-2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000" t="-247297" r="-235143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94" t="-247297" r="-120643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01" t="-247297" r="-1124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2000" t="-347297" r="-235143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61394" t="-347297" r="-120643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19101" t="-347297" r="-1124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/>
              <p:nvPr/>
            </p:nvSpPr>
            <p:spPr>
              <a:xfrm>
                <a:off x="472440" y="5034990"/>
                <a:ext cx="106629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the limit for essential singularity oscillate between two concentric circles (like sin(x)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? No because it becomes bounded</a:t>
                </a: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5034990"/>
                <a:ext cx="10662920" cy="923330"/>
              </a:xfrm>
              <a:prstGeom prst="rect">
                <a:avLst/>
              </a:prstGeom>
              <a:blipFill>
                <a:blip r:embed="rId5"/>
                <a:stretch>
                  <a:fillRect l="-400" t="-46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E361893-CC70-3EEA-F6C7-C5A5FE116E7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528"/>
          <a:stretch/>
        </p:blipFill>
        <p:spPr>
          <a:xfrm>
            <a:off x="10154920" y="648281"/>
            <a:ext cx="1752845" cy="1547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F5DC71-74E6-70A9-C645-C00603EF5F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8787109" y="4756656"/>
            <a:ext cx="1331109" cy="25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6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439673"/>
            <a:ext cx="10002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Recap: Classifying isolated singularities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436815"/>
                  </p:ext>
                </p:extLst>
              </p:nvPr>
            </p:nvGraphicFramePr>
            <p:xfrm>
              <a:off x="838200" y="1121429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Seq.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Image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exists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Bounded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circle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Completely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outside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𝐷𝑁𝐸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4436815"/>
                  </p:ext>
                </p:extLst>
              </p:nvPr>
            </p:nvGraphicFramePr>
            <p:xfrm>
              <a:off x="838200" y="1121429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3810" r="-12037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3810" r="-899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147297" r="-234857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147297" r="-120375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147297" r="-899" b="-2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247297" r="-234857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247297" r="-120375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247297" r="-899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347297" r="-234857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347297" r="-120375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347297" r="-899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/>
              <p:nvPr/>
            </p:nvSpPr>
            <p:spPr>
              <a:xfrm>
                <a:off x="259080" y="3204182"/>
                <a:ext cx="1066292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the limit for essential singularity oscillate between two concentric circles (like sin(x) in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? No because it becomes bounded (Removable singularity)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Near an essential singularity f(z) runs back and forth from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in order to not be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Bounded</a:t>
                </a:r>
              </a:p>
              <a:p>
                <a:pPr marL="800100" lvl="1" indent="-342900">
                  <a:buFont typeface="+mj-lt"/>
                  <a:buAutoNum type="arabicParenR"/>
                </a:pP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Have </a:t>
                </a:r>
                <a:r>
                  <a:rPr lang="en-CA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lim</a:t>
                </a:r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 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buFont typeface="+mj-lt"/>
                  <a:buAutoNum type="arabicParenR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" y="3204182"/>
                <a:ext cx="10662920" cy="2585323"/>
              </a:xfrm>
              <a:prstGeom prst="rect">
                <a:avLst/>
              </a:prstGeom>
              <a:blipFill>
                <a:blip r:embed="rId4"/>
                <a:stretch>
                  <a:fillRect l="-400" t="-16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45E6F78D-7E17-CE78-A78A-167AD518FD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5320" y="4318781"/>
            <a:ext cx="2549470" cy="1936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08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8FEB7-348E-281D-D992-7BF48A06DFBA}"/>
              </a:ext>
            </a:extLst>
          </p:cNvPr>
          <p:cNvSpPr txBox="1"/>
          <p:nvPr/>
        </p:nvSpPr>
        <p:spPr>
          <a:xfrm>
            <a:off x="472440" y="197879"/>
            <a:ext cx="10754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/>
              <a:t>Mobius Transformations (LFT) and Essential Singularities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/>
              <p:nvPr/>
            </p:nvSpPr>
            <p:spPr>
              <a:xfrm>
                <a:off x="472440" y="806393"/>
                <a:ext cx="10662920" cy="5650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f(z) has an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still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has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essential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singularity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still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has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essential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singularity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still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has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essential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singularity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still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has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essential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singularity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at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is intuitively true because the oscillatory behaviour is either inverted or translated, and remains oscillatory. So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still has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[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where</m:t>
                    </m:r>
                    <m: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det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≠0 ]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still has essential singularity, its just moved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Following the same idea,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az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cz</m:t>
                            </m:r>
                            <m: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d</m:t>
                            </m:r>
                          </m:den>
                        </m:f>
                      </m:e>
                    </m:d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still has an essential singularity, its just moved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By contradiction and by using the classification table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03EBFF-0F47-897F-F50B-0BCDF6835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" y="806393"/>
                <a:ext cx="10662920" cy="5650971"/>
              </a:xfrm>
              <a:prstGeom prst="rect">
                <a:avLst/>
              </a:prstGeom>
              <a:blipFill>
                <a:blip r:embed="rId3"/>
                <a:stretch>
                  <a:fillRect l="-515" t="-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707591-BF9D-4E34-AB63-813B43309EC6}"/>
                  </a:ext>
                </a:extLst>
              </p:cNvPr>
              <p:cNvSpPr txBox="1"/>
              <p:nvPr/>
            </p:nvSpPr>
            <p:spPr>
              <a:xfrm>
                <a:off x="838200" y="4794814"/>
                <a:ext cx="9494520" cy="87472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Suppose f(z) has an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Mobius Transformations,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 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° 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has an essential singularity 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CA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707591-BF9D-4E34-AB63-813B43309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94814"/>
                <a:ext cx="9494520" cy="874727"/>
              </a:xfrm>
              <a:prstGeom prst="rect">
                <a:avLst/>
              </a:prstGeom>
              <a:blipFill>
                <a:blip r:embed="rId4"/>
                <a:stretch>
                  <a:fillRect l="-578" b="-1049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20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4CA8C-4CC5-DEFC-9571-86B1C920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6/4/2023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7EC32-DFF3-EE2E-F77B-93F254EB2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Essential Singularities and the Great Picard Theorem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116E9-1897-DCB5-38BF-563060DF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088723"/>
                  </p:ext>
                </p:extLst>
              </p:nvPr>
            </p:nvGraphicFramePr>
            <p:xfrm>
              <a:off x="939800" y="825837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Seq.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=1 </m:t>
                                  </m:r>
                                </m:sub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</m:sSub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Behaviour of Image </a:t>
                          </a:r>
                          <a14:m>
                            <m:oMath xmlns:m="http://schemas.openxmlformats.org/officeDocument/2006/math"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)]</m:t>
                              </m:r>
                            </m:oMath>
                          </a14:m>
                          <a:endParaRPr lang="en-CA" b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exists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Bounded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circle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0&lt;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&lt;∞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Completely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outside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(0,</m:t>
                                </m:r>
                                <m:r>
                                  <m:rPr>
                                    <m:sty m:val="p"/>
                                  </m:rP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  <m:r>
                                  <a:rPr lang="en-CA" b="0" i="0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oMath>
                            </m:oMathPara>
                          </a14:m>
                          <a:endParaRPr lang="en-CA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=∞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CA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CA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CA" i="0" smtClean="0">
                                            <a:latin typeface="Cambria Math" panose="02040503050406030204" pitchFamily="18" charset="0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</m:fName>
                                  <m:e>
                                    <m:r>
                                      <a:rPr lang="en-CA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CA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CA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𝐷𝑁𝐸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???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9">
                <a:extLst>
                  <a:ext uri="{FF2B5EF4-FFF2-40B4-BE49-F238E27FC236}">
                    <a16:creationId xmlns:a16="http://schemas.microsoft.com/office/drawing/2014/main" id="{3D598C4F-A129-E3D5-6CC9-4A6455F3F2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088723"/>
                  </p:ext>
                </p:extLst>
              </p:nvPr>
            </p:nvGraphicFramePr>
            <p:xfrm>
              <a:off x="939800" y="825837"/>
              <a:ext cx="8644890" cy="1985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6540">
                      <a:extLst>
                        <a:ext uri="{9D8B030D-6E8A-4147-A177-3AD203B41FA5}">
                          <a16:colId xmlns:a16="http://schemas.microsoft.com/office/drawing/2014/main" val="1380885356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1130586527"/>
                        </a:ext>
                      </a:extLst>
                    </a:gridCol>
                    <a:gridCol w="2272030">
                      <a:extLst>
                        <a:ext uri="{9D8B030D-6E8A-4147-A177-3AD203B41FA5}">
                          <a16:colId xmlns:a16="http://schemas.microsoft.com/office/drawing/2014/main" val="546683237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1035326142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Type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Laurent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3810" r="-12037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3810" r="-899" b="-2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9854023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Removable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147297" r="-234857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147297" r="-120375" b="-2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147297" r="-899" b="-2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8365855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Pole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247297" r="-234857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247297" r="-120375" b="-10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247297" r="-899" b="-10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4643826"/>
                      </a:ext>
                    </a:extLst>
                  </a:tr>
                  <a:tr h="448564">
                    <a:tc>
                      <a:txBody>
                        <a:bodyPr/>
                        <a:lstStyle/>
                        <a:p>
                          <a:r>
                            <a:rPr lang="en-CA" dirty="0"/>
                            <a:t>Essential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2000" t="-347297" r="-234857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1394" t="-347297" r="-120375" b="-40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9101" t="-347297" r="-899" b="-40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85831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203EBFF-0F47-897F-F50B-0BCDF68351A3}"/>
              </a:ext>
            </a:extLst>
          </p:cNvPr>
          <p:cNvSpPr txBox="1"/>
          <p:nvPr/>
        </p:nvSpPr>
        <p:spPr>
          <a:xfrm>
            <a:off x="502920" y="379702"/>
            <a:ext cx="10662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Cambria Math" panose="02040503050406030204" pitchFamily="18" charset="0"/>
                <a:ea typeface="Cambria Math" panose="02040503050406030204" pitchFamily="18" charset="0"/>
              </a:rPr>
              <a:t>We can extend our table</a:t>
            </a:r>
          </a:p>
          <a:p>
            <a:endParaRPr lang="en-CA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B8DC7E-114A-6901-EFD5-75E716F595DD}"/>
                  </a:ext>
                </a:extLst>
              </p:cNvPr>
              <p:cNvSpPr txBox="1"/>
              <p:nvPr/>
            </p:nvSpPr>
            <p:spPr>
              <a:xfrm>
                <a:off x="9006840" y="2518621"/>
                <a:ext cx="2245360" cy="7316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r>
                  <a:rPr lang="en-CA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CA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has essential singularity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CA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B8DC7E-114A-6901-EFD5-75E716F59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6840" y="2518621"/>
                <a:ext cx="2245360" cy="731675"/>
              </a:xfrm>
              <a:prstGeom prst="rect">
                <a:avLst/>
              </a:prstGeom>
              <a:blipFill>
                <a:blip r:embed="rId4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044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0D7697-8E53-4EA8-8CBB-9C19575257BF}">
  <ds:schemaRefs>
    <ds:schemaRef ds:uri="http://purl.org/dc/dcmitype/"/>
    <ds:schemaRef ds:uri="71af3243-3dd4-4a8d-8c0d-dd76da1f02a5"/>
    <ds:schemaRef ds:uri="http://purl.org/dc/elements/1.1/"/>
    <ds:schemaRef ds:uri="http://purl.org/dc/terms/"/>
    <ds:schemaRef ds:uri="16c05727-aa75-4e4a-9b5f-8a80a1165891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927DC71-2909-427C-BDB0-3E47E2101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F0A252-5923-47A2-A53A-F9BF729089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AccentBox presentation</Template>
  <TotalTime>5118</TotalTime>
  <Words>2771</Words>
  <Application>Microsoft Office PowerPoint</Application>
  <PresentationFormat>Widescreen</PresentationFormat>
  <Paragraphs>393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Avenir Next LT Pro (Headings)</vt:lpstr>
      <vt:lpstr>Calibri</vt:lpstr>
      <vt:lpstr>Cambria Math</vt:lpstr>
      <vt:lpstr>Segoe UI</vt:lpstr>
      <vt:lpstr>Wingdings</vt:lpstr>
      <vt:lpstr>AccentBoxVTI</vt:lpstr>
      <vt:lpstr>Essential Singularities and the Great Picard Theorem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Weierstrauss-Casorati (Sokhotski’s) Theorem</vt:lpstr>
      <vt:lpstr>PowerPoint Presentation</vt:lpstr>
      <vt:lpstr>PowerPoint Presentation</vt:lpstr>
      <vt:lpstr>The Great Picard Theorem</vt:lpstr>
      <vt:lpstr>PowerPoint Presentation</vt:lpstr>
      <vt:lpstr>PowerPoint Presentation</vt:lpstr>
      <vt:lpstr>PowerPoint Presentation</vt:lpstr>
      <vt:lpstr>PowerPoint Presentation</vt:lpstr>
      <vt:lpstr>Harmonic functions</vt:lpstr>
      <vt:lpstr>Harmonic functions</vt:lpstr>
      <vt:lpstr>Why is this proof called Harnack-Type inequality?</vt:lpstr>
      <vt:lpstr>Why is this proof called Harnack-Type inequality?</vt:lpstr>
      <vt:lpstr>PowerPoint Presentation</vt:lpstr>
      <vt:lpstr>References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the Derivative: Fréchet Derivative</dc:title>
  <dc:creator>Maninder Dhanauta</dc:creator>
  <cp:lastModifiedBy>Maninder Dhanauta</cp:lastModifiedBy>
  <cp:revision>101</cp:revision>
  <dcterms:created xsi:type="dcterms:W3CDTF">2022-07-08T13:38:36Z</dcterms:created>
  <dcterms:modified xsi:type="dcterms:W3CDTF">2023-04-11T23:01:35Z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