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5"/>
  </p:sldMasterIdLst>
  <p:notesMasterIdLst>
    <p:notesMasterId r:id="rId33"/>
  </p:notesMasterIdLst>
  <p:handoutMasterIdLst>
    <p:handoutMasterId r:id="rId34"/>
  </p:handoutMasterIdLst>
  <p:sldIdLst>
    <p:sldId id="281" r:id="rId6"/>
    <p:sldId id="361" r:id="rId7"/>
    <p:sldId id="395" r:id="rId8"/>
    <p:sldId id="396" r:id="rId9"/>
    <p:sldId id="422" r:id="rId10"/>
    <p:sldId id="398" r:id="rId11"/>
    <p:sldId id="400" r:id="rId12"/>
    <p:sldId id="401" r:id="rId13"/>
    <p:sldId id="402" r:id="rId14"/>
    <p:sldId id="397" r:id="rId15"/>
    <p:sldId id="406" r:id="rId16"/>
    <p:sldId id="405" r:id="rId17"/>
    <p:sldId id="408" r:id="rId18"/>
    <p:sldId id="409" r:id="rId19"/>
    <p:sldId id="424" r:id="rId20"/>
    <p:sldId id="407" r:id="rId21"/>
    <p:sldId id="414" r:id="rId22"/>
    <p:sldId id="423" r:id="rId23"/>
    <p:sldId id="412" r:id="rId24"/>
    <p:sldId id="421" r:id="rId25"/>
    <p:sldId id="416" r:id="rId26"/>
    <p:sldId id="417" r:id="rId27"/>
    <p:sldId id="418" r:id="rId28"/>
    <p:sldId id="419" r:id="rId29"/>
    <p:sldId id="394" r:id="rId30"/>
    <p:sldId id="420" r:id="rId31"/>
    <p:sldId id="3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19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800" b="1">
                <a:solidFill>
                  <a:srgbClr val="5B6770"/>
                </a:solidFill>
                <a:latin typeface="Segoe UI" panose="020B0502040204020203" pitchFamily="34" charset="0"/>
              </a:rPr>
              <a:t>Public</a:t>
            </a:r>
            <a:endParaRPr lang="en-US" sz="800" b="1" dirty="0">
              <a:solidFill>
                <a:srgbClr val="5B6770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5:49.8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1,'30'1,"48"9,-2 0,56-3,100 10,-142-8,1-3,95-8,-58 0,-27 2,113 16,-97-6,170-7,-147-4,-131 1,0-1,-1 1,1-1,0-1,-1 0,10-3,10-7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16.4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0 285,'38'-2,"0"-2,68-15,15-3,41 11,166 10,-137 4,-88-1,113-5,-200 1,0-2,0 0,25-10,-23 8,0 0,23-4,43 1,-52 6,-1-1,56-14,-37 6,85-11,-80 15,59-15,-60 8,1 3,0 2,0 2,78 0,-117 8,43 0,116-15,-102 7,1 2,112 7,-75 1,517-1,-605-1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24.5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60,'3389'0,"-3359"-2,0-1,29-6,41-5,325 12,-218 4,2923-2,-3082 2,54 10,22 1,10 2,23 0,-93-14,254 15,-177-5,184-9,-159-4,376 2,-512-2,1-1,-1-1,-1-2,52-16,-53 14,-7 3,-1 1,1 2,24-1,-29 3,0-1,0-1,-1 0,1-1,-1 0,29-11,-28 7,0 1,1 1,0 1,0 0,0 1,24-1,111 5,-80 1,1675 0,-926-3,-797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25.3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1364 0,'-1332'0,"1301"0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27.3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1,'-1135'0,"1101"0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32.5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0 137,'11'-1,"0"0,0-1,0-1,-1 1,19-8,21-6,12 5,0 3,68-1,129 11,-82 2,740-4,-868-3,0-2,0-3,82-22,-131 30,109-18,-37 7,-46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39.2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0 651,'12'-4,"0"-1,0 2,0 0,1 0,-1 1,18-1,25-4,282-42,-242 44,-66 5,1-1,-1-2,43-9,-4-8,1 4,0 2,1 4,95-3,28 1,-10-1,-16-3,-75 5,140-18,-121 17,119-6,532 20,-721-4,60-11,12 0,69-10,-123 13,7-1,37-6,1 4,109 1,20 10,-184-2,0-2,81-19,-90 16,1 2,58-2,-17 3,170-12,-166 5,-59 8,51-3,-53 7,13 0,64-8,72-10,-17 4,16 0,-11 2,-13 0,15-3,-155 15,82-15,186-7,1157 24,-833-1,-557 2,60 10,-59-5,55 1,-29-10,-39 0,0 2,44 5,-58-2,0 2,30 12,-29-10,-1-1,28 6,15-6,-1-2,92-6,-50-1,1262 2,-707 2,-617 1,58 10,18 2,358-12,-246-4,-199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43.7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0 709,'272'-15,"-38"1,-119 12,268-14,-35 7,-83 7,-214-3,75-18,-76 13,84-8,24 5,35-2,-25 1,-10 0,-101 10,76-16,-31 3,39 6,162 6,-193 5,-94-1,1-1,0-1,-1-1,1 0,25-11,28-7,-25 11,1 2,84-5,73-3,-95 6,-35 1,121-34,-123 26,129-18,-199 36,41-3,0-2,-1-1,44-14,-32 4,1 2,102-13,6 0,-1 1,-111 24,51 4,-59 0,84-7,-111 2,0-1,-1 0,17-7,31-9,-5 12,1 2,99 4,-86 3,79-10,114-15,-131 13,496-2,-404 15,1733-2,-1935 2,1 0,-1 2,0 1,31 10,-24-7,60 10,12-5,96 6,-80-5,-4-1,-66-8,88 19,-86-14,75 8,-49-16,65 8,156 11,-69-7,-18 9,-18 0,210-2,-240-22,-138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47.0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1 399,'74'-3,"-1"-3,128-28,153-58,-334 87,175-59,-189 61,138-52,-123 49,0 1,1 0,0 2,43-2,-15 5,95-14,-71 5,-42 6,0-2,44-12,-44 8,0 2,0 1,46-3,97 6,-151 4,550-1,-533-2,63-11,29-2,484 14,-298 3,1087-2,-1384 1,0 2,-1 0,1 2,29 9,-24-6,51 8,-32-10,136 19,18 11,-103-21,120 12,-136-18,1-4,105-6,-58-2,985 3,-1063 2,56 10,-80-8,13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54.2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1 228,'317'-17,"-299"15,3 1,0-2,-1-1,39-11,-20 0,-14 3,1 2,0 2,0 0,1 1,0 2,43-3,364 9,-143 1,905-2,-1172-1,-1-1,38-9,-35 5,40-3,32 9,-65 1,1-2,-1 0,45-9,-12 0,0 2,1 4,105 6,-48 1,1734-3,-1823-2,-1-1,37-9,-19 3,13-3,-25 5,75-5,734 11,-394 3,2231-2,-2663 1,-1 1,37 9,-35-6,0-1,28 2,572-5,-301-3,141 2,-428 2,60 10,14 1,365-10,-245-5,317 2,-522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57.4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0 144,'1115'0,"-944"-15,-2 0,231 0,-97-14,-96 18,8 0,-105-6,-31 4,131-4,1028 18,-1153 3,119 21,-119-11,121 2,-140-14,79 12,17-5,-109-8,74 11,-61-4,1-3,75-4,44 2,-83 10,18 1,-41-12,-26-1,103 14,-91-7,0-3,122-5,-69-2,697 2,-780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02.8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0 315,'2289'0,"-2243"-2,58-10,38-2,235 13,-172 2,-172-2,58-12,15 0,26-2,-84 7,62 0,671 9,-766-2,0-1,0-1,-1 0,1-1,24-9,-20 6,1 0,25-4,-18 9,46 0,-45 2,41-4,-62 2,1-1,-1 1,0-1,1 0,-2-1,1 0,0 0,-1-1,0 1,0-1,0 0,0-1,-1 0,6-7,-6 6,1 0,0 1,0 0,0 1,0-1,1 1,0 0,0 1,1 0,-1 0,1 0,9-2,10 2,0 1,0 2,0 0,41 5,2 0,115-6,105 5,-173 15,-72-10,-36-6,0 0,-1 1,0 0,0 1,0 0,10 6,-10-5,0-1,0 0,0 0,1 0,17 3,13-2,1-2,74-4,-74-1,0 2,72 9,-19 2,0-4,136-6,-95-3,3376 2,-3479-2,60-10,11-2,42 13,25-2,-141 1,1-2,-1 0,50-17,-1-7,-53 17,0 2,0 0,1 2,0 1,0 1,38-3,284 10,-103 1,1224-3,-1439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7:00.3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1 144,'814'0,"-778"-2,0-2,0-1,42-12,-34 7,67-7,259 13,-192 7,-85-6,0-4,108-22,-19 3,-105 16,36 0,186 7,-151 6,1014-3,-1105 2,-1 4,79 17,-22-3,93-1,-63-6,40 7,-88-11,1-4,98-7,-52 0,-99 1,-1 2,0 1,1 3,67 16,-62-9,64 6,-47-6,-39-6,43 3,-43-8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7:03.0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29,'82'0,"463"-17,-59 5,-333 13,-112-1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7:05.7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58,'92'0,"625"-17,-31 4,-452 15,-193-4,59-11,-57 7,56-3,-32 10,-38-1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3:37:2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24575,'10'-5'0,"1"1"0,0 1 0,0-1 0,0 2 0,0 0 0,12-1 0,72-1 0,-59 3 0,370-27 0,29-2 0,504 30 0,40 0 0,-593-25 0,-294 4-1365,-70 16-5461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04:0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04.8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61,'0'-1,"0"-1,0 0,0 1,0-1,1 1,-1-1,0 0,1 1,0-1,-1 1,1-1,0 1,-1-1,1 1,0 0,0-1,0 1,0 0,0 0,1 0,-1 0,0 0,0 0,1 0,-1 0,4-1,2 0,0 0,0 0,0 1,0-1,8 1,-3 0,543-12,-368 16,1944-2,-1269-1,-830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06.4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58,'0'0,"0"-1,1 0,-1 1,0-1,1 0,-1 1,1-1,-1 1,1-1,-1 1,1-1,-1 1,1-1,-1 1,1-1,0 1,-1 0,1-1,0 1,-1 0,1 0,0-1,-1 1,2 0,22-5,-21 4,62-6,1 2,73 5,-65 0,1497 1,-1533-3,59-10,-57 5,44 0,477 6,-270 2,-261-1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07.7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90,'0'-2,"0"-1,0 0,1 1,-1-1,1 1,-1-1,1 1,0-1,0 1,0-1,1 1,-1 0,0-1,1 1,0 0,-1 0,1 0,0 0,0 1,0-1,0 0,0 1,1 0,-1-1,0 1,5-2,5-1,0 1,1-1,-1 2,18-2,-27 3,141-10,182 9,-197 4,985 0,-1073 0,53 9,8 1,-53-9,163 15,-96-9,-86-8,0 1,0 1,0 2,0 1,29 10,-38-8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09.3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29,'513'-14,"19"-1,1476 16,-1971-1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10.6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51,'2370'0,"-2156"-14,-3-1,-167 13,59-11,-94 12,23-4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12.9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6377 0,'-4467'0,"4224"15,-6-1,-902-15,1113 3,-76 14,51-6,36-4,3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3:36:14.1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0,'1091'0,"-1060"0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CA" sz="800" b="1" i="0" u="none">
                <a:solidFill>
                  <a:srgbClr val="5B6770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CA"/>
              <a:t>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residue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1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0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1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4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8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Ask if they know</a:t>
            </a:r>
          </a:p>
          <a:p>
            <a:r>
              <a:rPr lang="en-CA" dirty="0"/>
              <a:t>Cauchy sequence, metric space, what it means for metrics to be topologically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17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6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80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6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63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77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11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2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Proof is related to minimum area property, matrix A doesn’t change volume so intuitively should be fund. </a:t>
            </a:r>
            <a:r>
              <a:rPr lang="en-CA" dirty="0" err="1"/>
              <a:t>parall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Proof is related to minimum area property, matrix A doesn’t change volume so intuitively should be fund. </a:t>
            </a:r>
            <a:r>
              <a:rPr lang="en-CA" dirty="0" err="1"/>
              <a:t>parall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CA" b="1" i="0" u="none">
                <a:solidFill>
                  <a:srgbClr val="5B6770"/>
                </a:solidFill>
              </a:defRPr>
            </a:lvl1pPr>
          </a:lstStyle>
          <a:p>
            <a:r>
              <a:rPr lang="en-CA"/>
              <a:t>Public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CA" b="1" i="0" u="none">
                <a:solidFill>
                  <a:srgbClr val="5B6770"/>
                </a:solidFill>
              </a:defRPr>
            </a:lvl1pPr>
          </a:lstStyle>
          <a:p>
            <a:r>
              <a:rPr lang="en-CA"/>
              <a:t>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Properties of Weierstrass ℘ function and Projective Curves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CA" sz="800" b="1" i="0" u="none">
                <a:solidFill>
                  <a:srgbClr val="5B6770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CA"/>
              <a:t>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5" Type="http://schemas.openxmlformats.org/officeDocument/2006/relationships/image" Target="../media/image37.jpeg"/><Relationship Id="rId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6" Type="http://schemas.openxmlformats.org/officeDocument/2006/relationships/image" Target="../media/image37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hyperlink" Target="https://delta.cs.cinvestav.mx/~mcintosh/comun/complex/node33.html" TargetMode="Externa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6" Type="http://schemas.openxmlformats.org/officeDocument/2006/relationships/image" Target="../media/image46.jpe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6" Type="http://schemas.openxmlformats.org/officeDocument/2006/relationships/image" Target="../media/image47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64.png"/><Relationship Id="rId42" Type="http://schemas.openxmlformats.org/officeDocument/2006/relationships/image" Target="../media/image68.png"/><Relationship Id="rId47" Type="http://schemas.openxmlformats.org/officeDocument/2006/relationships/customXml" Target="../ink/ink22.xml"/><Relationship Id="rId50" Type="http://schemas.openxmlformats.org/officeDocument/2006/relationships/image" Target="../media/image72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5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59.png"/><Relationship Id="rId32" Type="http://schemas.openxmlformats.org/officeDocument/2006/relationships/image" Target="../media/image63.png"/><Relationship Id="rId37" Type="http://schemas.openxmlformats.org/officeDocument/2006/relationships/customXml" Target="../ink/ink17.xml"/><Relationship Id="rId40" Type="http://schemas.openxmlformats.org/officeDocument/2006/relationships/image" Target="../media/image67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customXml" Target="../ink/ink23.xml"/><Relationship Id="rId10" Type="http://schemas.openxmlformats.org/officeDocument/2006/relationships/image" Target="../media/image52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4" Type="http://schemas.openxmlformats.org/officeDocument/2006/relationships/image" Target="../media/image48.jpeg"/><Relationship Id="rId9" Type="http://schemas.openxmlformats.org/officeDocument/2006/relationships/customXml" Target="../ink/ink3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12.xml"/><Relationship Id="rId30" Type="http://schemas.openxmlformats.org/officeDocument/2006/relationships/image" Target="../media/image62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71.png"/><Relationship Id="rId8" Type="http://schemas.openxmlformats.org/officeDocument/2006/relationships/image" Target="../media/image51.png"/><Relationship Id="rId51" Type="http://schemas.openxmlformats.org/officeDocument/2006/relationships/customXml" Target="../ink/ink24.xml"/><Relationship Id="rId3" Type="http://schemas.openxmlformats.org/officeDocument/2006/relationships/notesSlide" Target="../notesSlides/notesSlide24.xml"/><Relationship Id="rId12" Type="http://schemas.openxmlformats.org/officeDocument/2006/relationships/image" Target="../media/image5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66.png"/><Relationship Id="rId46" Type="http://schemas.openxmlformats.org/officeDocument/2006/relationships/image" Target="../media/image70.png"/><Relationship Id="rId20" Type="http://schemas.openxmlformats.org/officeDocument/2006/relationships/image" Target="../media/image57.png"/><Relationship Id="rId41" Type="http://schemas.openxmlformats.org/officeDocument/2006/relationships/customXml" Target="../ink/ink19.xml"/><Relationship Id="rId1" Type="http://schemas.openxmlformats.org/officeDocument/2006/relationships/tags" Target="../tags/tag44.xml"/><Relationship Id="rId6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0D9D20-B4BB-42AA-8DDD-68CC9F1D95D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Properties of </a:t>
                </a:r>
                <a:r>
                  <a:rPr lang="en-US" dirty="0" err="1"/>
                  <a:t>Weierstrass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dirty="0"/>
                  <a:t> function and Projective Curves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0D9D20-B4BB-42AA-8DDD-68CC9F1D9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t="-20448" r="-1989" b="-268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596" y="4142232"/>
            <a:ext cx="7223760" cy="685800"/>
          </a:xfrm>
        </p:spPr>
        <p:txBody>
          <a:bodyPr/>
          <a:lstStyle/>
          <a:p>
            <a:r>
              <a:rPr lang="en-US" dirty="0"/>
              <a:t>Maninder S. Dhanauta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A862B-5497-A940-F249-092C9C95FC69}"/>
              </a:ext>
            </a:extLst>
          </p:cNvPr>
          <p:cNvSpPr txBox="1"/>
          <p:nvPr/>
        </p:nvSpPr>
        <p:spPr>
          <a:xfrm>
            <a:off x="1579556" y="5129784"/>
            <a:ext cx="9032887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December 20, 2022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University of Toronto Scarborough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MATD92 Mathematics Project – Riemann Surfaces</a:t>
            </a:r>
          </a:p>
        </p:txBody>
      </p:sp>
      <p:sp>
        <p:nvSpPr>
          <p:cNvPr id="17" name="BJPseudoFooter"/>
          <p:cNvSpPr txBox="1"/>
          <p:nvPr>
            <p:custDataLst>
              <p:tags r:id="rId1"/>
            </p:custDataLst>
          </p:nvPr>
        </p:nvSpPr>
        <p:spPr>
          <a:xfrm>
            <a:off x="5855389" y="6642556"/>
            <a:ext cx="481221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CA" sz="800" b="1">
                <a:solidFill>
                  <a:srgbClr val="5B6770"/>
                </a:solidFill>
                <a:latin typeface="Segoe UI" panose="020B0502040204020203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136525"/>
                <a:ext cx="7696200" cy="59499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sz="3200" dirty="0"/>
                  <a:t>Laurent Series </a:t>
                </a:r>
                <a14:m>
                  <m:oMath xmlns:m="http://schemas.openxmlformats.org/officeDocument/2006/math"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3200" dirty="0"/>
                  <a:t> and order of poles </a:t>
                </a:r>
              </a:p>
            </p:txBody>
          </p:sp>
        </mc:Choice>
        <mc:Fallback xmlns="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136525"/>
                <a:ext cx="7696200" cy="594995"/>
              </a:xfrm>
              <a:blipFill>
                <a:blip r:embed="rId4"/>
                <a:stretch>
                  <a:fillRect l="-1663" t="-9184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799147"/>
                <a:ext cx="11115040" cy="5215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</a:rPr>
                  <a:t>In an open ball at the origin: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CA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−{0}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CA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/>
              </a:p>
              <a:p>
                <a:r>
                  <a:rPr lang="en-CA" dirty="0"/>
                  <a:t>T</a:t>
                </a:r>
                <a:r>
                  <a:rPr lang="en-CA" dirty="0">
                    <a:solidFill>
                      <a:schemeClr val="tx1"/>
                    </a:solidFill>
                  </a:rPr>
                  <a:t>he order of pole at 0 is 2 since the Laurent series looks like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endParaRPr lang="en-CA" dirty="0"/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By considering some combinations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℘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℘,  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 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we can create a doubly periodic holomorphic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           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+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℘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+…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℘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− 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tx1"/>
                    </a:solidFill>
                  </a:rPr>
                  <a:t>The combination is</a:t>
                </a:r>
                <a:r>
                  <a:rPr lang="en-CA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℘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−4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+28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+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+…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99147"/>
                <a:ext cx="11115040" cy="5215467"/>
              </a:xfrm>
              <a:prstGeom prst="rect">
                <a:avLst/>
              </a:prstGeom>
              <a:blipFill>
                <a:blip r:embed="rId5"/>
                <a:stretch>
                  <a:fillRect l="-439" t="-467" b="-9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2533602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136525"/>
                <a:ext cx="7696200" cy="59499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sz="3200" dirty="0"/>
                  <a:t>Laurent Series </a:t>
                </a:r>
                <a14:m>
                  <m:oMath xmlns:m="http://schemas.openxmlformats.org/officeDocument/2006/math"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3200" dirty="0"/>
                  <a:t> and order of poles </a:t>
                </a:r>
              </a:p>
            </p:txBody>
          </p:sp>
        </mc:Choice>
        <mc:Fallback xmlns="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136525"/>
                <a:ext cx="7696200" cy="594995"/>
              </a:xfrm>
              <a:blipFill>
                <a:blip r:embed="rId4"/>
                <a:stretch>
                  <a:fillRect l="-1663" t="-9184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799147"/>
                <a:ext cx="11115040" cy="5310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tx1"/>
                    </a:solidFill>
                  </a:rPr>
                  <a:t>The combination is</a:t>
                </a:r>
                <a:r>
                  <a:rPr lang="en-CA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℘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−4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+28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+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+…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Written a bit concisely,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℘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−4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is a doubly periodic holomorphic functions where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−{0}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=28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=140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−{0}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It follows by a property [see next slide] that the holomorphic function identically equals to 0. This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solves the differential equation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99147"/>
                <a:ext cx="11115040" cy="5310621"/>
              </a:xfrm>
              <a:prstGeom prst="rect">
                <a:avLst/>
              </a:prstGeom>
              <a:blipFill>
                <a:blip r:embed="rId5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19616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5827853" cy="594995"/>
          </a:xfrm>
        </p:spPr>
        <p:txBody>
          <a:bodyPr>
            <a:normAutofit/>
          </a:bodyPr>
          <a:lstStyle/>
          <a:p>
            <a:r>
              <a:rPr lang="en-CA" sz="3200" dirty="0"/>
              <a:t>Properties of Elliptic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9824A-A2C8-85C9-F93B-B9B52471B3B8}"/>
              </a:ext>
            </a:extLst>
          </p:cNvPr>
          <p:cNvSpPr txBox="1"/>
          <p:nvPr/>
        </p:nvSpPr>
        <p:spPr>
          <a:xfrm>
            <a:off x="838200" y="1238885"/>
            <a:ext cx="9494520" cy="456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CA" b="0" dirty="0">
                <a:solidFill>
                  <a:schemeClr val="bg1"/>
                </a:solidFill>
                <a:latin typeface="Cambria Math" panose="02040503050406030204" pitchFamily="18" charset="0"/>
              </a:rPr>
              <a:t>Sum of Residues over an irreducible set of poles of an elliptic function is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838200" y="2091613"/>
                <a:ext cx="9875520" cy="163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Idea [Residue </a:t>
                </a:r>
                <a:r>
                  <a:rPr lang="en-CA" dirty="0" err="1"/>
                  <a:t>Thm</a:t>
                </a:r>
                <a:r>
                  <a:rPr lang="en-CA" dirty="0"/>
                  <a:t>]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Example: Residue of the only pole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0.</a:t>
                </a:r>
              </a:p>
              <a:p>
                <a:pPr marL="342900" indent="-342900">
                  <a:buAutoNum type="arabicParenR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1613"/>
                <a:ext cx="9875520" cy="1635897"/>
              </a:xfrm>
              <a:prstGeom prst="rect">
                <a:avLst/>
              </a:prstGeom>
              <a:blipFill>
                <a:blip r:embed="rId4"/>
                <a:stretch>
                  <a:fillRect l="-556" t="-287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6ED37B-30C7-CCBA-747F-C674BB8D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851" y="1837597"/>
            <a:ext cx="2230349" cy="1105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CA8AE-7EA9-2F2E-2BDC-46ECE9178912}"/>
              </a:ext>
            </a:extLst>
          </p:cNvPr>
          <p:cNvSpPr txBox="1"/>
          <p:nvPr/>
        </p:nvSpPr>
        <p:spPr>
          <a:xfrm>
            <a:off x="838200" y="3801051"/>
            <a:ext cx="9494520" cy="456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  <a:latin typeface="Cambria Math" panose="02040503050406030204" pitchFamily="18" charset="0"/>
              </a:rPr>
              <a:t>2)  A holomorphic elliptic function is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51FB-EFFD-5327-414B-A4A50B72913B}"/>
              </a:ext>
            </a:extLst>
          </p:cNvPr>
          <p:cNvSpPr txBox="1"/>
          <p:nvPr/>
        </p:nvSpPr>
        <p:spPr>
          <a:xfrm>
            <a:off x="838200" y="4488988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Idea [ continuous function bounded on compact parallelogram + periodic + Liouville’s </a:t>
            </a:r>
            <a:r>
              <a:rPr lang="en-CA" dirty="0" err="1"/>
              <a:t>Thm</a:t>
            </a:r>
            <a:r>
              <a:rPr lang="en-CA" dirty="0"/>
              <a:t>]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97060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87680" y="294005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3) Number of roots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in a cell is equal to the number of poles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in a cell (counting multiplicity). This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We call the number of poles counting multiplicity the </a:t>
                </a:r>
                <a:r>
                  <a:rPr lang="en-CA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order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of elliptic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294005"/>
                <a:ext cx="9494520" cy="1287468"/>
              </a:xfrm>
              <a:prstGeom prst="rect">
                <a:avLst/>
              </a:prstGeom>
              <a:blipFill>
                <a:blip r:embed="rId4"/>
                <a:stretch>
                  <a:fillRect l="-513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87680" y="1868269"/>
                <a:ext cx="9875520" cy="551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Idea [Argument principle + property 1]</a:t>
                </a:r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b="0" dirty="0"/>
                  <a:t>. It is elliptic function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b="0" dirty="0"/>
                  <a:t>. </a:t>
                </a:r>
                <a:r>
                  <a:rPr lang="en-CA" dirty="0"/>
                  <a:t>By argument principle,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# zeros - # poles = 0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Elliptic curves are surjective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Order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 </m:t>
                    </m:r>
                  </m:oMath>
                </a14:m>
                <a:r>
                  <a:rPr lang="en-CA" dirty="0"/>
                  <a:t>is 2. It has single pole of order 2.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Means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/>
                  <a:t> is surjective “twice” i.e.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has two distinct zeros in </a:t>
                </a:r>
                <a:r>
                  <a:rPr lang="en-CA" dirty="0" err="1"/>
                  <a:t>irred</a:t>
                </a:r>
                <a:r>
                  <a:rPr lang="en-CA" dirty="0"/>
                  <a:t>.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Actually, sometimes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. In this case the single zero has multiplicity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This happens at exactly 3 points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(called half-periods)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Notice multiplicity is 2 -&gt; first derivative is 0 (also called stationary points)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868269"/>
                <a:ext cx="9875520" cy="5514074"/>
              </a:xfrm>
              <a:prstGeom prst="rect">
                <a:avLst/>
              </a:prstGeom>
              <a:blipFill>
                <a:blip r:embed="rId5"/>
                <a:stretch>
                  <a:fillRect l="-494" t="-4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66E040C-FE1A-4114-9AA3-766EA224C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320" y="5031860"/>
            <a:ext cx="3310750" cy="1613415"/>
          </a:xfrm>
          <a:prstGeom prst="rect">
            <a:avLst/>
          </a:prstGeom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1751993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9824A-A2C8-85C9-F93B-B9B52471B3B8}"/>
              </a:ext>
            </a:extLst>
          </p:cNvPr>
          <p:cNvSpPr txBox="1"/>
          <p:nvPr/>
        </p:nvSpPr>
        <p:spPr>
          <a:xfrm>
            <a:off x="457200" y="615584"/>
            <a:ext cx="9494520" cy="456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  <a:latin typeface="Cambria Math" panose="02040503050406030204" pitchFamily="18" charset="0"/>
              </a:rPr>
              <a:t>4) The smallest order of an elliptic function is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1532813"/>
                <a:ext cx="987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Weierstrass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/>
                  <a:t> function, which has order 2, has the smallest possible order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2813"/>
                <a:ext cx="9875520" cy="369332"/>
              </a:xfrm>
              <a:prstGeom prst="rect">
                <a:avLst/>
              </a:prstGeom>
              <a:blipFill>
                <a:blip r:embed="rId4"/>
                <a:stretch>
                  <a:fillRect l="-494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832212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9824A-A2C8-85C9-F93B-B9B52471B3B8}"/>
              </a:ext>
            </a:extLst>
          </p:cNvPr>
          <p:cNvSpPr txBox="1"/>
          <p:nvPr/>
        </p:nvSpPr>
        <p:spPr>
          <a:xfrm>
            <a:off x="457200" y="615584"/>
            <a:ext cx="9494520" cy="456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bg1"/>
                </a:solidFill>
                <a:latin typeface="Cambria Math" panose="02040503050406030204" pitchFamily="18" charset="0"/>
              </a:rPr>
              <a:t>4) The smallest order of an elliptic function is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1532813"/>
                <a:ext cx="987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Weierstrass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/>
                  <a:t> function, which has order 2, has the smallest possible order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2813"/>
                <a:ext cx="9875520" cy="369332"/>
              </a:xfrm>
              <a:prstGeom prst="rect">
                <a:avLst/>
              </a:prstGeom>
              <a:blipFill>
                <a:blip r:embed="rId4"/>
                <a:stretch>
                  <a:fillRect l="-494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0/06/Two_coordinate_charts_on_a_manifold.svg/1280px-Two_coordinate_charts_on_a_manifol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51" y="2362902"/>
            <a:ext cx="3587697" cy="28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0570" y="5370651"/>
            <a:ext cx="3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Riemann surfaces have holomorphic transition maps</a:t>
            </a:r>
            <a:endParaRPr lang="en-CA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632982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Some More Preliminary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1361508"/>
                <a:ext cx="9875520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Closed subsets of compact space is compact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Compact subset of </a:t>
                </a:r>
                <a:r>
                  <a:rPr lang="en-CA" dirty="0" err="1"/>
                  <a:t>Hausdorff</a:t>
                </a:r>
                <a:r>
                  <a:rPr lang="en-CA" dirty="0"/>
                  <a:t> is closed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Projective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 compact and </a:t>
                </a:r>
                <a:r>
                  <a:rPr lang="en-CA" dirty="0" err="1"/>
                  <a:t>Hausdorff</a:t>
                </a:r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Projective Curves (subsets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dirty="0"/>
                  <a:t>) are closed, compact, </a:t>
                </a:r>
                <a:r>
                  <a:rPr lang="en-CA" dirty="0" err="1"/>
                  <a:t>Hausdorff</a:t>
                </a:r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Continuous bijection between a compact and </a:t>
                </a:r>
                <a:r>
                  <a:rPr lang="en-CA" dirty="0" err="1"/>
                  <a:t>Hausdorff</a:t>
                </a:r>
                <a:r>
                  <a:rPr lang="en-CA" dirty="0"/>
                  <a:t> space is a homeomorphism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r>
                  <a:rPr lang="en-CA" dirty="0"/>
                  <a:t>[W.A. Sutherland, </a:t>
                </a:r>
                <a:r>
                  <a:rPr lang="en-CA" i="1" dirty="0"/>
                  <a:t>Introduction to metric and topological spaces</a:t>
                </a:r>
                <a:r>
                  <a:rPr lang="en-CA" dirty="0"/>
                  <a:t>]</a:t>
                </a:r>
              </a:p>
              <a:p>
                <a:r>
                  <a:rPr lang="en-CA" dirty="0"/>
                  <a:t>[F. Kirwan, </a:t>
                </a:r>
                <a:r>
                  <a:rPr lang="en-CA" i="1" dirty="0"/>
                  <a:t>Complex Algebraic Curves</a:t>
                </a:r>
                <a:r>
                  <a:rPr lang="en-CA" dirty="0"/>
                  <a:t>]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61508"/>
                <a:ext cx="9875520" cy="3000821"/>
              </a:xfrm>
              <a:prstGeom prst="rect">
                <a:avLst/>
              </a:prstGeom>
              <a:blipFill>
                <a:blip r:embed="rId4"/>
                <a:stretch>
                  <a:fillRect l="-494" b="-2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0531082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749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Complex Algebraic Curves as Riemann Surfaces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822325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Prop [Kirwan 5.27]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complex algebraic curve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defined by polynomial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𝑆𝑖𝑛𝑔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 holomorphic atlas (aka is a Riemann surface)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22325"/>
                <a:ext cx="9494520" cy="1287468"/>
              </a:xfrm>
              <a:prstGeom prst="rect">
                <a:avLst/>
              </a:prstGeom>
              <a:blipFill>
                <a:blip r:embed="rId4"/>
                <a:stretch>
                  <a:fillRect l="-57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6437A-6084-70C4-A07D-66F1CC90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013710" y="1252543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994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Complex Algebraic Curves as Riemann Surfaces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Prop [Kirwan 5.27]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complex algebraic curve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defined by polynomial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𝑆𝑖𝑛𝑔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 holomorphic atlas (aka is a Riemann surface)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287468"/>
              </a:xfrm>
              <a:prstGeom prst="rect">
                <a:avLst/>
              </a:prstGeom>
              <a:blipFill>
                <a:blip r:embed="rId4"/>
                <a:stretch>
                  <a:fillRect l="-57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2820042"/>
                <a:ext cx="9875520" cy="324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point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     Either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Suppose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[Implicit Function theorem]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which is  an open set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the chart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Inverse chart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Similarly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20042"/>
                <a:ext cx="9875520" cy="3242619"/>
              </a:xfrm>
              <a:prstGeom prst="rect">
                <a:avLst/>
              </a:prstGeom>
              <a:blipFill>
                <a:blip r:embed="rId5"/>
                <a:stretch>
                  <a:fillRect l="-494" b="-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6437A-6084-70C4-A07D-66F1CC90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428490" y="1564322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280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Projective Curves as Riemann Surfaces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3229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Prop [Kirwan 5.28]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projective curve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CA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defined by polynomial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𝑆𝑖𝑛𝑔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 holomorphic atlas (aka is a Riemann surface)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322991"/>
              </a:xfrm>
              <a:prstGeom prst="rect">
                <a:avLst/>
              </a:prstGeom>
              <a:blipFill>
                <a:blip r:embed="rId4"/>
                <a:stretch>
                  <a:fillRect l="-578" b="-36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647700" y="2735563"/>
                <a:ext cx="9875520" cy="380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the fact P is homogenous function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projective space, we can reduce to 2 variables and use Implicit Function Theorem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Atlases look like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CA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maps look like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CA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2735563"/>
                <a:ext cx="9875520" cy="3803349"/>
              </a:xfrm>
              <a:prstGeom prst="rect">
                <a:avLst/>
              </a:prstGeom>
              <a:blipFill>
                <a:blip r:embed="rId5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3795551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BFE40F-4409-FAEC-BCD0-55DA87A2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CA" sz="3200"/>
              <a:t>Agenda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DAB2692-A8B5-D185-E29E-C8D47A0EC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n-CA" sz="1800" dirty="0"/>
                  <a:t>Preliminary Results </a:t>
                </a:r>
              </a:p>
              <a:p>
                <a:r>
                  <a:rPr lang="en-CA" sz="1800" dirty="0"/>
                  <a:t>Elliptic function and lattices</a:t>
                </a:r>
              </a:p>
              <a:p>
                <a:r>
                  <a:rPr lang="en-CA" sz="1800" dirty="0" err="1"/>
                  <a:t>Weierstrass</a:t>
                </a:r>
                <a:r>
                  <a:rPr lang="en-CA" sz="1800" dirty="0"/>
                  <a:t> function</a:t>
                </a:r>
              </a:p>
              <a:p>
                <a:r>
                  <a:rPr lang="en-CA" sz="1800" dirty="0"/>
                  <a:t>Properties of Elliptic function</a:t>
                </a:r>
              </a:p>
              <a:p>
                <a:r>
                  <a:rPr lang="en-CA" sz="1800" dirty="0"/>
                  <a:t>Projective Curves as Riemann Surfaces</a:t>
                </a:r>
              </a:p>
              <a:p>
                <a:r>
                  <a:rPr lang="en-CA" sz="1800" dirty="0"/>
                  <a:t>Holomorphic function </a:t>
                </a:r>
                <a14:m>
                  <m:oMath xmlns:m="http://schemas.openxmlformats.org/officeDocument/2006/math">
                    <m:r>
                      <a:rPr lang="en-CA" sz="18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sz="1800" b="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CA" sz="1800" b="0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1800" b="0" i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CA" sz="1800" b="0" i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CA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800" b="0" i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endParaRPr lang="en-CA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DAB2692-A8B5-D185-E29E-C8D47A0EC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4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38F9-0CC1-1C59-606C-2381C572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12/20/2022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73-231D-D121-D1F6-8F78EBA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59FF32F-A78D-3076-B6B3-576E0541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28" y="1869539"/>
            <a:ext cx="3923983" cy="258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698838-DF6A-2652-3923-65063CC34DC8}"/>
              </a:ext>
            </a:extLst>
          </p:cNvPr>
          <p:cNvSpPr txBox="1"/>
          <p:nvPr/>
        </p:nvSpPr>
        <p:spPr>
          <a:xfrm>
            <a:off x="7600528" y="4548851"/>
            <a:ext cx="338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hlinkClick r:id="rId6"/>
              </a:rPr>
              <a:t>source</a:t>
            </a:r>
            <a:endParaRPr lang="en-CA" sz="16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5353901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Projective Curves as Riemann Surfaces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7543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Prop [Kirwan 5.19, 5.20]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projective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defined by the polynomial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non-singular. Therefore it is also a Riemann Surface.</a:t>
                </a:r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754326"/>
              </a:xfrm>
              <a:prstGeom prst="rect">
                <a:avLst/>
              </a:prstGeom>
              <a:blipFill>
                <a:blip r:embed="rId4"/>
                <a:stretch>
                  <a:fillRect l="-578" b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199" y="3316135"/>
                <a:ext cx="10896601" cy="103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half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periods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They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Thus differential eq. is 3</a:t>
                </a:r>
                <a:r>
                  <a:rPr lang="en-CA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degree  cubic with distinct roots.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=℘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316135"/>
                <a:ext cx="10896601" cy="1030795"/>
              </a:xfrm>
              <a:prstGeom prst="rect">
                <a:avLst/>
              </a:prstGeom>
              <a:blipFill>
                <a:blip r:embed="rId5"/>
                <a:stretch>
                  <a:fillRect l="-447" r="-391" b="-82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577" y="4346930"/>
            <a:ext cx="2741080" cy="196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62" y="4544720"/>
            <a:ext cx="3140223" cy="110054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Public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58056-DA14-D618-B65A-C8A3E82D06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885" y="5342978"/>
            <a:ext cx="2255715" cy="327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82EC1-E511-762C-064F-4E246B351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74" y="5876339"/>
            <a:ext cx="451905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94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CA" sz="3200" dirty="0"/>
              <a:t>Complex Torus as Riemann Surfaces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3388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Prop [Kirwan 5.42]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linearly independent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quotient topology has a holomorphic atlas (aka is a Riemann surface)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338828"/>
              </a:xfrm>
              <a:prstGeom prst="rect">
                <a:avLst/>
              </a:prstGeom>
              <a:blipFill>
                <a:blip r:embed="rId4"/>
                <a:stretch>
                  <a:fillRect l="-578" r="-514" b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647700" y="2735563"/>
                <a:ext cx="8272780" cy="378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this case, the quotient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open and continuous (but not injective!)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could use a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an open ball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small enough to 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injective. It becomes a homeomorphism between open set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neighbourhood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chart.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 we could’ve chosen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Thus multiple homeomorphisms exist for same neighbourhood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Howeve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 the open set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are plane translations. Thus transition maps are holomorphic </a:t>
                </a:r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2735563"/>
                <a:ext cx="8272780" cy="3780458"/>
              </a:xfrm>
              <a:prstGeom prst="rect">
                <a:avLst/>
              </a:prstGeom>
              <a:blipFill>
                <a:blip r:embed="rId5"/>
                <a:stretch>
                  <a:fillRect l="-442" b="-1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6730E-2589-DDF8-2C4C-16ED2C909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4" t="53556" r="16716" b="667"/>
          <a:stretch/>
        </p:blipFill>
        <p:spPr bwMode="auto">
          <a:xfrm rot="5400000">
            <a:off x="9279697" y="3941253"/>
            <a:ext cx="2421007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A9E82D-099B-A8FE-ABB1-4AF584A69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3" t="1555" r="25012" b="58742"/>
          <a:stretch/>
        </p:blipFill>
        <p:spPr bwMode="auto">
          <a:xfrm rot="5400000">
            <a:off x="9731918" y="2022898"/>
            <a:ext cx="1516564" cy="27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704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9494520" cy="594995"/>
          </a:xfrm>
        </p:spPr>
        <p:txBody>
          <a:bodyPr>
            <a:normAutofit/>
          </a:bodyPr>
          <a:lstStyle/>
          <a:p>
            <a:r>
              <a:rPr lang="en-US" sz="3200" dirty="0"/>
              <a:t>Holomorphic maps between Riemann surfaces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22143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 [Kirwan 5.33]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CA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surfaces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holomorphic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atlases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continuous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map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called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holomorphic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respect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map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°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CA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holomorphic</a:t>
                </a:r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2214389"/>
              </a:xfrm>
              <a:prstGeom prst="rect">
                <a:avLst/>
              </a:prstGeom>
              <a:blipFill>
                <a:blip r:embed="rId4"/>
                <a:stretch>
                  <a:fillRect l="-578" b="-1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838200" y="3595514"/>
                <a:ext cx="98755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Equivalently, it can be defined pointwise by asking if there exists 2 charts the cover the point and its image under f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holomorphic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95514"/>
                <a:ext cx="9875520" cy="923330"/>
              </a:xfrm>
              <a:prstGeom prst="rect">
                <a:avLst/>
              </a:prstGeom>
              <a:blipFill>
                <a:blip r:embed="rId5"/>
                <a:stretch>
                  <a:fillRect l="-432" r="-802" b="-72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46E1EF-0BBA-482A-C54F-31F7CAE34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7" r="27383"/>
          <a:stretch/>
        </p:blipFill>
        <p:spPr bwMode="auto">
          <a:xfrm rot="5400000">
            <a:off x="4506569" y="2830805"/>
            <a:ext cx="2157781" cy="56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499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501650"/>
                <a:ext cx="9494520" cy="59499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Holomorphic map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CA" sz="32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32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501650"/>
                <a:ext cx="9494520" cy="594995"/>
              </a:xfrm>
              <a:blipFill>
                <a:blip r:embed="rId4"/>
                <a:stretch>
                  <a:fillRect l="-1605" t="-15306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26811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 [Kirwan 5.22, 5.43]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map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defined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CA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℘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  <m:r>
                                    <a:rPr lang="en-US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℘</m:t>
                                      </m:r>
                                    </m:e>
                                    <m:sup>
                                      <m: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d>
                                  <m:r>
                                    <a:rPr lang="en-US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1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0, 1, 0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homeomorphism (topological). Treating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m:rPr>
                        <m:lit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Riemann surfaces, u is also holomorphic.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2681119"/>
              </a:xfrm>
              <a:prstGeom prst="rect">
                <a:avLst/>
              </a:prstGeom>
              <a:blipFill>
                <a:blip r:embed="rId5"/>
                <a:stretch>
                  <a:fillRect l="-578" b="-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28725F-4317-D79C-B28B-543083F9EFD3}"/>
              </a:ext>
            </a:extLst>
          </p:cNvPr>
          <p:cNvSpPr txBox="1"/>
          <p:nvPr/>
        </p:nvSpPr>
        <p:spPr>
          <a:xfrm>
            <a:off x="457200" y="4214847"/>
            <a:ext cx="987552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Image for proof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4844832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653BDA-475F-0D87-62B2-C25355AF4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9"/>
          <a:stretch/>
        </p:blipFill>
        <p:spPr bwMode="auto">
          <a:xfrm>
            <a:off x="2517617" y="136525"/>
            <a:ext cx="7177086" cy="65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AE8619-803D-FF51-11E3-C8CE85DC01A9}"/>
                  </a:ext>
                </a:extLst>
              </p14:cNvPr>
              <p14:cNvContentPartPr/>
              <p14:nvPr/>
            </p14:nvContentPartPr>
            <p14:xfrm>
              <a:off x="3179920" y="2346760"/>
              <a:ext cx="720000" cy="3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AE8619-803D-FF51-11E3-C8CE85DC01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5920" y="2239120"/>
                <a:ext cx="827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E508EA-5C95-9C97-42D8-E2EF1D506A07}"/>
                  </a:ext>
                </a:extLst>
              </p14:cNvPr>
              <p14:cNvContentPartPr/>
              <p14:nvPr/>
            </p14:nvContentPartPr>
            <p14:xfrm>
              <a:off x="4124560" y="2741320"/>
              <a:ext cx="4894200" cy="11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E508EA-5C95-9C97-42D8-E2EF1D506A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0560" y="2633320"/>
                <a:ext cx="5001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1C63CA-074C-BB4D-AC4C-13EC665CE025}"/>
                  </a:ext>
                </a:extLst>
              </p14:cNvPr>
              <p14:cNvContentPartPr/>
              <p14:nvPr/>
            </p14:nvContentPartPr>
            <p14:xfrm>
              <a:off x="7325320" y="2629720"/>
              <a:ext cx="1387440" cy="22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1C63CA-074C-BB4D-AC4C-13EC665CE0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71320" y="2521720"/>
                <a:ext cx="1495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035090-4BA8-284D-2509-54954B481B15}"/>
                  </a:ext>
                </a:extLst>
              </p14:cNvPr>
              <p14:cNvContentPartPr/>
              <p14:nvPr/>
            </p14:nvContentPartPr>
            <p14:xfrm>
              <a:off x="7467160" y="2864080"/>
              <a:ext cx="1115280" cy="2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035090-4BA8-284D-2509-54954B481B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3520" y="2756440"/>
                <a:ext cx="1222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31035E-098E-8DD6-53DC-830CD53B97F8}"/>
                  </a:ext>
                </a:extLst>
              </p14:cNvPr>
              <p14:cNvContentPartPr/>
              <p14:nvPr/>
            </p14:nvContentPartPr>
            <p14:xfrm>
              <a:off x="6400120" y="2619280"/>
              <a:ext cx="965520" cy="3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31035E-098E-8DD6-53DC-830CD53B97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46480" y="2511640"/>
                <a:ext cx="1073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8C1275-A3E6-D70F-260F-AA8E69EF479B}"/>
                  </a:ext>
                </a:extLst>
              </p14:cNvPr>
              <p14:cNvContentPartPr/>
              <p14:nvPr/>
            </p14:nvContentPartPr>
            <p14:xfrm>
              <a:off x="6329200" y="2854360"/>
              <a:ext cx="111240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8C1275-A3E6-D70F-260F-AA8E69EF47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5200" y="2746360"/>
                <a:ext cx="1220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0F5FEE-B9B9-1474-8E1B-7F1B4581C80A}"/>
                  </a:ext>
                </a:extLst>
              </p14:cNvPr>
              <p14:cNvContentPartPr/>
              <p14:nvPr/>
            </p14:nvContentPartPr>
            <p14:xfrm>
              <a:off x="5424880" y="2836360"/>
              <a:ext cx="1074240" cy="1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0F5FEE-B9B9-1474-8E1B-7F1B4581C8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0880" y="2728720"/>
                <a:ext cx="1181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FA0F2E-8BCC-1E66-5FC6-3FAFECBD3E79}"/>
                  </a:ext>
                </a:extLst>
              </p14:cNvPr>
              <p14:cNvContentPartPr/>
              <p14:nvPr/>
            </p14:nvContentPartPr>
            <p14:xfrm>
              <a:off x="4084600" y="2661760"/>
              <a:ext cx="2295720" cy="2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FA0F2E-8BCC-1E66-5FC6-3FAFECBD3E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30960" y="2553760"/>
                <a:ext cx="2403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759059-230C-DFE9-FCC8-26C2B9F7AC90}"/>
                  </a:ext>
                </a:extLst>
              </p14:cNvPr>
              <p14:cNvContentPartPr/>
              <p14:nvPr/>
            </p14:nvContentPartPr>
            <p14:xfrm>
              <a:off x="4216360" y="2874880"/>
              <a:ext cx="4042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759059-230C-DFE9-FCC8-26C2B9F7AC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62360" y="2766880"/>
                <a:ext cx="51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D1C43D-801A-B271-4CCE-184745CD125C}"/>
                  </a:ext>
                </a:extLst>
              </p14:cNvPr>
              <p14:cNvContentPartPr/>
              <p14:nvPr/>
            </p14:nvContentPartPr>
            <p14:xfrm>
              <a:off x="4134640" y="2894320"/>
              <a:ext cx="135180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D1C43D-801A-B271-4CCE-184745CD12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80640" y="2786320"/>
                <a:ext cx="1459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C9AC0D-4908-FAF8-EAA9-1F0ADD92ADCC}"/>
                  </a:ext>
                </a:extLst>
              </p14:cNvPr>
              <p14:cNvContentPartPr/>
              <p14:nvPr/>
            </p14:nvContentPartPr>
            <p14:xfrm>
              <a:off x="4236520" y="2975320"/>
              <a:ext cx="4652280" cy="43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C9AC0D-4908-FAF8-EAA9-1F0ADD92AD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2520" y="2867320"/>
                <a:ext cx="47599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BD1FA5-4042-3458-4E48-0F00FA148E13}"/>
                  </a:ext>
                </a:extLst>
              </p14:cNvPr>
              <p14:cNvContentPartPr/>
              <p14:nvPr/>
            </p14:nvContentPartPr>
            <p14:xfrm>
              <a:off x="8419360" y="2864800"/>
              <a:ext cx="49104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BD1FA5-4042-3458-4E48-0F00FA148E1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65720" y="2756800"/>
                <a:ext cx="59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9EEACD-F5C6-8AC0-A3DA-2E8A94200CCC}"/>
                  </a:ext>
                </a:extLst>
              </p14:cNvPr>
              <p14:cNvContentPartPr/>
              <p14:nvPr/>
            </p14:nvContentPartPr>
            <p14:xfrm>
              <a:off x="8539960" y="2580040"/>
              <a:ext cx="42120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9EEACD-F5C6-8AC0-A3DA-2E8A94200CC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85960" y="2472400"/>
                <a:ext cx="52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D8B7E4-6583-81F9-9017-60821D976F0E}"/>
                  </a:ext>
                </a:extLst>
              </p14:cNvPr>
              <p14:cNvContentPartPr/>
              <p14:nvPr/>
            </p14:nvContentPartPr>
            <p14:xfrm>
              <a:off x="3139240" y="4197520"/>
              <a:ext cx="801360" cy="49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D8B7E4-6583-81F9-9017-60821D976F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85240" y="4089520"/>
                <a:ext cx="909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DC0151-9266-4F61-B6C7-67D24AE4AEC4}"/>
                  </a:ext>
                </a:extLst>
              </p14:cNvPr>
              <p14:cNvContentPartPr/>
              <p14:nvPr/>
            </p14:nvContentPartPr>
            <p14:xfrm>
              <a:off x="4226440" y="4459240"/>
              <a:ext cx="4650480" cy="234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DC0151-9266-4F61-B6C7-67D24AE4AE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72440" y="4351600"/>
                <a:ext cx="47581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7F83C1-A173-3E57-CD81-5202E483F558}"/>
                  </a:ext>
                </a:extLst>
              </p14:cNvPr>
              <p14:cNvContentPartPr/>
              <p14:nvPr/>
            </p14:nvContentPartPr>
            <p14:xfrm>
              <a:off x="4216360" y="4530160"/>
              <a:ext cx="454032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7F83C1-A173-3E57-CD81-5202E483F55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62360" y="4422160"/>
                <a:ext cx="4647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098AD97-02F6-F676-C2D8-2553C5FC4F3D}"/>
                  </a:ext>
                </a:extLst>
              </p14:cNvPr>
              <p14:cNvContentPartPr/>
              <p14:nvPr/>
            </p14:nvContentPartPr>
            <p14:xfrm>
              <a:off x="5658520" y="4651840"/>
              <a:ext cx="2879640" cy="143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098AD97-02F6-F676-C2D8-2553C5FC4F3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04880" y="4544200"/>
                <a:ext cx="2987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2A1EF2-4D72-B50B-1B3D-BD8FB471B2BE}"/>
                  </a:ext>
                </a:extLst>
              </p14:cNvPr>
              <p14:cNvContentPartPr/>
              <p14:nvPr/>
            </p14:nvContentPartPr>
            <p14:xfrm>
              <a:off x="4195480" y="4804480"/>
              <a:ext cx="4683240" cy="82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2A1EF2-4D72-B50B-1B3D-BD8FB471B2B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41840" y="4696840"/>
                <a:ext cx="47908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B6B755-DA22-35E4-19BA-9410232A7F2D}"/>
                  </a:ext>
                </a:extLst>
              </p14:cNvPr>
              <p14:cNvContentPartPr/>
              <p14:nvPr/>
            </p14:nvContentPartPr>
            <p14:xfrm>
              <a:off x="6126160" y="4885840"/>
              <a:ext cx="2742480" cy="63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B6B755-DA22-35E4-19BA-9410232A7F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72160" y="4778200"/>
                <a:ext cx="28501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25D049-3AF1-C29B-2FB9-BE516B38AFCE}"/>
                  </a:ext>
                </a:extLst>
              </p14:cNvPr>
              <p14:cNvContentPartPr/>
              <p14:nvPr/>
            </p14:nvContentPartPr>
            <p14:xfrm>
              <a:off x="6725560" y="4956760"/>
              <a:ext cx="2202480" cy="73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25D049-3AF1-C29B-2FB9-BE516B38AFC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71920" y="4848760"/>
                <a:ext cx="2310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36EDF8-70D3-6E84-3447-5C889386F3D2}"/>
                  </a:ext>
                </a:extLst>
              </p14:cNvPr>
              <p14:cNvContentPartPr/>
              <p14:nvPr/>
            </p14:nvContentPartPr>
            <p14:xfrm>
              <a:off x="6258280" y="5038840"/>
              <a:ext cx="470880" cy="1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36EDF8-70D3-6E84-3447-5C889386F3D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04280" y="4930840"/>
                <a:ext cx="578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249B68A-753D-AC89-AD19-BDA8751B1B25}"/>
                  </a:ext>
                </a:extLst>
              </p14:cNvPr>
              <p14:cNvContentPartPr/>
              <p14:nvPr/>
            </p14:nvContentPartPr>
            <p14:xfrm>
              <a:off x="8137840" y="5089600"/>
              <a:ext cx="759240" cy="20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249B68A-753D-AC89-AD19-BDA8751B1B2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83840" y="4981600"/>
                <a:ext cx="8668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7D93B0-9A01-7242-89B5-92012A583D36}"/>
                  </a:ext>
                </a:extLst>
              </p14:cNvPr>
              <p14:cNvContentPartPr/>
              <p14:nvPr/>
            </p14:nvContentPartPr>
            <p14:xfrm>
              <a:off x="2763520" y="1647280"/>
              <a:ext cx="1252440" cy="49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7D93B0-9A01-7242-89B5-92012A583D3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54520" y="1638280"/>
                <a:ext cx="12700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73EDB8-8CC7-9C99-70E8-D0A88962219D}"/>
                  </a:ext>
                </a:extLst>
              </p14:cNvPr>
              <p14:cNvContentPartPr/>
              <p14:nvPr/>
            </p14:nvContentPartPr>
            <p14:xfrm>
              <a:off x="-498280" y="37280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73EDB8-8CC7-9C99-70E8-D0A88962219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506920" y="3719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6274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372F-EFB7-1F1B-041E-56D4D5B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6797-402A-20E8-5227-E3D5814D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Elliptic functions are doubly periodic, meromorphic functions</a:t>
                </a:r>
              </a:p>
              <a:p>
                <a:r>
                  <a:rPr lang="en-US" dirty="0"/>
                  <a:t>Non-singular projective curves are compact Riemann surfaces</a:t>
                </a:r>
              </a:p>
              <a:p>
                <a:r>
                  <a:rPr lang="en-US" dirty="0"/>
                  <a:t>Used the </a:t>
                </a:r>
                <a:r>
                  <a:rPr lang="en-US" dirty="0" err="1"/>
                  <a:t>Weierstass</a:t>
                </a:r>
                <a:r>
                  <a:rPr lang="en-US" dirty="0"/>
                  <a:t> elliptic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dirty="0"/>
                  <a:t> to prove conformal equivalence between a complex torus and a projective curve defined on a given lattice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6797-402A-20E8-5227-E3D5814D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79" t="-1320" b="-1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A0C2-9BC4-D952-2ACA-8CF46AF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C08A-64BB-097B-7616-0F3E5C7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770573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372F-EFB7-1F1B-041E-56D4D5B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6797-402A-20E8-5227-E3D5814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F. Kirwan, </a:t>
            </a:r>
            <a:r>
              <a:rPr lang="en-CA" i="1" dirty="0"/>
              <a:t>Complex Algebraic Curves</a:t>
            </a:r>
            <a:endParaRPr lang="en-CA" dirty="0"/>
          </a:p>
          <a:p>
            <a:r>
              <a:rPr lang="en-US" dirty="0"/>
              <a:t>A.F. </a:t>
            </a:r>
            <a:r>
              <a:rPr lang="en-US" dirty="0" err="1"/>
              <a:t>Beardon</a:t>
            </a:r>
            <a:r>
              <a:rPr lang="en-US" dirty="0"/>
              <a:t>, </a:t>
            </a:r>
            <a:r>
              <a:rPr lang="en-US" i="1" dirty="0"/>
              <a:t>A Primer on Riemann Surfaces </a:t>
            </a:r>
          </a:p>
          <a:p>
            <a:r>
              <a:rPr lang="en-CA" dirty="0"/>
              <a:t>G. </a:t>
            </a:r>
            <a:r>
              <a:rPr lang="en-CA" dirty="0" err="1"/>
              <a:t>Pastras</a:t>
            </a:r>
            <a:r>
              <a:rPr lang="en-CA" dirty="0"/>
              <a:t>, </a:t>
            </a:r>
            <a:r>
              <a:rPr lang="en-CA" i="1" dirty="0"/>
              <a:t>Four Lectures on </a:t>
            </a:r>
            <a:r>
              <a:rPr lang="en-CA" i="1" dirty="0" err="1"/>
              <a:t>Weierstrass</a:t>
            </a:r>
            <a:r>
              <a:rPr lang="en-CA" i="1" dirty="0"/>
              <a:t> Elliptic Function and Applications in Classical and Quantum Mechanics</a:t>
            </a:r>
          </a:p>
          <a:p>
            <a:endParaRPr lang="en-US" i="1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A0C2-9BC4-D952-2ACA-8CF46AF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C08A-64BB-097B-7616-0F3E5C7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9356868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4F09-94B9-3C0C-C561-6FAAB3AE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0D365-E0F8-D993-C6D1-33681D3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10A44D-CABD-0883-D015-BD00490C2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2727" y="4690455"/>
            <a:ext cx="6156448" cy="117951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Thank You for Listening</a:t>
            </a:r>
            <a:br>
              <a:rPr lang="en-CA" dirty="0"/>
            </a:br>
            <a:r>
              <a:rPr lang="en-CA" dirty="0"/>
              <a:t>Any Questions?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  <p:pic>
        <p:nvPicPr>
          <p:cNvPr id="1026" name="Picture 2" descr="Smiley - Wikipedia">
            <a:extLst>
              <a:ext uri="{FF2B5EF4-FFF2-40B4-BE49-F238E27FC236}">
                <a16:creationId xmlns:a16="http://schemas.microsoft.com/office/drawing/2014/main" id="{857363F9-EDD5-2ADA-E4FE-B8589F62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91" y="680720"/>
            <a:ext cx="3322320" cy="332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3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E7A1F3-1FC3-73E8-DF40-DB45147323FF}"/>
                  </a:ext>
                </a:extLst>
              </p:cNvPr>
              <p:cNvSpPr txBox="1"/>
              <p:nvPr/>
            </p:nvSpPr>
            <p:spPr>
              <a:xfrm>
                <a:off x="815570" y="1271996"/>
                <a:ext cx="8996219" cy="43343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 1: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Weierstrass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M-test</a:t>
                </a: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holomorphic functions on open set W</a:t>
                </a: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2)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converges </a:t>
                </a: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following sum converged uniformly to some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holomophic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derivative is obtained by summing the term wise derivatives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E7A1F3-1FC3-73E8-DF40-DB451473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" y="1271996"/>
                <a:ext cx="8996219" cy="4334328"/>
              </a:xfrm>
              <a:prstGeom prst="rect">
                <a:avLst/>
              </a:prstGeom>
              <a:blipFill>
                <a:blip r:embed="rId4"/>
                <a:stretch>
                  <a:fillRect l="-610" t="-9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420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Preliminary Results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348687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Preliminary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1497410"/>
                <a:ext cx="9936480" cy="451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/>
                  <a:t>Zeros and poles of meromorphic functions (single valued, complex functions) are isolated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Valency(order) of a zero: the first nth non-zero derivative at the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/>
                      <m:t>Valency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/>
                      <m:t>order</m:t>
                    </m:r>
                    <m:r>
                      <m:rPr>
                        <m:nor/>
                      </m:rPr>
                      <a:rPr lang="en-CA" dirty="0"/>
                      <m:t>) </m:t>
                    </m:r>
                    <m:r>
                      <m:rPr>
                        <m:nor/>
                      </m:rPr>
                      <a:rPr lang="en-CA" dirty="0"/>
                      <m:t>of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a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pole</m:t>
                    </m:r>
                    <m:r>
                      <m:rPr>
                        <m:nor/>
                      </m:rPr>
                      <a:rPr lang="en-CA" b="0" i="0" dirty="0" smtClean="0"/>
                      <m:t>: </m:t>
                    </m:r>
                    <m:r>
                      <m:rPr>
                        <m:nor/>
                      </m:rPr>
                      <a:rPr lang="en-CA" b="0" i="0" dirty="0" smtClean="0"/>
                      <m:t>the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smallest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exponent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of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the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laurent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series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centered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at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pole</m:t>
                    </m:r>
                  </m:oMath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Implicit function theorem: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polynomial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ℂ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define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curve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=0}.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≠0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exists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holomorphic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open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neighbourhoods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b="0" i="1" dirty="0"/>
              </a:p>
              <a:p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7410"/>
                <a:ext cx="9936480" cy="4511941"/>
              </a:xfrm>
              <a:prstGeom prst="rect">
                <a:avLst/>
              </a:prstGeom>
              <a:blipFill>
                <a:blip r:embed="rId4"/>
                <a:stretch>
                  <a:fillRect l="-368" t="-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oter Placeholder 2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Public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515AC3-0319-F302-9F50-22AF8741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2" y="3223275"/>
            <a:ext cx="2818448" cy="295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187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Elliptic Function and Lattices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2911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𝐃𝐞𝐟</m:t>
                    </m:r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Doubly Periodic Functions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that satisfies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linearly independent over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called </a:t>
                </a:r>
                <a:r>
                  <a:rPr lang="en-CA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doubly periodic.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periods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291123"/>
              </a:xfrm>
              <a:prstGeom prst="rect">
                <a:avLst/>
              </a:prstGeom>
              <a:blipFill>
                <a:blip r:embed="rId4"/>
                <a:stretch>
                  <a:fillRect l="-578" b="-61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457200" y="2898208"/>
                <a:ext cx="9875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Examples of periodic functions: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. This is the</a:t>
                </a:r>
                <a:r>
                  <a:rPr lang="en-CA" i="1" dirty="0"/>
                  <a:t> </a:t>
                </a:r>
                <a:r>
                  <a:rPr lang="en-CA" dirty="0"/>
                  <a:t>smallest positive period, no other period is smaller in magnitude. The set of all periods are integer multiples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8208"/>
                <a:ext cx="9875520" cy="1200329"/>
              </a:xfrm>
              <a:prstGeom prst="rect">
                <a:avLst/>
              </a:prstGeom>
              <a:blipFill>
                <a:blip r:embed="rId5"/>
                <a:stretch>
                  <a:fillRect l="-494" t="-2030" b="-7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FAEDC6-B253-DBCE-DEC2-9BFA5918CEF3}"/>
                  </a:ext>
                </a:extLst>
              </p:cNvPr>
              <p:cNvSpPr txBox="1"/>
              <p:nvPr/>
            </p:nvSpPr>
            <p:spPr>
              <a:xfrm>
                <a:off x="3195320" y="4300447"/>
                <a:ext cx="7736840" cy="456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𝐃𝐞𝐟</m:t>
                    </m:r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Lattice is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FAEDC6-B253-DBCE-DEC2-9BFA5918C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20" y="4300447"/>
                <a:ext cx="7736840" cy="45647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86D4E-7E93-534F-A146-DA17026D980D}"/>
                  </a:ext>
                </a:extLst>
              </p:cNvPr>
              <p:cNvSpPr txBox="1"/>
              <p:nvPr/>
            </p:nvSpPr>
            <p:spPr>
              <a:xfrm>
                <a:off x="3195320" y="4958829"/>
                <a:ext cx="7736840" cy="456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𝐃𝐞𝐟</m:t>
                    </m:r>
                    <m:r>
                      <a:rPr lang="en-CA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Elliptic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meromorphic and doubly periodic functions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86D4E-7E93-534F-A146-DA17026D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20" y="4958829"/>
                <a:ext cx="7736840" cy="45647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026281F-2E2A-A262-5685-7718FB50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02060"/>
            <a:ext cx="2697480" cy="19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69B-2724-403D-097D-AD63FC7CD6D8}"/>
                  </a:ext>
                </a:extLst>
              </p:cNvPr>
              <p:cNvSpPr txBox="1"/>
              <p:nvPr/>
            </p:nvSpPr>
            <p:spPr>
              <a:xfrm>
                <a:off x="3195320" y="5785498"/>
                <a:ext cx="1940560" cy="9169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lit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Elliptic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lang="en-CA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69B-2724-403D-097D-AD63FC7C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20" y="5785498"/>
                <a:ext cx="1940560" cy="91698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AA36A0-F9FE-AD3B-E79C-D29A2CAF82BF}"/>
                  </a:ext>
                </a:extLst>
              </p:cNvPr>
              <p:cNvSpPr txBox="1"/>
              <p:nvPr/>
            </p:nvSpPr>
            <p:spPr>
              <a:xfrm>
                <a:off x="5862320" y="5780593"/>
                <a:ext cx="3241040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lattice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CA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AA36A0-F9FE-AD3B-E79C-D29A2CAF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20" y="5780593"/>
                <a:ext cx="3241040" cy="646331"/>
              </a:xfrm>
              <a:prstGeom prst="rect">
                <a:avLst/>
              </a:prstGeom>
              <a:blipFill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F17518-0208-74ED-B4D3-A620F2FF9092}"/>
              </a:ext>
            </a:extLst>
          </p:cNvPr>
          <p:cNvSpPr txBox="1"/>
          <p:nvPr/>
        </p:nvSpPr>
        <p:spPr>
          <a:xfrm>
            <a:off x="9743440" y="5780590"/>
            <a:ext cx="199136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What generates the lattice?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062C545-849A-111B-3F79-82AF2A6830A4}"/>
              </a:ext>
            </a:extLst>
          </p:cNvPr>
          <p:cNvSpPr/>
          <p:nvPr/>
        </p:nvSpPr>
        <p:spPr>
          <a:xfrm>
            <a:off x="5232400" y="5994400"/>
            <a:ext cx="518160" cy="26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6D35FD-A68C-D741-3081-7FCB404F1857}"/>
              </a:ext>
            </a:extLst>
          </p:cNvPr>
          <p:cNvSpPr/>
          <p:nvPr/>
        </p:nvSpPr>
        <p:spPr>
          <a:xfrm>
            <a:off x="9164320" y="5969538"/>
            <a:ext cx="518160" cy="26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700749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Elliptic Function and Lattices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2533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Def.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Fundamental Period Parallelogram</a:t>
                </a:r>
                <a:endParaRPr lang="en-CA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linearly independent periods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form a parallelogram. It is the </a:t>
                </a:r>
                <a:r>
                  <a:rPr lang="en-CA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Fundamental Period Parallelogram</a:t>
                </a: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no other period lies in it (boundaries included, vertices exce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pted</a:t>
                </a:r>
                <a:r>
                  <a:rPr lang="en-CA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called the </a:t>
                </a:r>
                <a:r>
                  <a:rPr lang="en-CA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fundamental periods</a:t>
                </a:r>
                <a:r>
                  <a:rPr lang="en-CA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Easy to see the lattice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contains all the periods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since otherwise the parallelogram will not be fundamental </a:t>
                </a:r>
                <a:endParaRPr lang="en-CA" b="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2533963"/>
              </a:xfrm>
              <a:prstGeom prst="rect">
                <a:avLst/>
              </a:prstGeom>
              <a:blipFill>
                <a:blip r:embed="rId4"/>
                <a:stretch>
                  <a:fillRect l="-578" b="-2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C157C3F-88A3-D7A6-A0F5-D4439DDC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25456"/>
            <a:ext cx="3009503" cy="246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/>
              <p:nvPr/>
            </p:nvSpPr>
            <p:spPr>
              <a:xfrm>
                <a:off x="4277360" y="3915088"/>
                <a:ext cx="659384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We can translate the fundamental perio</a:t>
                </a:r>
                <a:r>
                  <a:rPr lang="en-CA" dirty="0"/>
                  <a:t>d parallelogram by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to get a cell, denoted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Why should there exists a fundamental Period Parallelogram?</a:t>
                </a:r>
              </a:p>
              <a:p>
                <a:endParaRPr lang="en-CA" dirty="0"/>
              </a:p>
              <a:p>
                <a:r>
                  <a:rPr lang="en-CA" dirty="0"/>
                  <a:t>[pf: Conv. Subsequence + </a:t>
                </a:r>
              </a:p>
              <a:p>
                <a:r>
                  <a:rPr lang="en-CA" dirty="0"/>
                  <a:t>isolated zeros/poles]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0" y="3915088"/>
                <a:ext cx="6593840" cy="2862322"/>
              </a:xfrm>
              <a:prstGeom prst="rect">
                <a:avLst/>
              </a:prstGeom>
              <a:blipFill>
                <a:blip r:embed="rId6"/>
                <a:stretch>
                  <a:fillRect l="-833" t="-851" r="-1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DED2D2E-6DA8-7D90-23F1-989EC8BCF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96" y="3974702"/>
            <a:ext cx="3322404" cy="194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7CBCA5-0BE7-CD0C-06E9-586742BAA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056" y="5061101"/>
            <a:ext cx="2713144" cy="1254927"/>
          </a:xfrm>
          <a:prstGeom prst="rect">
            <a:avLst/>
          </a:prstGeom>
        </p:spPr>
      </p:pic>
      <p:sp>
        <p:nvSpPr>
          <p:cNvPr id="22" name="Footer Placeholder 2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1619007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Choice of Fundamental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655320" y="4876461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Def.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Equivalence Relation 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endParaRPr lang="en-CA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iff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4876461"/>
                <a:ext cx="9494520" cy="1287468"/>
              </a:xfrm>
              <a:prstGeom prst="rect">
                <a:avLst/>
              </a:prstGeom>
              <a:blipFill>
                <a:blip r:embed="rId4"/>
                <a:stretch>
                  <a:fillRect l="-57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/>
              <p:nvPr/>
            </p:nvSpPr>
            <p:spPr>
              <a:xfrm>
                <a:off x="3911600" y="982033"/>
                <a:ext cx="72745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Notice we have 2 pairs of fundamental periods for the lattice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/>
                  <a:t> defines the lattice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=(1, 2+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/>
                  <a:t> also defines the lattice</a:t>
                </a:r>
              </a:p>
              <a:p>
                <a:endParaRPr lang="en-CA" b="0" dirty="0"/>
              </a:p>
              <a:p>
                <a:r>
                  <a:rPr lang="en-CA" dirty="0"/>
                  <a:t>Instead of a unique fundamental period, there is a unique equivalence class defining the lattice. The following are equivalent</a:t>
                </a:r>
              </a:p>
              <a:p>
                <a:endParaRPr lang="en-CA" b="0" dirty="0"/>
              </a:p>
              <a:p>
                <a:r>
                  <a:rPr lang="en-CA" b="0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982033"/>
                <a:ext cx="7274560" cy="2585323"/>
              </a:xfrm>
              <a:prstGeom prst="rect">
                <a:avLst/>
              </a:prstGeom>
              <a:blipFill>
                <a:blip r:embed="rId5"/>
                <a:stretch>
                  <a:fillRect l="-754" t="-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68B71AB-1EB2-4345-9AD2-CC4503832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2" y="1111557"/>
            <a:ext cx="2902535" cy="2128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232D7-1000-40BC-542A-A7851FF77144}"/>
                  </a:ext>
                </a:extLst>
              </p:cNvPr>
              <p:cNvSpPr txBox="1"/>
              <p:nvPr/>
            </p:nvSpPr>
            <p:spPr>
              <a:xfrm>
                <a:off x="4038600" y="2965684"/>
                <a:ext cx="7274560" cy="17183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lattice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produce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fund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parallelograms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𝑆𝐿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232D7-1000-40BC-542A-A7851FF7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65684"/>
                <a:ext cx="7274560" cy="17183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4918600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328930"/>
                <a:ext cx="6248400" cy="594995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Example: </a:t>
                </a:r>
                <a:r>
                  <a:rPr lang="en-CA" sz="3200" dirty="0" err="1"/>
                  <a:t>Weierstrass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CA" sz="3200" dirty="0"/>
                  <a:t> function</a:t>
                </a:r>
              </a:p>
            </p:txBody>
          </p:sp>
        </mc:Choice>
        <mc:Fallback xmlns="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6DA2BDC7-EE81-6D6C-03FD-DD386A31D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328930"/>
                <a:ext cx="6248400" cy="594995"/>
              </a:xfrm>
              <a:blipFill>
                <a:blip r:embed="rId4"/>
                <a:stretch>
                  <a:fillRect l="-2439" t="-15306" r="-1268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21640" y="923925"/>
                <a:ext cx="11348720" cy="27042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Def. Given a lattice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associated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Weierstrass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function is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−{0}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Its derivative is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℘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Weierstrauss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M-test [Kirwan 5.10], these functions are meromorphic 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 lattice points are the only poles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" y="923925"/>
                <a:ext cx="11348720" cy="2704266"/>
              </a:xfrm>
              <a:prstGeom prst="rect">
                <a:avLst/>
              </a:prstGeom>
              <a:blipFill>
                <a:blip r:embed="rId5"/>
                <a:stretch>
                  <a:fillRect l="-430" b="-13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33100-ED0E-E9A8-22E3-21471BBCD5A9}"/>
                  </a:ext>
                </a:extLst>
              </p:cNvPr>
              <p:cNvSpPr txBox="1"/>
              <p:nvPr/>
            </p:nvSpPr>
            <p:spPr>
              <a:xfrm>
                <a:off x="421640" y="3901101"/>
                <a:ext cx="9494520" cy="456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Prop.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even and doubly periodic (i.e. periodic on the lattice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endParaRPr lang="en-CA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33100-ED0E-E9A8-22E3-21471BBC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" y="3901101"/>
                <a:ext cx="9494520" cy="456472"/>
              </a:xfrm>
              <a:prstGeom prst="rect">
                <a:avLst/>
              </a:prstGeom>
              <a:blipFill>
                <a:blip r:embed="rId6"/>
                <a:stretch>
                  <a:fillRect l="-513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/>
              <p:nvPr/>
            </p:nvSpPr>
            <p:spPr>
              <a:xfrm>
                <a:off x="457200" y="4551676"/>
                <a:ext cx="10464800" cy="216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CA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−{</m:t>
                        </m:r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CA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CA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CA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CA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CA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CA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it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</m:t>
                    </m:r>
                  </m:oMath>
                </a14:m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clearly doubly periodic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𝑖𝑛𝑡𝑒𝑔𝑟𝑎𝑡𝑒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𝑤𝑟𝑡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plug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=℘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=0∴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it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doubly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periodic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elliptic</m:t>
                    </m:r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curve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1676"/>
                <a:ext cx="10464800" cy="2164888"/>
              </a:xfrm>
              <a:prstGeom prst="rect">
                <a:avLst/>
              </a:prstGeom>
              <a:blipFill>
                <a:blip r:embed="rId7"/>
                <a:stretch>
                  <a:fillRect l="-466" t="-177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522063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87680" y="416221"/>
                <a:ext cx="9494520" cy="17029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Irreducible set of zeros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an elliptic function are all the zeros that lie strictly inside a cell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This cell should have no zeros or poles on its boundary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Similarly define </a:t>
                </a:r>
                <a:r>
                  <a:rPr lang="en-CA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Irreducible set of poles</a:t>
                </a:r>
                <a:r>
                  <a:rPr lang="en-CA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6221"/>
                <a:ext cx="9494520" cy="1702967"/>
              </a:xfrm>
              <a:prstGeom prst="rect">
                <a:avLst/>
              </a:prstGeom>
              <a:blipFill>
                <a:blip r:embed="rId4"/>
                <a:stretch>
                  <a:fillRect l="-513" r="-385" b="-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/>
              <p:nvPr/>
            </p:nvSpPr>
            <p:spPr>
              <a:xfrm>
                <a:off x="487680" y="2411344"/>
                <a:ext cx="7274560" cy="253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irreducible set of zeros are congruent to all zeros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two zeros in this set are congruent to each other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two congruent zeros have the same order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Same is true for irreducible set of poles</a:t>
                </a: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the poles of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Weierstrass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functions have the same order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938D8-577E-F50D-05B3-1A6F6E40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2411344"/>
                <a:ext cx="7274560" cy="2533963"/>
              </a:xfrm>
              <a:prstGeom prst="rect">
                <a:avLst/>
              </a:prstGeom>
              <a:blipFill>
                <a:blip r:embed="rId5"/>
                <a:stretch>
                  <a:fillRect l="-503" b="-28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E7A4B07-7E24-1643-12E6-999CCAF8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2411344"/>
            <a:ext cx="3799840" cy="27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2555763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96210b66-7549-4c28-b216-3cee2262436f" origin="userSelected">
  <element uid="id_classification_generalbusiness" value=""/>
</sisl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4.xml><?xml version="1.0" encoding="utf-8"?>
<ds:datastoreItem xmlns:ds="http://schemas.openxmlformats.org/officeDocument/2006/customXml" ds:itemID="{EA2AE3DD-D48E-4770-BC6A-42A9613069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4888</TotalTime>
  <Words>2582</Words>
  <Application>Microsoft Office PowerPoint</Application>
  <PresentationFormat>Widescreen</PresentationFormat>
  <Paragraphs>348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Segoe UI</vt:lpstr>
      <vt:lpstr>AccentBoxVTI</vt:lpstr>
      <vt:lpstr>Properties of Weierstrass ℘ function and Projective Curves </vt:lpstr>
      <vt:lpstr>Agenda</vt:lpstr>
      <vt:lpstr>PowerPoint Presentation</vt:lpstr>
      <vt:lpstr>Preliminary Results</vt:lpstr>
      <vt:lpstr>Elliptic Function and Lattices </vt:lpstr>
      <vt:lpstr>Elliptic Function and Lattices </vt:lpstr>
      <vt:lpstr>Choice of Fundamental Periods</vt:lpstr>
      <vt:lpstr>Example: Weierstrass ℘ function</vt:lpstr>
      <vt:lpstr>PowerPoint Presentation</vt:lpstr>
      <vt:lpstr>Laurent Series @z=0 and order of poles </vt:lpstr>
      <vt:lpstr>Laurent Series @z=0 and order of poles </vt:lpstr>
      <vt:lpstr>Properties of Elliptic function</vt:lpstr>
      <vt:lpstr>PowerPoint Presentation</vt:lpstr>
      <vt:lpstr>PowerPoint Presentation</vt:lpstr>
      <vt:lpstr>PowerPoint Presentation</vt:lpstr>
      <vt:lpstr>Some More Preliminary Results</vt:lpstr>
      <vt:lpstr>Complex Algebraic Curves as Riemann Surfaces </vt:lpstr>
      <vt:lpstr>Complex Algebraic Curves as Riemann Surfaces </vt:lpstr>
      <vt:lpstr>Projective Curves as Riemann Surfaces </vt:lpstr>
      <vt:lpstr>Projective Curves as Riemann Surfaces </vt:lpstr>
      <vt:lpstr>Complex Torus as Riemann Surfaces </vt:lpstr>
      <vt:lpstr>Holomorphic maps between Riemann surfaces</vt:lpstr>
      <vt:lpstr>Holomorphic map u: C\/Λ →C_Λ</vt:lpstr>
      <vt:lpstr>PowerPoint Presentation</vt:lpstr>
      <vt:lpstr>Summary</vt:lpstr>
      <vt:lpstr>Sources </vt:lpstr>
      <vt:lpstr>Thank You for Listening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Derivative: Fréchet Derivative</dc:title>
  <dc:creator>Maninder Dhanauta</dc:creator>
  <cp:lastModifiedBy>Maninder Dhanauta</cp:lastModifiedBy>
  <cp:revision>107</cp:revision>
  <dcterms:created xsi:type="dcterms:W3CDTF">2022-07-08T13:38:36Z</dcterms:created>
  <dcterms:modified xsi:type="dcterms:W3CDTF">2023-01-30T16:43:54Z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1f6beb15-f480-4053-9308-d9bc2ab295d9</vt:lpwstr>
  </property>
  <property fmtid="{D5CDD505-2E9C-101B-9397-08002B2CF9AE}" pid="4" name="bjClsUserRVM">
    <vt:lpwstr>[]</vt:lpwstr>
  </property>
  <property fmtid="{D5CDD505-2E9C-101B-9397-08002B2CF9AE}" pid="5" name="bjSaver">
    <vt:lpwstr>xe3oQIKOgxaCMEx9oI8dwNWQ4WaZifzH</vt:lpwstr>
  </property>
  <property fmtid="{D5CDD505-2E9C-101B-9397-08002B2CF9AE}" pid="6" name="bjDocumentLabelXML">
    <vt:lpwstr>&lt;?xml version="1.0" encoding="us-ascii"?&gt;&lt;sisl xmlns:xsd="http://www.w3.org/2001/XMLSchema" xmlns:xsi="http://www.w3.org/2001/XMLSchema-instance" sislVersion="0" policy="96210b66-7549-4c28-b216-3cee2262436f" origin="userSelected" xmlns="http://www.boldonj</vt:lpwstr>
  </property>
  <property fmtid="{D5CDD505-2E9C-101B-9397-08002B2CF9AE}" pid="7" name="bjDocumentLabelXML-0">
    <vt:lpwstr>ames.com/2008/01/sie/internal/label"&gt;&lt;element uid="id_classification_generalbusiness" value="" /&gt;&lt;/sisl&gt;</vt:lpwstr>
  </property>
  <property fmtid="{D5CDD505-2E9C-101B-9397-08002B2CF9AE}" pid="8" name="bjDocumentSecurityLabel">
    <vt:lpwstr>Public</vt:lpwstr>
  </property>
  <property fmtid="{D5CDD505-2E9C-101B-9397-08002B2CF9AE}" pid="9" name="bjSlideMasterFooterText">
    <vt:lpwstr>Public</vt:lpwstr>
  </property>
</Properties>
</file>