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7" r:id="rId3"/>
    <p:sldId id="286" r:id="rId4"/>
    <p:sldId id="261" r:id="rId5"/>
    <p:sldId id="275" r:id="rId6"/>
    <p:sldId id="270" r:id="rId7"/>
    <p:sldId id="257" r:id="rId8"/>
    <p:sldId id="288" r:id="rId9"/>
    <p:sldId id="258" r:id="rId10"/>
    <p:sldId id="271" r:id="rId11"/>
    <p:sldId id="273" r:id="rId12"/>
    <p:sldId id="268" r:id="rId13"/>
    <p:sldId id="274" r:id="rId14"/>
    <p:sldId id="276" r:id="rId15"/>
    <p:sldId id="279" r:id="rId16"/>
    <p:sldId id="280" r:id="rId17"/>
    <p:sldId id="289" r:id="rId18"/>
    <p:sldId id="283" r:id="rId19"/>
    <p:sldId id="278" r:id="rId20"/>
    <p:sldId id="281" r:id="rId21"/>
    <p:sldId id="284" r:id="rId22"/>
    <p:sldId id="285" r:id="rId23"/>
    <p:sldId id="287" r:id="rId24"/>
    <p:sldId id="259" r:id="rId25"/>
    <p:sldId id="262" r:id="rId26"/>
    <p:sldId id="26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nder Dhanauta" initials="MD" lastIdx="1" clrIdx="0">
    <p:extLst>
      <p:ext uri="{19B8F6BF-5375-455C-9EA6-DF929625EA0E}">
        <p15:presenceInfo xmlns:p15="http://schemas.microsoft.com/office/powerpoint/2012/main" userId="e2abe82de6b41b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1834" autoAdjust="0"/>
  </p:normalViewPr>
  <p:slideViewPr>
    <p:cSldViewPr snapToGrid="0">
      <p:cViewPr varScale="1">
        <p:scale>
          <a:sx n="96" d="100"/>
          <a:sy n="96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BB788-A5A8-43B4-9FEF-084BDA8C3145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C1F02-4458-4144-A37A-639BF0FDC0B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connection to real analysis (dividing </a:t>
            </a:r>
            <a:r>
              <a:rPr lang="en-CA" dirty="0" err="1"/>
              <a:t>rationals</a:t>
            </a:r>
            <a:r>
              <a:rPr lang="en-CA" dirty="0"/>
              <a:t> and irrationals, measuring irrationality), connections to STIELTJES SUMMABILITY, parabola theorem basically read the introduction.</a:t>
            </a:r>
          </a:p>
          <a:p>
            <a:endParaRPr lang="en-CA" dirty="0"/>
          </a:p>
          <a:p>
            <a:r>
              <a:rPr lang="en-CA" dirty="0"/>
              <a:t>Then there’s finite vs. infinite, we talk about infinite</a:t>
            </a:r>
          </a:p>
          <a:p>
            <a:r>
              <a:rPr lang="en-CA" dirty="0"/>
              <a:t>Fun fact about tan, pi and lambert 1760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C1F02-4458-4144-A37A-639BF0FDC0B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9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Mention connection to real analysis (dividing </a:t>
            </a:r>
            <a:r>
              <a:rPr lang="en-CA" dirty="0" err="1"/>
              <a:t>rationals</a:t>
            </a:r>
            <a:r>
              <a:rPr lang="en-CA" dirty="0"/>
              <a:t> and irrationals, measuring irrationality), connections to STIELTJES SUMMABILITY, parabola theorem basically read the introduction.</a:t>
            </a:r>
          </a:p>
          <a:p>
            <a:endParaRPr lang="en-CA" dirty="0"/>
          </a:p>
          <a:p>
            <a:r>
              <a:rPr lang="en-CA" dirty="0"/>
              <a:t>Then there’s finite vs. infinite, we talk about infinite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C1F02-4458-4144-A37A-639BF0FDC0B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26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evaluate : its between 1 and 2, Math comp tricks be like that, Trick not mathematically grounded, what if we didn’t know the trick? (We need a grounded method anyways)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C1F02-4458-4144-A37A-639BF0FDC0B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279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C1F02-4458-4144-A37A-639BF0FDC0BD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82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Convergence theorems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6C1F02-4458-4144-A37A-639BF0FDC0BD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369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29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63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13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264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22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6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198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12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728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608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34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FB1F5A3-BD71-4296-81A7-4C61E8D5ADE3}" type="datetimeFigureOut">
              <a:rPr lang="en-CA" smtClean="0"/>
              <a:t>2021-05-27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E7020D4-226E-4B63-956E-9E103D14160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30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9.png"/><Relationship Id="rId7" Type="http://schemas.openxmlformats.org/officeDocument/2006/relationships/image" Target="../media/image4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2.png"/><Relationship Id="rId10" Type="http://schemas.openxmlformats.org/officeDocument/2006/relationships/image" Target="../media/image52.png"/><Relationship Id="rId4" Type="http://schemas.openxmlformats.org/officeDocument/2006/relationships/image" Target="../media/image40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3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5" Type="http://schemas.openxmlformats.org/officeDocument/2006/relationships/image" Target="../media/image42.png"/><Relationship Id="rId10" Type="http://schemas.openxmlformats.org/officeDocument/2006/relationships/image" Target="../media/image56.png"/><Relationship Id="rId4" Type="http://schemas.openxmlformats.org/officeDocument/2006/relationships/image" Target="../media/image4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gif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ites.google.com/site/davidbaileytessellations/self-similar-tessell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EB7BB-2D62-48C6-A9CA-484A34448F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Continued Fractions: </a:t>
            </a:r>
            <a:br>
              <a:rPr lang="en-CA" dirty="0"/>
            </a:br>
            <a:r>
              <a:rPr lang="en-CA" dirty="0"/>
              <a:t>How to Understand Self-Similar and Infinite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4EA4D-E00C-4F07-9BB6-8B5B6D439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643428"/>
          </a:xfrm>
        </p:spPr>
        <p:txBody>
          <a:bodyPr/>
          <a:lstStyle/>
          <a:p>
            <a:r>
              <a:rPr lang="en-CA" dirty="0"/>
              <a:t>Maninder Dhanauta</a:t>
            </a:r>
          </a:p>
          <a:p>
            <a:r>
              <a:rPr lang="en-CA" dirty="0"/>
              <a:t>University of Toronto Scarborough </a:t>
            </a:r>
          </a:p>
          <a:p>
            <a:r>
              <a:rPr lang="en-CA" dirty="0"/>
              <a:t>m.Dhanauta@mail.utoronto.ca</a:t>
            </a:r>
          </a:p>
        </p:txBody>
      </p:sp>
    </p:spTree>
    <p:extLst>
      <p:ext uri="{BB962C8B-B14F-4D97-AF65-F5344CB8AC3E}">
        <p14:creationId xmlns:p14="http://schemas.microsoft.com/office/powerpoint/2010/main" val="406625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8746-D350-474F-AFBE-89CE248A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Infinity Becomes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F3E2-BC12-4BCA-9AE5-0861B723A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4270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The trick makes some problematic assumption. It assumes the expression converges. This is very wrong because it can give nonsensical answers.</a:t>
            </a:r>
          </a:p>
          <a:p>
            <a:pPr marL="0" indent="0">
              <a:buNone/>
            </a:pPr>
            <a:r>
              <a:rPr lang="en-CA" dirty="0"/>
              <a:t>(If we show the expression converges, the trick is valid to use)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But there is another problem! Consider the following equalities: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					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82CA0-64E0-4CEA-8E65-08C3E88C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831" y="2382296"/>
            <a:ext cx="2522439" cy="7392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1CA301-711C-4DF0-9922-1B16D7FA6C7A}"/>
              </a:ext>
            </a:extLst>
          </p:cNvPr>
          <p:cNvSpPr txBox="1"/>
          <p:nvPr/>
        </p:nvSpPr>
        <p:spPr>
          <a:xfrm>
            <a:off x="7834707" y="5535836"/>
            <a:ext cx="36186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Clearly infinity isn’t something to casually meddle with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346BA-838F-44EA-AC1E-A20FFC328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612" y="3701798"/>
            <a:ext cx="3392776" cy="135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7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5D3C38-6DA3-4385-A6F3-D46F737C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Problem are Those 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91810-1BC6-463E-B4C1-062EDEF34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  They ask the reader to make assumes about infinity, which may vary from person to person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  The use of dots causes the loss of information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E985BC-1B56-4F71-8330-334969858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620" y="3151194"/>
            <a:ext cx="1380901" cy="9415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31BF1-66CF-4739-8E28-BCFE3B62D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6925" y="4280936"/>
            <a:ext cx="2330845" cy="6230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FF1CDA-6934-43F7-BA31-FE09CBA57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925" y="4961978"/>
            <a:ext cx="2773788" cy="5880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B699DB-F850-4919-BB30-F175BA4D86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3500" y="5565169"/>
            <a:ext cx="3365960" cy="6657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31AEC4-CB6B-4623-BE6A-6E0E9E3969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6342" y="3074533"/>
            <a:ext cx="2270957" cy="4648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A06A44-3E71-460D-B280-1A4FCCED00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3462" y="5659526"/>
            <a:ext cx="2476715" cy="4191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FBDCB53-7447-48EB-92BD-E73FC9210E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8275" y="2534596"/>
            <a:ext cx="2164268" cy="602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04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B43-4FFB-4D87-A080-18DF7E0D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Fixing the Infinity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A1670-57B1-440C-811C-CD1312E8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462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There are 3 things needed to evaluate infinite expressions/process: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   An exact definition of the Process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   An initial seed value for the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   An exact definition for its convergence</a:t>
            </a:r>
          </a:p>
        </p:txBody>
      </p:sp>
      <p:pic>
        <p:nvPicPr>
          <p:cNvPr id="3074" name="Picture 2" descr="icon checkmark - Exchange Solutions">
            <a:extLst>
              <a:ext uri="{FF2B5EF4-FFF2-40B4-BE49-F238E27FC236}">
                <a16:creationId xmlns:a16="http://schemas.microsoft.com/office/drawing/2014/main" id="{7D4FC98B-3C06-442B-9417-2E783B15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049" y="2545072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63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E60F7-6054-429D-9CEE-C3E74467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Proper proof of Simplest CF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456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015: Article 5 (Ramanujan's continued fractions) - A Collection ...">
            <a:extLst>
              <a:ext uri="{FF2B5EF4-FFF2-40B4-BE49-F238E27FC236}">
                <a16:creationId xmlns:a16="http://schemas.microsoft.com/office/drawing/2014/main" id="{EB66EB69-A2AC-4C2B-8FF0-0BD592C2AA6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6"/>
          <a:stretch/>
        </p:blipFill>
        <p:spPr bwMode="auto">
          <a:xfrm>
            <a:off x="9404702" y="307717"/>
            <a:ext cx="2511682" cy="1842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2F3361-8E99-4F73-A489-4F90E8D7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66" y="322308"/>
            <a:ext cx="4008467" cy="15850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71E29-5549-4BE3-A133-0D2B8223E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366" y="2411907"/>
            <a:ext cx="5784081" cy="15088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356382-E770-4930-9335-6E90C71C9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9570" y="4631024"/>
            <a:ext cx="1447925" cy="1623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2BD85A-C637-4A5A-9751-128DE97BEC7F}"/>
              </a:ext>
            </a:extLst>
          </p:cNvPr>
          <p:cNvSpPr txBox="1"/>
          <p:nvPr/>
        </p:nvSpPr>
        <p:spPr>
          <a:xfrm>
            <a:off x="1118681" y="4425300"/>
            <a:ext cx="364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 know epsilon will tend to zero so the following must be less than 1: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E2C01B-A431-4BA3-B82D-C727BBA24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228" y="5442624"/>
            <a:ext cx="1966130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3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2F3361-8E99-4F73-A489-4F90E8D7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47" y="232001"/>
            <a:ext cx="2677723" cy="1058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71E29-5549-4BE3-A133-0D2B8223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64" y="1699946"/>
            <a:ext cx="4040558" cy="1054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356382-E770-4930-9335-6E90C71C9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9570" y="4631024"/>
            <a:ext cx="1447925" cy="16232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2BD85A-C637-4A5A-9751-128DE97BEC7F}"/>
              </a:ext>
            </a:extLst>
          </p:cNvPr>
          <p:cNvSpPr txBox="1"/>
          <p:nvPr/>
        </p:nvSpPr>
        <p:spPr>
          <a:xfrm>
            <a:off x="235263" y="1410283"/>
            <a:ext cx="116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Consider: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0EBD5-14C5-412F-8D72-8E2EBF874D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2679"/>
          <a:stretch/>
        </p:blipFill>
        <p:spPr>
          <a:xfrm>
            <a:off x="463665" y="366272"/>
            <a:ext cx="4221846" cy="655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DA1AD6-60DE-4DA7-8F6B-9B6BF201F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225" y="2147842"/>
            <a:ext cx="2106687" cy="7315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F3A538-B82B-485E-8936-A017A9EADF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858" y="1228820"/>
            <a:ext cx="1166711" cy="7646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5D4788-2CF1-4222-8666-B217BFD71B0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70400"/>
          <a:stretch/>
        </p:blipFill>
        <p:spPr>
          <a:xfrm>
            <a:off x="3695263" y="4857750"/>
            <a:ext cx="990248" cy="7315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9920A1D-DE3C-4068-811A-62FD6D0D5C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9858" y="3094574"/>
            <a:ext cx="1311149" cy="6287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01BFB5-7FA1-4899-81BE-7FB7D5E625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89858" y="4005761"/>
            <a:ext cx="1961830" cy="54372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51B62A-AFC7-489C-94BF-1AA4D7D757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89858" y="5000442"/>
            <a:ext cx="1304800" cy="44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8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2F3361-8E99-4F73-A489-4F90E8D7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47" y="232001"/>
            <a:ext cx="2677723" cy="1058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71E29-5549-4BE3-A133-0D2B8223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64" y="1699946"/>
            <a:ext cx="4040558" cy="1054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356382-E770-4930-9335-6E90C71C9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9570" y="4631024"/>
            <a:ext cx="1447925" cy="1623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90EBD5-14C5-412F-8D72-8E2EBF874D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940"/>
          <a:stretch/>
        </p:blipFill>
        <p:spPr>
          <a:xfrm>
            <a:off x="463665" y="366272"/>
            <a:ext cx="4221846" cy="70940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390A0B-6C54-4F3F-9521-DF28CD8DC2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8967"/>
          <a:stretch/>
        </p:blipFill>
        <p:spPr>
          <a:xfrm>
            <a:off x="999129" y="1200655"/>
            <a:ext cx="2376369" cy="7315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6C8FEF-0386-4126-8B55-2AEEA5D42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316" y="2159959"/>
            <a:ext cx="1767993" cy="739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1C13F3-1F73-4945-A2CF-DF606F0A9B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0791" r="713"/>
          <a:stretch/>
        </p:blipFill>
        <p:spPr>
          <a:xfrm>
            <a:off x="3733498" y="1200654"/>
            <a:ext cx="953311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BDF453-5E8B-4B94-8A00-50068A3DD4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1116" y="2874844"/>
            <a:ext cx="1310754" cy="777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5B300-2621-4137-9A15-92202862E01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477"/>
          <a:stretch/>
        </p:blipFill>
        <p:spPr>
          <a:xfrm>
            <a:off x="4968811" y="2804106"/>
            <a:ext cx="2254378" cy="624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695279-FF59-4A68-A6AC-873ED9A71E6A}"/>
              </a:ext>
            </a:extLst>
          </p:cNvPr>
          <p:cNvSpPr txBox="1"/>
          <p:nvPr/>
        </p:nvSpPr>
        <p:spPr>
          <a:xfrm>
            <a:off x="4351651" y="5790017"/>
            <a:ext cx="2376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Q.E.D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11E4FED-1791-423D-B0A5-7593E79296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645" y="3841769"/>
            <a:ext cx="3055885" cy="25453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429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2F3361-8E99-4F73-A489-4F90E8D7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47" y="232001"/>
            <a:ext cx="2677723" cy="10588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F71E29-5549-4BE3-A133-0D2B8223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9964" y="1699946"/>
            <a:ext cx="4040558" cy="1054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356382-E770-4930-9335-6E90C71C9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9570" y="4631024"/>
            <a:ext cx="1447925" cy="1623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90EBD5-14C5-412F-8D72-8E2EBF874D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7940"/>
          <a:stretch/>
        </p:blipFill>
        <p:spPr>
          <a:xfrm>
            <a:off x="463665" y="366272"/>
            <a:ext cx="4221846" cy="709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A5B300-2621-4137-9A15-92202862E0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77"/>
          <a:stretch/>
        </p:blipFill>
        <p:spPr>
          <a:xfrm>
            <a:off x="5619091" y="2739676"/>
            <a:ext cx="1867161" cy="5175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2695279-FF59-4A68-A6AC-873ED9A71E6A}"/>
              </a:ext>
            </a:extLst>
          </p:cNvPr>
          <p:cNvSpPr txBox="1"/>
          <p:nvPr/>
        </p:nvSpPr>
        <p:spPr>
          <a:xfrm>
            <a:off x="927909" y="4626626"/>
            <a:ext cx="950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Q.E.D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008A7-D01D-4C49-9BE2-59075C5AF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79" y="1265296"/>
            <a:ext cx="3153828" cy="7773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FD7E02-0E1E-4CEC-855B-0ECF4E354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6493" y="2226975"/>
            <a:ext cx="2426062" cy="456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A5E9D3-D5C4-46BB-B922-FCEE8CDEAA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2334" y="2739676"/>
            <a:ext cx="2254379" cy="4359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C3915B-FA6C-4948-8733-CAAA232D865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0568" y="3231717"/>
            <a:ext cx="672369" cy="4359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44FA086-E1FB-4A1B-B242-24741E55E6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7909" y="3680686"/>
            <a:ext cx="3293358" cy="2376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2BF90D-33DA-453F-A66E-5D99E03BA8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7909" y="4088616"/>
            <a:ext cx="3263014" cy="3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66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6E7A-3230-4831-83F8-6415D176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Convergence of a Family of Infinite CFs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E693D-BDDE-4DE3-A963-B75776EA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previous proof works for every self-similar infinite CF of the form: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“Simple continued fractions” have numerator 1s.</a:t>
            </a:r>
          </a:p>
          <a:p>
            <a:r>
              <a:rPr lang="en-CA" dirty="0"/>
              <a:t>In general, if tail end repeats, we can prove the value from the trick is actually the limit.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96BA9-7BDA-4EFA-B811-AAD2CBD80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403390"/>
            <a:ext cx="4290432" cy="16232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1AB6FD-7045-43D7-A28C-0C2A9D13B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877" y="5086247"/>
            <a:ext cx="3086367" cy="518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6E36C1-3639-4A7F-BCFF-C68C9410284F}"/>
              </a:ext>
            </a:extLst>
          </p:cNvPr>
          <p:cNvSpPr txBox="1"/>
          <p:nvPr/>
        </p:nvSpPr>
        <p:spPr>
          <a:xfrm>
            <a:off x="8647889" y="5572688"/>
            <a:ext cx="27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(Note: every partial denom. must be positive)</a:t>
            </a:r>
          </a:p>
        </p:txBody>
      </p:sp>
    </p:spTree>
    <p:extLst>
      <p:ext uri="{BB962C8B-B14F-4D97-AF65-F5344CB8AC3E}">
        <p14:creationId xmlns:p14="http://schemas.microsoft.com/office/powerpoint/2010/main" val="885618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4B43-4FFB-4D87-A080-18DF7E0D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CA" dirty="0"/>
            </a:br>
            <a:r>
              <a:rPr lang="en-CA" dirty="0"/>
              <a:t>Fixing the Infinity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A1670-57B1-440C-811C-CD1312E82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1855462"/>
                <a:ext cx="10058400" cy="402336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There are 3 things needed to evaluate infinite expressions/process: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CA" dirty="0"/>
                  <a:t>    An exact definition of the Process (used an iterative definition)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CA" dirty="0"/>
                  <a:t>    An initial seed value for the process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en-CA" dirty="0"/>
                  <a:t>    An exact definition for its convergence (used the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6A1670-57B1-440C-811C-CD1312E82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1855462"/>
                <a:ext cx="10058400" cy="4023360"/>
              </a:xfrm>
              <a:blipFill>
                <a:blip r:embed="rId3"/>
                <a:stretch>
                  <a:fillRect l="-1515" t="-15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con checkmark - Exchange Solutions">
            <a:extLst>
              <a:ext uri="{FF2B5EF4-FFF2-40B4-BE49-F238E27FC236}">
                <a16:creationId xmlns:a16="http://schemas.microsoft.com/office/drawing/2014/main" id="{7D4FC98B-3C06-442B-9417-2E783B15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735" y="2663174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84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7E4A-FEEF-46B3-B79B-58935DC9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A5B0-D33D-49CE-814D-B293C1CE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	Part 1: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What is a continued fraction?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Evaluating an easy Continued Fraction (example)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More rigorous proof of the CF</a:t>
            </a:r>
          </a:p>
          <a:p>
            <a:pPr marL="0" indent="0">
              <a:buNone/>
            </a:pPr>
            <a:r>
              <a:rPr lang="en-CA" dirty="0"/>
              <a:t>	Part 2: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Generally accepted theory of CF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err="1"/>
              <a:t>Khinchin’s</a:t>
            </a:r>
            <a:r>
              <a:rPr lang="en-CA" dirty="0"/>
              <a:t> Constant</a:t>
            </a:r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8A2E6-C975-45A0-9FD3-E6F40FFC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21" y="2013299"/>
            <a:ext cx="4349430" cy="319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BFA12-0BD0-4301-ACFB-8AFB4550C198}"/>
              </a:ext>
            </a:extLst>
          </p:cNvPr>
          <p:cNvSpPr txBox="1"/>
          <p:nvPr/>
        </p:nvSpPr>
        <p:spPr>
          <a:xfrm>
            <a:off x="7266562" y="5223753"/>
            <a:ext cx="28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9790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33DE0-24BB-4F28-AA9B-41379EB8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We Learnt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593251-A989-48F7-89F6-836D3A857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93582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   Dots (…) cause us to assume unsaid stuff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   Infinite processes can be defined iteratively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   Initial seed values can affect the process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    Have a definition for convergence</a:t>
            </a:r>
          </a:p>
          <a:p>
            <a:pPr marL="0" indent="0">
              <a:buNone/>
            </a:pPr>
            <a:r>
              <a:rPr lang="en-CA" dirty="0"/>
              <a:t>Once the expression is grounded into definitions, we can work with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92A9217-296E-4F0E-8156-E46222A9EDF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77" y="4640093"/>
                <a:ext cx="5546713" cy="156615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CA" dirty="0"/>
                  <a:t>    Using the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dirty="0"/>
                  <a:t> on iterative object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CA" dirty="0"/>
                  <a:t>    Using ratios of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CA" dirty="0"/>
                  <a:t> to find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CA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CA" dirty="0"/>
                  <a:t>    Ratio of consecutive Fib. Numbers tends to phi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992A9217-296E-4F0E-8156-E46222A9E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77" y="4640093"/>
                <a:ext cx="5546713" cy="1566153"/>
              </a:xfrm>
              <a:blipFill>
                <a:blip r:embed="rId2"/>
                <a:stretch>
                  <a:fillRect l="-2637" t="-38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CC43E6-6C10-4A2B-8AD4-FA6BDD63DF7D}"/>
              </a:ext>
            </a:extLst>
          </p:cNvPr>
          <p:cNvSpPr txBox="1">
            <a:spLocks/>
          </p:cNvSpPr>
          <p:nvPr/>
        </p:nvSpPr>
        <p:spPr>
          <a:xfrm>
            <a:off x="8798341" y="2189615"/>
            <a:ext cx="2174459" cy="5188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*Disclaimer*</a:t>
            </a:r>
          </a:p>
        </p:txBody>
      </p:sp>
      <p:pic>
        <p:nvPicPr>
          <p:cNvPr id="4100" name="Picture 4" descr="Representing the areas of Sierpinski triangles as a partial sum of ...">
            <a:extLst>
              <a:ext uri="{FF2B5EF4-FFF2-40B4-BE49-F238E27FC236}">
                <a16:creationId xmlns:a16="http://schemas.microsoft.com/office/drawing/2014/main" id="{5408BCDE-057A-4175-9FD5-0C4F9941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172" y="2708423"/>
            <a:ext cx="3286125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C5150E-B86B-4644-A66B-1B331FA0B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541" y="4640094"/>
            <a:ext cx="5354459" cy="127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9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2293FA-303F-489E-A3D5-EF492EA5D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Thank you for listening!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89DDE4-E377-4E23-B47F-D9C175749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143" y="3172588"/>
            <a:ext cx="5838541" cy="1948053"/>
          </a:xfrm>
        </p:spPr>
        <p:txBody>
          <a:bodyPr>
            <a:normAutofit/>
          </a:bodyPr>
          <a:lstStyle/>
          <a:p>
            <a:r>
              <a:rPr lang="en-CA" sz="4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80477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BE2-1D62-4F91-806C-E860D53E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Khinchin</a:t>
            </a:r>
            <a:r>
              <a:rPr lang="en-CA" dirty="0"/>
              <a:t> Constant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06D83-0BFB-4BF2-8D04-29623A28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u="sng" dirty="0" err="1"/>
              <a:t>Thm</a:t>
            </a:r>
            <a:r>
              <a:rPr lang="en-CA" u="sng" dirty="0"/>
              <a:t>. </a:t>
            </a:r>
          </a:p>
          <a:p>
            <a:pPr algn="ctr"/>
            <a:r>
              <a:rPr lang="en-CA" dirty="0"/>
              <a:t>Every real number has a unique simple continues fraction representation</a:t>
            </a:r>
          </a:p>
          <a:p>
            <a:endParaRPr lang="en-CA" dirty="0"/>
          </a:p>
          <a:p>
            <a:r>
              <a:rPr lang="en-CA" u="sng" dirty="0" err="1"/>
              <a:t>Khinchin’s</a:t>
            </a:r>
            <a:r>
              <a:rPr lang="en-CA" u="sng" dirty="0"/>
              <a:t> Constant</a:t>
            </a:r>
          </a:p>
          <a:p>
            <a:r>
              <a:rPr lang="en-CA" dirty="0"/>
              <a:t> For almost all real numbers,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is bizarre, can’t we construct any infinite sequence of integers?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4328D-AD36-4B1A-828D-0F6AB190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41" y="2712479"/>
            <a:ext cx="3808015" cy="22898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E5595-2AFD-424C-8E46-DD51A3C81377}"/>
              </a:ext>
            </a:extLst>
          </p:cNvPr>
          <p:cNvSpPr txBox="1"/>
          <p:nvPr/>
        </p:nvSpPr>
        <p:spPr>
          <a:xfrm>
            <a:off x="9241277" y="4881723"/>
            <a:ext cx="319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(*Partial </a:t>
            </a:r>
            <a:r>
              <a:rPr lang="en-CA" dirty="0" err="1"/>
              <a:t>denoms</a:t>
            </a:r>
            <a:r>
              <a:rPr lang="en-CA" dirty="0"/>
              <a:t>. are positive)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0EBCE8-2D1E-48F0-8734-FFCC733ED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72" y="4036548"/>
            <a:ext cx="2666550" cy="5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350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ABEB-BDFB-49F5-9172-ADF77C0E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A8463-4A6A-44E3-97B7-50F62BA55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7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FD50-DB6E-4111-8716-B9B461F7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Infinity Becomes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D2FD3-9962-4EF1-AE95-902F7DDB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Makes assumption of convergence!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This trick doesn’t work for infinite processes that are not self-similar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A98D76-4517-4AF5-8D19-4AEAC775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81" y="2381208"/>
            <a:ext cx="4130398" cy="10440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077D63-6A7E-4363-AA0A-7E1E7153E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81" y="3857414"/>
            <a:ext cx="4061812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4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4E5B-89F3-4C82-BD37-49908307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different variables to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EDC0-F36E-42A8-9AE7-F2BF5C6E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Initial seed</a:t>
            </a:r>
          </a:p>
          <a:p>
            <a:r>
              <a:rPr lang="en-CA" dirty="0"/>
              <a:t>The definition of iterative process to look like what we have written</a:t>
            </a:r>
          </a:p>
          <a:p>
            <a:r>
              <a:rPr lang="en-CA" dirty="0"/>
              <a:t>Ex. -1+1-1+1-1+1-…, </a:t>
            </a:r>
          </a:p>
          <a:p>
            <a:r>
              <a:rPr lang="en-CA" dirty="0"/>
              <a:t>Infinity isn’t something that we can wrap our minds around, but we can break it down however is convenient for us so we can digest it bit by bit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10590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D81A-D1DF-4647-A98D-9BA9FC36D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92ECF-B7FE-4963-8CE5-87166E35A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Next time you see an infinite expression with “…”, be skeptical and ask what does the writer wants us to assume the iterative processes to be.</a:t>
            </a:r>
          </a:p>
        </p:txBody>
      </p:sp>
    </p:spTree>
    <p:extLst>
      <p:ext uri="{BB962C8B-B14F-4D97-AF65-F5344CB8AC3E}">
        <p14:creationId xmlns:p14="http://schemas.microsoft.com/office/powerpoint/2010/main" val="301956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7E4A-FEEF-46B3-B79B-58935DC9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A5B0-D33D-49CE-814D-B293C1CE8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	Part 1: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What is a continued fraction?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Evaluating an easy Continued Fraction (example)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More rigorous proof of the CF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Various other CFs evaluated via Python Script</a:t>
            </a:r>
          </a:p>
          <a:p>
            <a:pPr marL="0" indent="0">
              <a:buNone/>
            </a:pPr>
            <a:r>
              <a:rPr lang="en-CA" dirty="0"/>
              <a:t>	Part 2: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Generally accepted theory of CF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dirty="0" err="1"/>
              <a:t>Khinchin’s</a:t>
            </a:r>
            <a:r>
              <a:rPr lang="en-CA" dirty="0"/>
              <a:t> Constant</a:t>
            </a:r>
          </a:p>
          <a:p>
            <a:pPr>
              <a:buFont typeface="Wingdings" panose="05000000000000000000" pitchFamily="2" charset="2"/>
              <a:buChar char="q"/>
            </a:pP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28A2E6-C975-45A0-9FD3-E6F40FFC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21" y="2013299"/>
            <a:ext cx="4349430" cy="3194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7BFA12-0BD0-4301-ACFB-8AFB4550C198}"/>
              </a:ext>
            </a:extLst>
          </p:cNvPr>
          <p:cNvSpPr txBox="1"/>
          <p:nvPr/>
        </p:nvSpPr>
        <p:spPr>
          <a:xfrm>
            <a:off x="7266562" y="5223753"/>
            <a:ext cx="28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943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B54BC0-331A-4275-8389-2725C33C6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8" y="2271098"/>
            <a:ext cx="3459241" cy="1837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F27B2-4D23-4652-943A-A37610DC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Continued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53DF-0856-4832-8A23-19FA091F15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34044" y="2187890"/>
            <a:ext cx="3633184" cy="522515"/>
          </a:xfrm>
        </p:spPr>
        <p:txBody>
          <a:bodyPr>
            <a:normAutofit/>
          </a:bodyPr>
          <a:lstStyle/>
          <a:p>
            <a:r>
              <a:rPr lang="en-CA" dirty="0"/>
              <a:t>We will restrict our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0C787D8-619B-42E9-BAFB-9569885F32E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389976" y="4281842"/>
                <a:ext cx="4074064" cy="14788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Rules:</a:t>
                </a:r>
              </a:p>
              <a:p>
                <a:pPr marL="0" indent="0">
                  <a:buNone/>
                </a:pPr>
                <a:r>
                  <a:rPr lang="en-CA" i="1" dirty="0"/>
                  <a:t>Partial numerators</a:t>
                </a:r>
                <a:r>
                  <a:rPr lang="en-CA" dirty="0"/>
                  <a:t> are 1</a:t>
                </a:r>
              </a:p>
              <a:p>
                <a:pPr marL="0" indent="0">
                  <a:buNone/>
                </a:pPr>
                <a:r>
                  <a:rPr lang="en-CA" i="1" dirty="0"/>
                  <a:t>Partial denominators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i="1" dirty="0"/>
                  <a:t>’s </a:t>
                </a:r>
                <a:r>
                  <a:rPr lang="en-CA" dirty="0"/>
                  <a:t>are Naturals</a:t>
                </a:r>
                <a:endParaRPr lang="en-CA" i="1" dirty="0"/>
              </a:p>
              <a:p>
                <a:pPr marL="0" indent="0">
                  <a:buNone/>
                </a:pPr>
                <a:endParaRPr lang="en-CA" sz="50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F0C787D8-619B-42E9-BAFB-9569885F32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389976" y="4281842"/>
                <a:ext cx="4074064" cy="1478878"/>
              </a:xfrm>
              <a:blipFill>
                <a:blip r:embed="rId4"/>
                <a:stretch>
                  <a:fillRect l="-3737" t="-4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Generalized continued fraction - Wikipedia">
            <a:extLst>
              <a:ext uri="{FF2B5EF4-FFF2-40B4-BE49-F238E27FC236}">
                <a16:creationId xmlns:a16="http://schemas.microsoft.com/office/drawing/2014/main" id="{3D8CDF8D-88D6-4399-9CA7-9EE78D3A9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16" y="4247692"/>
            <a:ext cx="3210066" cy="194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84CB30-25A7-49B9-84F9-D8060AE2739A}"/>
              </a:ext>
            </a:extLst>
          </p:cNvPr>
          <p:cNvSpPr txBox="1"/>
          <p:nvPr/>
        </p:nvSpPr>
        <p:spPr>
          <a:xfrm>
            <a:off x="420328" y="1819563"/>
            <a:ext cx="152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General Form: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20C832-7841-489E-BC02-18C5474B49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2635969"/>
            <a:ext cx="3410426" cy="1686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0477FB-A7D9-4225-827B-0E48B8E6E5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9677" y="4108820"/>
            <a:ext cx="1886213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4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37F391-9B31-4028-B360-E4AC4602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42" y="2176013"/>
            <a:ext cx="3338799" cy="1876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54BC0-331A-4275-8389-2725C33C6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081" y="2261751"/>
            <a:ext cx="3459241" cy="1837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F27B2-4D23-4652-943A-A37610DC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Continued Fraction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53DF-0856-4832-8A23-19FA091F15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General form: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Terminology: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C787D8-619B-42E9-BAFB-9569885F3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413664"/>
          </a:xfrm>
        </p:spPr>
        <p:txBody>
          <a:bodyPr>
            <a:normAutofit/>
          </a:bodyPr>
          <a:lstStyle/>
          <a:p>
            <a:r>
              <a:rPr lang="en-CA" dirty="0"/>
              <a:t>Simple form: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>
              <a:buNone/>
            </a:pPr>
            <a:r>
              <a:rPr lang="en-CA" dirty="0"/>
              <a:t>Rules:</a:t>
            </a:r>
          </a:p>
          <a:p>
            <a:pPr marL="0" indent="0">
              <a:buNone/>
            </a:pPr>
            <a:endParaRPr lang="en-CA" sz="500" dirty="0"/>
          </a:p>
          <a:p>
            <a:pPr marL="0" indent="0">
              <a:buNone/>
            </a:pPr>
            <a:r>
              <a:rPr lang="en-CA" dirty="0"/>
              <a:t>Simple/canonical Form when:</a:t>
            </a:r>
          </a:p>
          <a:p>
            <a:endParaRPr lang="en-CA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AF0968-66C4-4D19-9E0C-494D827A7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4099473"/>
            <a:ext cx="3375953" cy="15241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ABC20B-0206-426A-8C71-233E8F6FA4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8115" y="2950445"/>
            <a:ext cx="2270957" cy="32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6F3686-B391-458D-AAA9-6612C1D8A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6642" y="3958157"/>
            <a:ext cx="1325995" cy="350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C0CE0C-5727-4A68-96F8-4EF7F0CF1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38017" y="4735265"/>
            <a:ext cx="2857748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2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3B78-672A-44B8-B78A-0B594381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History of CF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D8BF0-12AA-4C6A-A62B-90439345C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 Mathematicians were trying to understand infinity </a:t>
            </a:r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 Euler used them to prove irrationality of 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 T.J </a:t>
            </a:r>
            <a:r>
              <a:rPr lang="en-CA" dirty="0" err="1"/>
              <a:t>Stieltjes</a:t>
            </a:r>
            <a:r>
              <a:rPr lang="en-CA" dirty="0"/>
              <a:t> used them to evaluate “semi-convergent” integrals/series (1890s)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 Hamburger(1920) provided compete extension of the theory</a:t>
            </a:r>
          </a:p>
        </p:txBody>
      </p:sp>
      <p:pic>
        <p:nvPicPr>
          <p:cNvPr id="1028" name="Picture 4" descr="Continued fraction for e - Maeckes">
            <a:extLst>
              <a:ext uri="{FF2B5EF4-FFF2-40B4-BE49-F238E27FC236}">
                <a16:creationId xmlns:a16="http://schemas.microsoft.com/office/drawing/2014/main" id="{369B669E-9860-4B92-8F13-C43D1527D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515" y="1845734"/>
            <a:ext cx="3386262" cy="184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4D0E9B-54AB-4BD3-9B71-063BEB9B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277" y="4044274"/>
            <a:ext cx="2095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1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620B-EE04-419B-A6C3-92EBD795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Simplest Infinite CF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0698-AFE4-4BCF-944D-F8E4C48A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122" y="1845733"/>
            <a:ext cx="5766557" cy="43118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How do we make sense of this?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What does it equal to?</a:t>
            </a:r>
          </a:p>
          <a:p>
            <a:pPr marL="0" indent="0">
              <a:buNone/>
            </a:pPr>
            <a:r>
              <a:rPr lang="en-CA" sz="1600" dirty="0"/>
              <a:t>There is a trick used commonly in Math competitions: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1600" dirty="0"/>
              <a:t>	Let A equal to the expression!</a:t>
            </a:r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0015: Article 5 (Ramanujan's continued fractions) - A Collection ...">
            <a:extLst>
              <a:ext uri="{FF2B5EF4-FFF2-40B4-BE49-F238E27FC236}">
                <a16:creationId xmlns:a16="http://schemas.microsoft.com/office/drawing/2014/main" id="{0D9474E3-229A-4411-8A6B-427ABCF28031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6"/>
          <a:stretch/>
        </p:blipFill>
        <p:spPr bwMode="auto">
          <a:xfrm>
            <a:off x="1097280" y="2155973"/>
            <a:ext cx="3570050" cy="2546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8D78D8-72B4-4D57-AB09-2CCD86BA4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5606" y="4298456"/>
            <a:ext cx="1555378" cy="7449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9FB57A4-FB26-4CAD-8EAD-1915C49508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472" b="-2"/>
          <a:stretch/>
        </p:blipFill>
        <p:spPr>
          <a:xfrm>
            <a:off x="6565819" y="5359400"/>
            <a:ext cx="2514951" cy="6888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825252F-AD3D-48D3-921D-B8E7F497F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1581" y="3381274"/>
            <a:ext cx="5183426" cy="7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2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620B-EE04-419B-A6C3-92EBD795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Consider the Simplest Infinite CF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60698-AFE4-4BCF-944D-F8E4C48A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926" y="1893540"/>
            <a:ext cx="5766557" cy="475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Consider the nth approximant:</a:t>
            </a:r>
          </a:p>
          <a:p>
            <a:pPr marL="0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4" name="Picture 3" descr="0015: Article 5 (Ramanujan's continued fractions) - A Collection ...">
            <a:extLst>
              <a:ext uri="{FF2B5EF4-FFF2-40B4-BE49-F238E27FC236}">
                <a16:creationId xmlns:a16="http://schemas.microsoft.com/office/drawing/2014/main" id="{0D9474E3-229A-4411-8A6B-427ABCF2803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36"/>
          <a:stretch/>
        </p:blipFill>
        <p:spPr bwMode="auto">
          <a:xfrm>
            <a:off x="1097280" y="2155973"/>
            <a:ext cx="3570050" cy="2546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217DF08-7145-4619-ACCF-C7028D97A8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973"/>
          <a:stretch/>
        </p:blipFill>
        <p:spPr>
          <a:xfrm>
            <a:off x="6945332" y="5748268"/>
            <a:ext cx="2565744" cy="5008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97A1A1-13A2-4255-953B-24EC5B3D2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509" y="2357103"/>
            <a:ext cx="5472934" cy="15151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209D78-21AC-48ED-8306-199F4B8C1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3308" y="3901818"/>
            <a:ext cx="3496163" cy="29531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E377E62-91B1-401F-BA68-32D36BFBF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5326" y="4572169"/>
            <a:ext cx="828791" cy="4096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EB7F4F2-67BA-4AE6-B001-871A0328B1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5079" y="4570782"/>
            <a:ext cx="1409897" cy="4096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5C3E25-C35C-46BC-A87F-C8CEF7C67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2848" y="4504097"/>
            <a:ext cx="1486107" cy="5430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B8F3408-A3B6-4F50-93D9-E0F3478156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85326" y="4994461"/>
            <a:ext cx="5472934" cy="719200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F60A933-1A3D-4CC1-B9ED-52F3FA82FB8C}"/>
              </a:ext>
            </a:extLst>
          </p:cNvPr>
          <p:cNvSpPr txBox="1">
            <a:spLocks/>
          </p:cNvSpPr>
          <p:nvPr/>
        </p:nvSpPr>
        <p:spPr>
          <a:xfrm>
            <a:off x="315889" y="5509911"/>
            <a:ext cx="4036070" cy="739204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Already, we used CF to successfully related Fibonacci numbers to the Golden Ratio!!!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  <a:p>
            <a:pPr marL="0" indent="0">
              <a:buFont typeface="Calibri" panose="020F0502020204030204" pitchFamily="34" charset="0"/>
              <a:buNone/>
            </a:pPr>
            <a:endParaRPr lang="en-CA" dirty="0"/>
          </a:p>
          <a:p>
            <a:pPr marL="0" indent="0">
              <a:buFont typeface="Calibri" panose="020F0502020204030204" pitchFamily="34" charset="0"/>
              <a:buNone/>
            </a:pPr>
            <a:endParaRPr lang="en-CA" dirty="0"/>
          </a:p>
          <a:p>
            <a:pPr marL="0" indent="0">
              <a:buFont typeface="Calibri" panose="020F0502020204030204" pitchFamily="34" charset="0"/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4779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A8DC-5CF1-4D52-8C11-CDC3E0F6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Exercises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42D1-D30F-45A4-BE0E-27E7DF91C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/>
              <a:t>Evaluate the following self similar expressions:</a:t>
            </a:r>
            <a:endParaRPr lang="en-CA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7440C99-FBD1-4A2F-BAD5-82FAAE1BD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80184" y="2230282"/>
            <a:ext cx="3577833" cy="4023360"/>
          </a:xfrm>
        </p:spPr>
        <p:txBody>
          <a:bodyPr/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[is there another way to do 3?]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1B89E-470F-445C-9F47-E3BC50120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506456"/>
            <a:ext cx="2950360" cy="347101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F26F6F6-C863-462E-B560-E7B6792AA3D0}"/>
              </a:ext>
            </a:extLst>
          </p:cNvPr>
          <p:cNvGrpSpPr/>
          <p:nvPr/>
        </p:nvGrpSpPr>
        <p:grpSpPr>
          <a:xfrm>
            <a:off x="6384911" y="2506456"/>
            <a:ext cx="5172916" cy="2922598"/>
            <a:chOff x="6384911" y="2506456"/>
            <a:chExt cx="5172916" cy="292259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9438ADC-2DE8-4175-B26C-C0371AA8C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4911" y="2506456"/>
              <a:ext cx="5127173" cy="2691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A718AB-0C97-4BC8-AE2D-8C8CB79D86E1}"/>
                </a:ext>
              </a:extLst>
            </p:cNvPr>
            <p:cNvSpPr txBox="1"/>
            <p:nvPr/>
          </p:nvSpPr>
          <p:spPr>
            <a:xfrm>
              <a:off x="7694997" y="5198222"/>
              <a:ext cx="386283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900" dirty="0">
                  <a:hlinkClick r:id="rId4"/>
                </a:rPr>
                <a:t>https://sites.google.com/site/davidbaileytessellations/self-similar-tessellations</a:t>
              </a:r>
              <a:endParaRPr lang="en-CA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614755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937</Words>
  <Application>Microsoft Office PowerPoint</Application>
  <PresentationFormat>Widescreen</PresentationFormat>
  <Paragraphs>178</Paragraphs>
  <Slides>26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Cambria Math</vt:lpstr>
      <vt:lpstr>Wingdings</vt:lpstr>
      <vt:lpstr>Retrospect</vt:lpstr>
      <vt:lpstr>Continued Fractions:  How to Understand Self-Similar and Infinite Processes</vt:lpstr>
      <vt:lpstr>Overview</vt:lpstr>
      <vt:lpstr>Overview</vt:lpstr>
      <vt:lpstr>What is a Continued Fraction</vt:lpstr>
      <vt:lpstr>What is a Continued Fraction</vt:lpstr>
      <vt:lpstr>History of CF</vt:lpstr>
      <vt:lpstr>Consider the Simplest Infinite CF </vt:lpstr>
      <vt:lpstr>Consider the Simplest Infinite CF </vt:lpstr>
      <vt:lpstr>Exercises </vt:lpstr>
      <vt:lpstr>When Infinity Becomes Tricky</vt:lpstr>
      <vt:lpstr>The Problem are Those …</vt:lpstr>
      <vt:lpstr> Fixing the Infinity Problem</vt:lpstr>
      <vt:lpstr>Proper proof of Simplest CF </vt:lpstr>
      <vt:lpstr>PowerPoint Presentation</vt:lpstr>
      <vt:lpstr>PowerPoint Presentation</vt:lpstr>
      <vt:lpstr>PowerPoint Presentation</vt:lpstr>
      <vt:lpstr>PowerPoint Presentation</vt:lpstr>
      <vt:lpstr>Convergence of a Family of Infinite CFs </vt:lpstr>
      <vt:lpstr> Fixing the Infinity Problem</vt:lpstr>
      <vt:lpstr>What We Learnt </vt:lpstr>
      <vt:lpstr>Thank you for listening!</vt:lpstr>
      <vt:lpstr>Khinchin Constant </vt:lpstr>
      <vt:lpstr>PowerPoint Presentation</vt:lpstr>
      <vt:lpstr>When Infinity Becomes Tricky</vt:lpstr>
      <vt:lpstr>The different variables to control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Continued Fractions:  How to Understand Self-Similar and Infinite Processes</dc:title>
  <dc:creator>Maninder Dhanauta</dc:creator>
  <cp:lastModifiedBy>Maninder Dhanauta</cp:lastModifiedBy>
  <cp:revision>67</cp:revision>
  <dcterms:created xsi:type="dcterms:W3CDTF">2020-08-21T02:40:14Z</dcterms:created>
  <dcterms:modified xsi:type="dcterms:W3CDTF">2021-05-28T03:30:41Z</dcterms:modified>
</cp:coreProperties>
</file>