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1" r:id="rId6"/>
    <p:sldId id="262" r:id="rId7"/>
    <p:sldId id="264" r:id="rId8"/>
    <p:sldId id="265" r:id="rId9"/>
    <p:sldId id="266" r:id="rId10"/>
    <p:sldId id="268" r:id="rId11"/>
    <p:sldId id="267" r:id="rId12"/>
    <p:sldId id="269" r:id="rId13"/>
    <p:sldId id="270" r:id="rId14"/>
    <p:sldId id="271" r:id="rId15"/>
    <p:sldId id="272" r:id="rId16"/>
    <p:sldId id="273" r:id="rId17"/>
    <p:sldId id="274"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98" autoAdjust="0"/>
  </p:normalViewPr>
  <p:slideViewPr>
    <p:cSldViewPr snapToGrid="0">
      <p:cViewPr varScale="1">
        <p:scale>
          <a:sx n="78" d="100"/>
          <a:sy n="78" d="100"/>
        </p:scale>
        <p:origin x="850" y="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2821DD-2303-44B5-957E-BD2A9C99DD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008993-8223-46CB-B06C-839C55B89C1F}">
      <dgm:prSet/>
      <dgm:spPr/>
      <dgm:t>
        <a:bodyPr/>
        <a:lstStyle/>
        <a:p>
          <a:r>
            <a:rPr lang="en-US" dirty="0"/>
            <a:t>What is Deep learning ?</a:t>
          </a:r>
        </a:p>
      </dgm:t>
    </dgm:pt>
    <dgm:pt modelId="{8287B63C-E0A9-40E7-82B6-878343C12BDE}" type="parTrans" cxnId="{C3C48189-6778-4BE8-80B5-0D83606B49CB}">
      <dgm:prSet/>
      <dgm:spPr/>
      <dgm:t>
        <a:bodyPr/>
        <a:lstStyle/>
        <a:p>
          <a:endParaRPr lang="en-US"/>
        </a:p>
      </dgm:t>
    </dgm:pt>
    <dgm:pt modelId="{700EBF0F-A1CA-4519-9E25-DC82BA251BFB}" type="sibTrans" cxnId="{C3C48189-6778-4BE8-80B5-0D83606B49CB}">
      <dgm:prSet/>
      <dgm:spPr/>
      <dgm:t>
        <a:bodyPr/>
        <a:lstStyle/>
        <a:p>
          <a:endParaRPr lang="en-US"/>
        </a:p>
      </dgm:t>
    </dgm:pt>
    <dgm:pt modelId="{5B3B559E-85B6-4D73-B357-A7B8EF82ED65}">
      <dgm:prSet/>
      <dgm:spPr/>
      <dgm:t>
        <a:bodyPr/>
        <a:lstStyle/>
        <a:p>
          <a:r>
            <a:rPr lang="en-US"/>
            <a:t>Deep learning in bioinformatics</a:t>
          </a:r>
        </a:p>
      </dgm:t>
    </dgm:pt>
    <dgm:pt modelId="{C72969A2-D4E1-420F-AEB6-569651688A25}" type="parTrans" cxnId="{F8F8AAA6-1981-43CC-A563-7168D1A603D0}">
      <dgm:prSet/>
      <dgm:spPr/>
      <dgm:t>
        <a:bodyPr/>
        <a:lstStyle/>
        <a:p>
          <a:endParaRPr lang="en-US"/>
        </a:p>
      </dgm:t>
    </dgm:pt>
    <dgm:pt modelId="{BB5F1790-AF1A-4587-9067-20D7F8573C79}" type="sibTrans" cxnId="{F8F8AAA6-1981-43CC-A563-7168D1A603D0}">
      <dgm:prSet/>
      <dgm:spPr/>
      <dgm:t>
        <a:bodyPr/>
        <a:lstStyle/>
        <a:p>
          <a:endParaRPr lang="en-US"/>
        </a:p>
      </dgm:t>
    </dgm:pt>
    <dgm:pt modelId="{36BFC267-0E22-4F19-AF9F-2533F4101298}">
      <dgm:prSet/>
      <dgm:spPr/>
      <dgm:t>
        <a:bodyPr/>
        <a:lstStyle/>
        <a:p>
          <a:r>
            <a:rPr lang="en-US" dirty="0"/>
            <a:t>Deep learning models used in bioinformatics.</a:t>
          </a:r>
        </a:p>
      </dgm:t>
    </dgm:pt>
    <dgm:pt modelId="{CC1D8F2C-8E32-468D-A0EA-DF492A0C7D36}" type="parTrans" cxnId="{33A34F15-01C1-4BD0-8EE3-E4843E473F19}">
      <dgm:prSet/>
      <dgm:spPr/>
      <dgm:t>
        <a:bodyPr/>
        <a:lstStyle/>
        <a:p>
          <a:endParaRPr lang="en-US"/>
        </a:p>
      </dgm:t>
    </dgm:pt>
    <dgm:pt modelId="{E401D98E-5D23-4F41-861C-B1DD5F8A4821}" type="sibTrans" cxnId="{33A34F15-01C1-4BD0-8EE3-E4843E473F19}">
      <dgm:prSet/>
      <dgm:spPr/>
      <dgm:t>
        <a:bodyPr/>
        <a:lstStyle/>
        <a:p>
          <a:endParaRPr lang="en-US"/>
        </a:p>
      </dgm:t>
    </dgm:pt>
    <dgm:pt modelId="{E95C6497-4481-4D10-A857-F294A7CB0D3C}">
      <dgm:prSet/>
      <dgm:spPr/>
      <dgm:t>
        <a:bodyPr/>
        <a:lstStyle/>
        <a:p>
          <a:r>
            <a:rPr lang="en-US" dirty="0"/>
            <a:t>Case studies</a:t>
          </a:r>
        </a:p>
      </dgm:t>
    </dgm:pt>
    <dgm:pt modelId="{5283FFC4-43FE-42E1-8685-DBDCBCEE79AA}" type="parTrans" cxnId="{9AB21630-D00B-4CDC-A5F0-5FF945249CB8}">
      <dgm:prSet/>
      <dgm:spPr/>
      <dgm:t>
        <a:bodyPr/>
        <a:lstStyle/>
        <a:p>
          <a:endParaRPr lang="en-US"/>
        </a:p>
      </dgm:t>
    </dgm:pt>
    <dgm:pt modelId="{303DF0E6-7BBE-4428-8D68-DC7519725F5E}" type="sibTrans" cxnId="{9AB21630-D00B-4CDC-A5F0-5FF945249CB8}">
      <dgm:prSet/>
      <dgm:spPr/>
      <dgm:t>
        <a:bodyPr/>
        <a:lstStyle/>
        <a:p>
          <a:endParaRPr lang="en-US"/>
        </a:p>
      </dgm:t>
    </dgm:pt>
    <dgm:pt modelId="{6F4A6F8D-95B5-431B-9DF9-ADF47B9E58B0}">
      <dgm:prSet/>
      <dgm:spPr/>
      <dgm:t>
        <a:bodyPr/>
        <a:lstStyle/>
        <a:p>
          <a:r>
            <a:rPr lang="en-US"/>
            <a:t>Other applications</a:t>
          </a:r>
        </a:p>
      </dgm:t>
    </dgm:pt>
    <dgm:pt modelId="{F48B2E17-058E-4D0C-860F-BBBF5E6F6F30}" type="parTrans" cxnId="{B71F6833-EBD8-4D42-A147-5E6CD030F3B2}">
      <dgm:prSet/>
      <dgm:spPr/>
      <dgm:t>
        <a:bodyPr/>
        <a:lstStyle/>
        <a:p>
          <a:endParaRPr lang="en-US"/>
        </a:p>
      </dgm:t>
    </dgm:pt>
    <dgm:pt modelId="{99CE1261-E53F-4CD9-B9E4-3E6AE130E3DD}" type="sibTrans" cxnId="{B71F6833-EBD8-4D42-A147-5E6CD030F3B2}">
      <dgm:prSet/>
      <dgm:spPr/>
      <dgm:t>
        <a:bodyPr/>
        <a:lstStyle/>
        <a:p>
          <a:endParaRPr lang="en-US"/>
        </a:p>
      </dgm:t>
    </dgm:pt>
    <dgm:pt modelId="{8B5B19DC-4080-46E6-B65C-41B3C5E54CC3}">
      <dgm:prSet/>
      <dgm:spPr/>
      <dgm:t>
        <a:bodyPr/>
        <a:lstStyle/>
        <a:p>
          <a:r>
            <a:rPr lang="en-US"/>
            <a:t>Conclusion</a:t>
          </a:r>
        </a:p>
      </dgm:t>
    </dgm:pt>
    <dgm:pt modelId="{7DCCB5CB-061E-4357-B0DB-A236FD7D2868}" type="parTrans" cxnId="{CDB6577C-9AC7-439F-9C61-454DCF35A7E0}">
      <dgm:prSet/>
      <dgm:spPr/>
      <dgm:t>
        <a:bodyPr/>
        <a:lstStyle/>
        <a:p>
          <a:endParaRPr lang="en-US"/>
        </a:p>
      </dgm:t>
    </dgm:pt>
    <dgm:pt modelId="{6CEB61DD-9187-4900-BAC7-1A5448EE3550}" type="sibTrans" cxnId="{CDB6577C-9AC7-439F-9C61-454DCF35A7E0}">
      <dgm:prSet/>
      <dgm:spPr/>
      <dgm:t>
        <a:bodyPr/>
        <a:lstStyle/>
        <a:p>
          <a:endParaRPr lang="en-US"/>
        </a:p>
      </dgm:t>
    </dgm:pt>
    <dgm:pt modelId="{DB42D08D-C4FE-42FA-A17E-ED28497E428A}">
      <dgm:prSet/>
      <dgm:spPr/>
      <dgm:t>
        <a:bodyPr/>
        <a:lstStyle/>
        <a:p>
          <a:r>
            <a:rPr lang="en-US" dirty="0"/>
            <a:t>Q &amp; A </a:t>
          </a:r>
        </a:p>
        <a:p>
          <a:r>
            <a:rPr lang="en-US" dirty="0"/>
            <a:t>References</a:t>
          </a:r>
        </a:p>
      </dgm:t>
    </dgm:pt>
    <dgm:pt modelId="{620A6EE7-23B3-4B8F-850E-038456447995}" type="parTrans" cxnId="{79647DB2-A763-4CA5-9590-256140C37D4E}">
      <dgm:prSet/>
      <dgm:spPr/>
      <dgm:t>
        <a:bodyPr/>
        <a:lstStyle/>
        <a:p>
          <a:endParaRPr lang="en-US"/>
        </a:p>
      </dgm:t>
    </dgm:pt>
    <dgm:pt modelId="{AF2EFEB8-0880-4EA2-9E07-4BEA9F0218D7}" type="sibTrans" cxnId="{79647DB2-A763-4CA5-9590-256140C37D4E}">
      <dgm:prSet/>
      <dgm:spPr/>
      <dgm:t>
        <a:bodyPr/>
        <a:lstStyle/>
        <a:p>
          <a:endParaRPr lang="en-US"/>
        </a:p>
      </dgm:t>
    </dgm:pt>
    <dgm:pt modelId="{CA06E671-B093-411A-AC8A-FD54C0B5EE0C}" type="pres">
      <dgm:prSet presAssocID="{B92821DD-2303-44B5-957E-BD2A9C99DDCF}" presName="root" presStyleCnt="0">
        <dgm:presLayoutVars>
          <dgm:dir/>
          <dgm:resizeHandles val="exact"/>
        </dgm:presLayoutVars>
      </dgm:prSet>
      <dgm:spPr/>
    </dgm:pt>
    <dgm:pt modelId="{CE54E530-03A3-4BC7-9F1D-6BA9FAEAE1BA}" type="pres">
      <dgm:prSet presAssocID="{26008993-8223-46CB-B06C-839C55B89C1F}" presName="compNode" presStyleCnt="0"/>
      <dgm:spPr/>
    </dgm:pt>
    <dgm:pt modelId="{B3C16520-2F7F-4F39-A1A0-FE04BEDEF29C}" type="pres">
      <dgm:prSet presAssocID="{26008993-8223-46CB-B06C-839C55B89C1F}" presName="bgRect" presStyleLbl="bgShp" presStyleIdx="0" presStyleCnt="7"/>
      <dgm:spPr/>
    </dgm:pt>
    <dgm:pt modelId="{437CDFB0-7185-48F0-B995-D0337F2966EA}" type="pres">
      <dgm:prSet presAssocID="{26008993-8223-46CB-B06C-839C55B89C1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F27F0B3-CA8E-4EEC-B5CE-8B653AD3F6BC}" type="pres">
      <dgm:prSet presAssocID="{26008993-8223-46CB-B06C-839C55B89C1F}" presName="spaceRect" presStyleCnt="0"/>
      <dgm:spPr/>
    </dgm:pt>
    <dgm:pt modelId="{3B95BF14-E1B4-435A-BE77-AF42AC543DFB}" type="pres">
      <dgm:prSet presAssocID="{26008993-8223-46CB-B06C-839C55B89C1F}" presName="parTx" presStyleLbl="revTx" presStyleIdx="0" presStyleCnt="7">
        <dgm:presLayoutVars>
          <dgm:chMax val="0"/>
          <dgm:chPref val="0"/>
        </dgm:presLayoutVars>
      </dgm:prSet>
      <dgm:spPr/>
    </dgm:pt>
    <dgm:pt modelId="{2BC11B0A-6BC7-4511-9329-1621221F9397}" type="pres">
      <dgm:prSet presAssocID="{700EBF0F-A1CA-4519-9E25-DC82BA251BFB}" presName="sibTrans" presStyleCnt="0"/>
      <dgm:spPr/>
    </dgm:pt>
    <dgm:pt modelId="{7A22ADB6-05DC-43FF-906D-E3AE7F164A12}" type="pres">
      <dgm:prSet presAssocID="{5B3B559E-85B6-4D73-B357-A7B8EF82ED65}" presName="compNode" presStyleCnt="0"/>
      <dgm:spPr/>
    </dgm:pt>
    <dgm:pt modelId="{9F21C9E8-4A70-4AF6-B56F-A030B3004C75}" type="pres">
      <dgm:prSet presAssocID="{5B3B559E-85B6-4D73-B357-A7B8EF82ED65}" presName="bgRect" presStyleLbl="bgShp" presStyleIdx="1" presStyleCnt="7"/>
      <dgm:spPr/>
    </dgm:pt>
    <dgm:pt modelId="{144068DB-CE6B-46CA-ABE7-0EC3F2C9806A}" type="pres">
      <dgm:prSet presAssocID="{5B3B559E-85B6-4D73-B357-A7B8EF82ED6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94A3A2A2-8EAA-4088-9372-2B712C444EBC}" type="pres">
      <dgm:prSet presAssocID="{5B3B559E-85B6-4D73-B357-A7B8EF82ED65}" presName="spaceRect" presStyleCnt="0"/>
      <dgm:spPr/>
    </dgm:pt>
    <dgm:pt modelId="{AFBD9C14-B1C4-48DB-97DB-C567FFE7BE63}" type="pres">
      <dgm:prSet presAssocID="{5B3B559E-85B6-4D73-B357-A7B8EF82ED65}" presName="parTx" presStyleLbl="revTx" presStyleIdx="1" presStyleCnt="7">
        <dgm:presLayoutVars>
          <dgm:chMax val="0"/>
          <dgm:chPref val="0"/>
        </dgm:presLayoutVars>
      </dgm:prSet>
      <dgm:spPr/>
    </dgm:pt>
    <dgm:pt modelId="{4FAD8258-48A0-48F3-9DB5-5E0311843ED9}" type="pres">
      <dgm:prSet presAssocID="{BB5F1790-AF1A-4587-9067-20D7F8573C79}" presName="sibTrans" presStyleCnt="0"/>
      <dgm:spPr/>
    </dgm:pt>
    <dgm:pt modelId="{CAEA588D-70CF-4DAB-AC19-D352C7FF665D}" type="pres">
      <dgm:prSet presAssocID="{36BFC267-0E22-4F19-AF9F-2533F4101298}" presName="compNode" presStyleCnt="0"/>
      <dgm:spPr/>
    </dgm:pt>
    <dgm:pt modelId="{163086DA-C233-4888-BCBD-9B94EE88FB97}" type="pres">
      <dgm:prSet presAssocID="{36BFC267-0E22-4F19-AF9F-2533F4101298}" presName="bgRect" presStyleLbl="bgShp" presStyleIdx="2" presStyleCnt="7"/>
      <dgm:spPr/>
    </dgm:pt>
    <dgm:pt modelId="{62D650D4-C4EF-46E2-95C4-2DD1B45A67E2}" type="pres">
      <dgm:prSet presAssocID="{36BFC267-0E22-4F19-AF9F-2533F410129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71DD52C2-5295-491F-B077-850AA52C29D5}" type="pres">
      <dgm:prSet presAssocID="{36BFC267-0E22-4F19-AF9F-2533F4101298}" presName="spaceRect" presStyleCnt="0"/>
      <dgm:spPr/>
    </dgm:pt>
    <dgm:pt modelId="{E32BA4EF-84AA-4659-B20F-4DD124893652}" type="pres">
      <dgm:prSet presAssocID="{36BFC267-0E22-4F19-AF9F-2533F4101298}" presName="parTx" presStyleLbl="revTx" presStyleIdx="2" presStyleCnt="7">
        <dgm:presLayoutVars>
          <dgm:chMax val="0"/>
          <dgm:chPref val="0"/>
        </dgm:presLayoutVars>
      </dgm:prSet>
      <dgm:spPr/>
    </dgm:pt>
    <dgm:pt modelId="{D318C80B-EB6D-4A40-AA45-B21DA82AEFB5}" type="pres">
      <dgm:prSet presAssocID="{E401D98E-5D23-4F41-861C-B1DD5F8A4821}" presName="sibTrans" presStyleCnt="0"/>
      <dgm:spPr/>
    </dgm:pt>
    <dgm:pt modelId="{CD71C72C-ED79-450B-9961-2AE3384471CE}" type="pres">
      <dgm:prSet presAssocID="{E95C6497-4481-4D10-A857-F294A7CB0D3C}" presName="compNode" presStyleCnt="0"/>
      <dgm:spPr/>
    </dgm:pt>
    <dgm:pt modelId="{CA4A6018-9435-46D1-A661-41E27C48EE82}" type="pres">
      <dgm:prSet presAssocID="{E95C6497-4481-4D10-A857-F294A7CB0D3C}" presName="bgRect" presStyleLbl="bgShp" presStyleIdx="3" presStyleCnt="7"/>
      <dgm:spPr/>
    </dgm:pt>
    <dgm:pt modelId="{D2DD7746-4025-4BAD-98D9-E54829DDF6F7}" type="pres">
      <dgm:prSet presAssocID="{E95C6497-4481-4D10-A857-F294A7CB0D3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D23D2AB5-D2EE-4759-9BC0-8A4ACD78879B}" type="pres">
      <dgm:prSet presAssocID="{E95C6497-4481-4D10-A857-F294A7CB0D3C}" presName="spaceRect" presStyleCnt="0"/>
      <dgm:spPr/>
    </dgm:pt>
    <dgm:pt modelId="{B9EDA993-B7F6-4941-AB62-C28C287EF855}" type="pres">
      <dgm:prSet presAssocID="{E95C6497-4481-4D10-A857-F294A7CB0D3C}" presName="parTx" presStyleLbl="revTx" presStyleIdx="3" presStyleCnt="7">
        <dgm:presLayoutVars>
          <dgm:chMax val="0"/>
          <dgm:chPref val="0"/>
        </dgm:presLayoutVars>
      </dgm:prSet>
      <dgm:spPr/>
    </dgm:pt>
    <dgm:pt modelId="{D10B0B9E-7405-4C3D-A439-21AC80EA8996}" type="pres">
      <dgm:prSet presAssocID="{303DF0E6-7BBE-4428-8D68-DC7519725F5E}" presName="sibTrans" presStyleCnt="0"/>
      <dgm:spPr/>
    </dgm:pt>
    <dgm:pt modelId="{446C2CB9-4E7D-4867-83F6-AD37EAFB29FC}" type="pres">
      <dgm:prSet presAssocID="{6F4A6F8D-95B5-431B-9DF9-ADF47B9E58B0}" presName="compNode" presStyleCnt="0"/>
      <dgm:spPr/>
    </dgm:pt>
    <dgm:pt modelId="{F87D7BE7-837D-4EB1-B048-4AC1D9A61BDD}" type="pres">
      <dgm:prSet presAssocID="{6F4A6F8D-95B5-431B-9DF9-ADF47B9E58B0}" presName="bgRect" presStyleLbl="bgShp" presStyleIdx="4" presStyleCnt="7"/>
      <dgm:spPr/>
    </dgm:pt>
    <dgm:pt modelId="{23B4201C-A0DB-4D9D-8E79-5B997CA90E4E}" type="pres">
      <dgm:prSet presAssocID="{6F4A6F8D-95B5-431B-9DF9-ADF47B9E58B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C1AD5493-9478-4882-9623-B20921EAD706}" type="pres">
      <dgm:prSet presAssocID="{6F4A6F8D-95B5-431B-9DF9-ADF47B9E58B0}" presName="spaceRect" presStyleCnt="0"/>
      <dgm:spPr/>
    </dgm:pt>
    <dgm:pt modelId="{14988FDB-B275-4812-9ABD-37B6BFBF2B96}" type="pres">
      <dgm:prSet presAssocID="{6F4A6F8D-95B5-431B-9DF9-ADF47B9E58B0}" presName="parTx" presStyleLbl="revTx" presStyleIdx="4" presStyleCnt="7">
        <dgm:presLayoutVars>
          <dgm:chMax val="0"/>
          <dgm:chPref val="0"/>
        </dgm:presLayoutVars>
      </dgm:prSet>
      <dgm:spPr/>
    </dgm:pt>
    <dgm:pt modelId="{62FDABAF-552E-46A5-A1EB-CF0E3ED9ABAA}" type="pres">
      <dgm:prSet presAssocID="{99CE1261-E53F-4CD9-B9E4-3E6AE130E3DD}" presName="sibTrans" presStyleCnt="0"/>
      <dgm:spPr/>
    </dgm:pt>
    <dgm:pt modelId="{7C88F68A-F19B-42D9-9A73-3F7AA29236F0}" type="pres">
      <dgm:prSet presAssocID="{8B5B19DC-4080-46E6-B65C-41B3C5E54CC3}" presName="compNode" presStyleCnt="0"/>
      <dgm:spPr/>
    </dgm:pt>
    <dgm:pt modelId="{20E3CF9E-C245-43CC-8003-4F93925A9E44}" type="pres">
      <dgm:prSet presAssocID="{8B5B19DC-4080-46E6-B65C-41B3C5E54CC3}" presName="bgRect" presStyleLbl="bgShp" presStyleIdx="5" presStyleCnt="7"/>
      <dgm:spPr/>
    </dgm:pt>
    <dgm:pt modelId="{F3420A72-692A-4780-95C8-A645426641A0}" type="pres">
      <dgm:prSet presAssocID="{8B5B19DC-4080-46E6-B65C-41B3C5E54CC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295F8839-4F3C-4FE8-88FC-91648D8565A3}" type="pres">
      <dgm:prSet presAssocID="{8B5B19DC-4080-46E6-B65C-41B3C5E54CC3}" presName="spaceRect" presStyleCnt="0"/>
      <dgm:spPr/>
    </dgm:pt>
    <dgm:pt modelId="{B12C78D2-03EB-4030-970B-C79A5434496A}" type="pres">
      <dgm:prSet presAssocID="{8B5B19DC-4080-46E6-B65C-41B3C5E54CC3}" presName="parTx" presStyleLbl="revTx" presStyleIdx="5" presStyleCnt="7">
        <dgm:presLayoutVars>
          <dgm:chMax val="0"/>
          <dgm:chPref val="0"/>
        </dgm:presLayoutVars>
      </dgm:prSet>
      <dgm:spPr/>
    </dgm:pt>
    <dgm:pt modelId="{5E40829F-FF52-42B6-AD52-715F8587A981}" type="pres">
      <dgm:prSet presAssocID="{6CEB61DD-9187-4900-BAC7-1A5448EE3550}" presName="sibTrans" presStyleCnt="0"/>
      <dgm:spPr/>
    </dgm:pt>
    <dgm:pt modelId="{22495BC0-53B5-47AA-A680-EBC9DFC11DEE}" type="pres">
      <dgm:prSet presAssocID="{DB42D08D-C4FE-42FA-A17E-ED28497E428A}" presName="compNode" presStyleCnt="0"/>
      <dgm:spPr/>
    </dgm:pt>
    <dgm:pt modelId="{190C4111-A683-4D34-ACFB-816D1B80D2A2}" type="pres">
      <dgm:prSet presAssocID="{DB42D08D-C4FE-42FA-A17E-ED28497E428A}" presName="bgRect" presStyleLbl="bgShp" presStyleIdx="6" presStyleCnt="7"/>
      <dgm:spPr/>
    </dgm:pt>
    <dgm:pt modelId="{0F4A8850-4713-4CA3-83FC-6EE7E01A6823}" type="pres">
      <dgm:prSet presAssocID="{DB42D08D-C4FE-42FA-A17E-ED28497E428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Questions"/>
        </a:ext>
      </dgm:extLst>
    </dgm:pt>
    <dgm:pt modelId="{2EFE8191-2992-4F9C-8664-81AE09F38D75}" type="pres">
      <dgm:prSet presAssocID="{DB42D08D-C4FE-42FA-A17E-ED28497E428A}" presName="spaceRect" presStyleCnt="0"/>
      <dgm:spPr/>
    </dgm:pt>
    <dgm:pt modelId="{07511827-7F5A-4723-BD60-8BB17C999122}" type="pres">
      <dgm:prSet presAssocID="{DB42D08D-C4FE-42FA-A17E-ED28497E428A}" presName="parTx" presStyleLbl="revTx" presStyleIdx="6" presStyleCnt="7">
        <dgm:presLayoutVars>
          <dgm:chMax val="0"/>
          <dgm:chPref val="0"/>
        </dgm:presLayoutVars>
      </dgm:prSet>
      <dgm:spPr/>
    </dgm:pt>
  </dgm:ptLst>
  <dgm:cxnLst>
    <dgm:cxn modelId="{C9219200-ED0C-4FB0-A3C1-292FC19671F4}" type="presOf" srcId="{DB42D08D-C4FE-42FA-A17E-ED28497E428A}" destId="{07511827-7F5A-4723-BD60-8BB17C999122}" srcOrd="0" destOrd="0" presId="urn:microsoft.com/office/officeart/2018/2/layout/IconVerticalSolidList"/>
    <dgm:cxn modelId="{33A34F15-01C1-4BD0-8EE3-E4843E473F19}" srcId="{B92821DD-2303-44B5-957E-BD2A9C99DDCF}" destId="{36BFC267-0E22-4F19-AF9F-2533F4101298}" srcOrd="2" destOrd="0" parTransId="{CC1D8F2C-8E32-468D-A0EA-DF492A0C7D36}" sibTransId="{E401D98E-5D23-4F41-861C-B1DD5F8A4821}"/>
    <dgm:cxn modelId="{9AB21630-D00B-4CDC-A5F0-5FF945249CB8}" srcId="{B92821DD-2303-44B5-957E-BD2A9C99DDCF}" destId="{E95C6497-4481-4D10-A857-F294A7CB0D3C}" srcOrd="3" destOrd="0" parTransId="{5283FFC4-43FE-42E1-8685-DBDCBCEE79AA}" sibTransId="{303DF0E6-7BBE-4428-8D68-DC7519725F5E}"/>
    <dgm:cxn modelId="{B71F6833-EBD8-4D42-A147-5E6CD030F3B2}" srcId="{B92821DD-2303-44B5-957E-BD2A9C99DDCF}" destId="{6F4A6F8D-95B5-431B-9DF9-ADF47B9E58B0}" srcOrd="4" destOrd="0" parTransId="{F48B2E17-058E-4D0C-860F-BBBF5E6F6F30}" sibTransId="{99CE1261-E53F-4CD9-B9E4-3E6AE130E3DD}"/>
    <dgm:cxn modelId="{7FF0E538-78CB-42BA-95D2-375C960063A5}" type="presOf" srcId="{E95C6497-4481-4D10-A857-F294A7CB0D3C}" destId="{B9EDA993-B7F6-4941-AB62-C28C287EF855}" srcOrd="0" destOrd="0" presId="urn:microsoft.com/office/officeart/2018/2/layout/IconVerticalSolidList"/>
    <dgm:cxn modelId="{2E48805E-E895-4DEF-B4FC-248F3A45AD32}" type="presOf" srcId="{26008993-8223-46CB-B06C-839C55B89C1F}" destId="{3B95BF14-E1B4-435A-BE77-AF42AC543DFB}" srcOrd="0" destOrd="0" presId="urn:microsoft.com/office/officeart/2018/2/layout/IconVerticalSolidList"/>
    <dgm:cxn modelId="{8E8B5C4A-9166-4D73-BC68-D9D73F77AF23}" type="presOf" srcId="{8B5B19DC-4080-46E6-B65C-41B3C5E54CC3}" destId="{B12C78D2-03EB-4030-970B-C79A5434496A}" srcOrd="0" destOrd="0" presId="urn:microsoft.com/office/officeart/2018/2/layout/IconVerticalSolidList"/>
    <dgm:cxn modelId="{6943224B-9FB8-45C7-A332-AC9E92491203}" type="presOf" srcId="{6F4A6F8D-95B5-431B-9DF9-ADF47B9E58B0}" destId="{14988FDB-B275-4812-9ABD-37B6BFBF2B96}" srcOrd="0" destOrd="0" presId="urn:microsoft.com/office/officeart/2018/2/layout/IconVerticalSolidList"/>
    <dgm:cxn modelId="{CDB6577C-9AC7-439F-9C61-454DCF35A7E0}" srcId="{B92821DD-2303-44B5-957E-BD2A9C99DDCF}" destId="{8B5B19DC-4080-46E6-B65C-41B3C5E54CC3}" srcOrd="5" destOrd="0" parTransId="{7DCCB5CB-061E-4357-B0DB-A236FD7D2868}" sibTransId="{6CEB61DD-9187-4900-BAC7-1A5448EE3550}"/>
    <dgm:cxn modelId="{BF93D086-FF6A-472C-8AB6-DC2CE453A3AC}" type="presOf" srcId="{36BFC267-0E22-4F19-AF9F-2533F4101298}" destId="{E32BA4EF-84AA-4659-B20F-4DD124893652}" srcOrd="0" destOrd="0" presId="urn:microsoft.com/office/officeart/2018/2/layout/IconVerticalSolidList"/>
    <dgm:cxn modelId="{C3C48189-6778-4BE8-80B5-0D83606B49CB}" srcId="{B92821DD-2303-44B5-957E-BD2A9C99DDCF}" destId="{26008993-8223-46CB-B06C-839C55B89C1F}" srcOrd="0" destOrd="0" parTransId="{8287B63C-E0A9-40E7-82B6-878343C12BDE}" sibTransId="{700EBF0F-A1CA-4519-9E25-DC82BA251BFB}"/>
    <dgm:cxn modelId="{F8F8AAA6-1981-43CC-A563-7168D1A603D0}" srcId="{B92821DD-2303-44B5-957E-BD2A9C99DDCF}" destId="{5B3B559E-85B6-4D73-B357-A7B8EF82ED65}" srcOrd="1" destOrd="0" parTransId="{C72969A2-D4E1-420F-AEB6-569651688A25}" sibTransId="{BB5F1790-AF1A-4587-9067-20D7F8573C79}"/>
    <dgm:cxn modelId="{39043DAE-DC27-4B69-A690-3CF8D219F6FE}" type="presOf" srcId="{B92821DD-2303-44B5-957E-BD2A9C99DDCF}" destId="{CA06E671-B093-411A-AC8A-FD54C0B5EE0C}" srcOrd="0" destOrd="0" presId="urn:microsoft.com/office/officeart/2018/2/layout/IconVerticalSolidList"/>
    <dgm:cxn modelId="{79647DB2-A763-4CA5-9590-256140C37D4E}" srcId="{B92821DD-2303-44B5-957E-BD2A9C99DDCF}" destId="{DB42D08D-C4FE-42FA-A17E-ED28497E428A}" srcOrd="6" destOrd="0" parTransId="{620A6EE7-23B3-4B8F-850E-038456447995}" sibTransId="{AF2EFEB8-0880-4EA2-9E07-4BEA9F0218D7}"/>
    <dgm:cxn modelId="{2CA1FDE1-D593-4B1A-8771-ED46A0F7A2AB}" type="presOf" srcId="{5B3B559E-85B6-4D73-B357-A7B8EF82ED65}" destId="{AFBD9C14-B1C4-48DB-97DB-C567FFE7BE63}" srcOrd="0" destOrd="0" presId="urn:microsoft.com/office/officeart/2018/2/layout/IconVerticalSolidList"/>
    <dgm:cxn modelId="{9EE6E68C-31C4-4B16-82EB-E462630C01B0}" type="presParOf" srcId="{CA06E671-B093-411A-AC8A-FD54C0B5EE0C}" destId="{CE54E530-03A3-4BC7-9F1D-6BA9FAEAE1BA}" srcOrd="0" destOrd="0" presId="urn:microsoft.com/office/officeart/2018/2/layout/IconVerticalSolidList"/>
    <dgm:cxn modelId="{427ED00A-A92B-4EBD-A357-197105DABA01}" type="presParOf" srcId="{CE54E530-03A3-4BC7-9F1D-6BA9FAEAE1BA}" destId="{B3C16520-2F7F-4F39-A1A0-FE04BEDEF29C}" srcOrd="0" destOrd="0" presId="urn:microsoft.com/office/officeart/2018/2/layout/IconVerticalSolidList"/>
    <dgm:cxn modelId="{32CE1143-A74F-4652-B1F3-F1E9D1232A7E}" type="presParOf" srcId="{CE54E530-03A3-4BC7-9F1D-6BA9FAEAE1BA}" destId="{437CDFB0-7185-48F0-B995-D0337F2966EA}" srcOrd="1" destOrd="0" presId="urn:microsoft.com/office/officeart/2018/2/layout/IconVerticalSolidList"/>
    <dgm:cxn modelId="{27BA9759-3A6C-4B6B-BF1B-6E2589BFFF9E}" type="presParOf" srcId="{CE54E530-03A3-4BC7-9F1D-6BA9FAEAE1BA}" destId="{1F27F0B3-CA8E-4EEC-B5CE-8B653AD3F6BC}" srcOrd="2" destOrd="0" presId="urn:microsoft.com/office/officeart/2018/2/layout/IconVerticalSolidList"/>
    <dgm:cxn modelId="{95B9D533-5F8E-4B7D-BC29-A9FE6BBADF0B}" type="presParOf" srcId="{CE54E530-03A3-4BC7-9F1D-6BA9FAEAE1BA}" destId="{3B95BF14-E1B4-435A-BE77-AF42AC543DFB}" srcOrd="3" destOrd="0" presId="urn:microsoft.com/office/officeart/2018/2/layout/IconVerticalSolidList"/>
    <dgm:cxn modelId="{159C4A20-251E-4060-943F-9C181D746ED1}" type="presParOf" srcId="{CA06E671-B093-411A-AC8A-FD54C0B5EE0C}" destId="{2BC11B0A-6BC7-4511-9329-1621221F9397}" srcOrd="1" destOrd="0" presId="urn:microsoft.com/office/officeart/2018/2/layout/IconVerticalSolidList"/>
    <dgm:cxn modelId="{E006BDB7-3E7A-4CD6-8AB8-CD573BC5B41B}" type="presParOf" srcId="{CA06E671-B093-411A-AC8A-FD54C0B5EE0C}" destId="{7A22ADB6-05DC-43FF-906D-E3AE7F164A12}" srcOrd="2" destOrd="0" presId="urn:microsoft.com/office/officeart/2018/2/layout/IconVerticalSolidList"/>
    <dgm:cxn modelId="{E7AE7FD1-E388-40D5-8B0D-50DAE93FA078}" type="presParOf" srcId="{7A22ADB6-05DC-43FF-906D-E3AE7F164A12}" destId="{9F21C9E8-4A70-4AF6-B56F-A030B3004C75}" srcOrd="0" destOrd="0" presId="urn:microsoft.com/office/officeart/2018/2/layout/IconVerticalSolidList"/>
    <dgm:cxn modelId="{BBCF01BE-7E22-4C3F-8236-4738D8F948D1}" type="presParOf" srcId="{7A22ADB6-05DC-43FF-906D-E3AE7F164A12}" destId="{144068DB-CE6B-46CA-ABE7-0EC3F2C9806A}" srcOrd="1" destOrd="0" presId="urn:microsoft.com/office/officeart/2018/2/layout/IconVerticalSolidList"/>
    <dgm:cxn modelId="{F6C8EDA8-8AE2-476D-85F2-DE5F8FAAADAE}" type="presParOf" srcId="{7A22ADB6-05DC-43FF-906D-E3AE7F164A12}" destId="{94A3A2A2-8EAA-4088-9372-2B712C444EBC}" srcOrd="2" destOrd="0" presId="urn:microsoft.com/office/officeart/2018/2/layout/IconVerticalSolidList"/>
    <dgm:cxn modelId="{25A2AC66-8CF1-4E4D-B0D4-B4ACF809F5CE}" type="presParOf" srcId="{7A22ADB6-05DC-43FF-906D-E3AE7F164A12}" destId="{AFBD9C14-B1C4-48DB-97DB-C567FFE7BE63}" srcOrd="3" destOrd="0" presId="urn:microsoft.com/office/officeart/2018/2/layout/IconVerticalSolidList"/>
    <dgm:cxn modelId="{640B4E11-8D43-4A0E-8693-88E0CEB026D1}" type="presParOf" srcId="{CA06E671-B093-411A-AC8A-FD54C0B5EE0C}" destId="{4FAD8258-48A0-48F3-9DB5-5E0311843ED9}" srcOrd="3" destOrd="0" presId="urn:microsoft.com/office/officeart/2018/2/layout/IconVerticalSolidList"/>
    <dgm:cxn modelId="{9ED735F7-BDE6-42AF-81F7-8543704CE20B}" type="presParOf" srcId="{CA06E671-B093-411A-AC8A-FD54C0B5EE0C}" destId="{CAEA588D-70CF-4DAB-AC19-D352C7FF665D}" srcOrd="4" destOrd="0" presId="urn:microsoft.com/office/officeart/2018/2/layout/IconVerticalSolidList"/>
    <dgm:cxn modelId="{FBAC8133-11CB-4F03-9287-E3B3C1C3BFF4}" type="presParOf" srcId="{CAEA588D-70CF-4DAB-AC19-D352C7FF665D}" destId="{163086DA-C233-4888-BCBD-9B94EE88FB97}" srcOrd="0" destOrd="0" presId="urn:microsoft.com/office/officeart/2018/2/layout/IconVerticalSolidList"/>
    <dgm:cxn modelId="{050A5070-A534-4058-912D-D2F0BBF3E66C}" type="presParOf" srcId="{CAEA588D-70CF-4DAB-AC19-D352C7FF665D}" destId="{62D650D4-C4EF-46E2-95C4-2DD1B45A67E2}" srcOrd="1" destOrd="0" presId="urn:microsoft.com/office/officeart/2018/2/layout/IconVerticalSolidList"/>
    <dgm:cxn modelId="{B7B658A7-218C-408C-A3F8-BE2AA1AC47C6}" type="presParOf" srcId="{CAEA588D-70CF-4DAB-AC19-D352C7FF665D}" destId="{71DD52C2-5295-491F-B077-850AA52C29D5}" srcOrd="2" destOrd="0" presId="urn:microsoft.com/office/officeart/2018/2/layout/IconVerticalSolidList"/>
    <dgm:cxn modelId="{624A5113-2478-4285-986F-13558F8C3815}" type="presParOf" srcId="{CAEA588D-70CF-4DAB-AC19-D352C7FF665D}" destId="{E32BA4EF-84AA-4659-B20F-4DD124893652}" srcOrd="3" destOrd="0" presId="urn:microsoft.com/office/officeart/2018/2/layout/IconVerticalSolidList"/>
    <dgm:cxn modelId="{3A59D783-6FA4-4313-B6A1-4B2332D5B5CF}" type="presParOf" srcId="{CA06E671-B093-411A-AC8A-FD54C0B5EE0C}" destId="{D318C80B-EB6D-4A40-AA45-B21DA82AEFB5}" srcOrd="5" destOrd="0" presId="urn:microsoft.com/office/officeart/2018/2/layout/IconVerticalSolidList"/>
    <dgm:cxn modelId="{863C88E4-DEDE-4B31-BACF-BA3BD2353514}" type="presParOf" srcId="{CA06E671-B093-411A-AC8A-FD54C0B5EE0C}" destId="{CD71C72C-ED79-450B-9961-2AE3384471CE}" srcOrd="6" destOrd="0" presId="urn:microsoft.com/office/officeart/2018/2/layout/IconVerticalSolidList"/>
    <dgm:cxn modelId="{285A0A22-2F46-4782-BFF4-ACFDF058D08A}" type="presParOf" srcId="{CD71C72C-ED79-450B-9961-2AE3384471CE}" destId="{CA4A6018-9435-46D1-A661-41E27C48EE82}" srcOrd="0" destOrd="0" presId="urn:microsoft.com/office/officeart/2018/2/layout/IconVerticalSolidList"/>
    <dgm:cxn modelId="{7B74A688-3C21-4FF9-A186-EB776BC73CA7}" type="presParOf" srcId="{CD71C72C-ED79-450B-9961-2AE3384471CE}" destId="{D2DD7746-4025-4BAD-98D9-E54829DDF6F7}" srcOrd="1" destOrd="0" presId="urn:microsoft.com/office/officeart/2018/2/layout/IconVerticalSolidList"/>
    <dgm:cxn modelId="{A1B1BC6A-7F75-44CC-B027-9F89034A3B5F}" type="presParOf" srcId="{CD71C72C-ED79-450B-9961-2AE3384471CE}" destId="{D23D2AB5-D2EE-4759-9BC0-8A4ACD78879B}" srcOrd="2" destOrd="0" presId="urn:microsoft.com/office/officeart/2018/2/layout/IconVerticalSolidList"/>
    <dgm:cxn modelId="{907454FC-1E5E-4C06-B024-BCDF41079985}" type="presParOf" srcId="{CD71C72C-ED79-450B-9961-2AE3384471CE}" destId="{B9EDA993-B7F6-4941-AB62-C28C287EF855}" srcOrd="3" destOrd="0" presId="urn:microsoft.com/office/officeart/2018/2/layout/IconVerticalSolidList"/>
    <dgm:cxn modelId="{99B0F1C4-9146-433B-B37C-3B44A8CE131E}" type="presParOf" srcId="{CA06E671-B093-411A-AC8A-FD54C0B5EE0C}" destId="{D10B0B9E-7405-4C3D-A439-21AC80EA8996}" srcOrd="7" destOrd="0" presId="urn:microsoft.com/office/officeart/2018/2/layout/IconVerticalSolidList"/>
    <dgm:cxn modelId="{3612760F-FCF9-4DD6-837A-41FC23B075EF}" type="presParOf" srcId="{CA06E671-B093-411A-AC8A-FD54C0B5EE0C}" destId="{446C2CB9-4E7D-4867-83F6-AD37EAFB29FC}" srcOrd="8" destOrd="0" presId="urn:microsoft.com/office/officeart/2018/2/layout/IconVerticalSolidList"/>
    <dgm:cxn modelId="{6BEE9C0E-1014-47E2-A76C-02E3036772F9}" type="presParOf" srcId="{446C2CB9-4E7D-4867-83F6-AD37EAFB29FC}" destId="{F87D7BE7-837D-4EB1-B048-4AC1D9A61BDD}" srcOrd="0" destOrd="0" presId="urn:microsoft.com/office/officeart/2018/2/layout/IconVerticalSolidList"/>
    <dgm:cxn modelId="{41C33CE5-C40C-4023-9EF6-8F5212BFAB38}" type="presParOf" srcId="{446C2CB9-4E7D-4867-83F6-AD37EAFB29FC}" destId="{23B4201C-A0DB-4D9D-8E79-5B997CA90E4E}" srcOrd="1" destOrd="0" presId="urn:microsoft.com/office/officeart/2018/2/layout/IconVerticalSolidList"/>
    <dgm:cxn modelId="{A36F813F-FCD0-4430-B048-E84E785B7643}" type="presParOf" srcId="{446C2CB9-4E7D-4867-83F6-AD37EAFB29FC}" destId="{C1AD5493-9478-4882-9623-B20921EAD706}" srcOrd="2" destOrd="0" presId="urn:microsoft.com/office/officeart/2018/2/layout/IconVerticalSolidList"/>
    <dgm:cxn modelId="{E5BFDC70-2ABE-4B48-97B5-CADE7B6C5FD2}" type="presParOf" srcId="{446C2CB9-4E7D-4867-83F6-AD37EAFB29FC}" destId="{14988FDB-B275-4812-9ABD-37B6BFBF2B96}" srcOrd="3" destOrd="0" presId="urn:microsoft.com/office/officeart/2018/2/layout/IconVerticalSolidList"/>
    <dgm:cxn modelId="{466888AC-C449-45CE-92CE-F9FA8558D220}" type="presParOf" srcId="{CA06E671-B093-411A-AC8A-FD54C0B5EE0C}" destId="{62FDABAF-552E-46A5-A1EB-CF0E3ED9ABAA}" srcOrd="9" destOrd="0" presId="urn:microsoft.com/office/officeart/2018/2/layout/IconVerticalSolidList"/>
    <dgm:cxn modelId="{52CCBF54-3010-4553-8ADA-5140A6EC9F6C}" type="presParOf" srcId="{CA06E671-B093-411A-AC8A-FD54C0B5EE0C}" destId="{7C88F68A-F19B-42D9-9A73-3F7AA29236F0}" srcOrd="10" destOrd="0" presId="urn:microsoft.com/office/officeart/2018/2/layout/IconVerticalSolidList"/>
    <dgm:cxn modelId="{79175E59-07FD-458E-8215-2C199DE165D4}" type="presParOf" srcId="{7C88F68A-F19B-42D9-9A73-3F7AA29236F0}" destId="{20E3CF9E-C245-43CC-8003-4F93925A9E44}" srcOrd="0" destOrd="0" presId="urn:microsoft.com/office/officeart/2018/2/layout/IconVerticalSolidList"/>
    <dgm:cxn modelId="{A7584E7E-E99D-4D04-9A98-35B58C50969B}" type="presParOf" srcId="{7C88F68A-F19B-42D9-9A73-3F7AA29236F0}" destId="{F3420A72-692A-4780-95C8-A645426641A0}" srcOrd="1" destOrd="0" presId="urn:microsoft.com/office/officeart/2018/2/layout/IconVerticalSolidList"/>
    <dgm:cxn modelId="{8843F870-5338-4042-9474-67622948C920}" type="presParOf" srcId="{7C88F68A-F19B-42D9-9A73-3F7AA29236F0}" destId="{295F8839-4F3C-4FE8-88FC-91648D8565A3}" srcOrd="2" destOrd="0" presId="urn:microsoft.com/office/officeart/2018/2/layout/IconVerticalSolidList"/>
    <dgm:cxn modelId="{DB752BE9-F39B-45B7-BFA8-9E23343ACE92}" type="presParOf" srcId="{7C88F68A-F19B-42D9-9A73-3F7AA29236F0}" destId="{B12C78D2-03EB-4030-970B-C79A5434496A}" srcOrd="3" destOrd="0" presId="urn:microsoft.com/office/officeart/2018/2/layout/IconVerticalSolidList"/>
    <dgm:cxn modelId="{0535D9C6-EBBF-47DB-8FF5-09CE70973DCB}" type="presParOf" srcId="{CA06E671-B093-411A-AC8A-FD54C0B5EE0C}" destId="{5E40829F-FF52-42B6-AD52-715F8587A981}" srcOrd="11" destOrd="0" presId="urn:microsoft.com/office/officeart/2018/2/layout/IconVerticalSolidList"/>
    <dgm:cxn modelId="{5737738B-29A8-4994-B23E-EA870C2D7AE9}" type="presParOf" srcId="{CA06E671-B093-411A-AC8A-FD54C0B5EE0C}" destId="{22495BC0-53B5-47AA-A680-EBC9DFC11DEE}" srcOrd="12" destOrd="0" presId="urn:microsoft.com/office/officeart/2018/2/layout/IconVerticalSolidList"/>
    <dgm:cxn modelId="{444C9880-D1F5-4532-AA84-D00BBA16A5A7}" type="presParOf" srcId="{22495BC0-53B5-47AA-A680-EBC9DFC11DEE}" destId="{190C4111-A683-4D34-ACFB-816D1B80D2A2}" srcOrd="0" destOrd="0" presId="urn:microsoft.com/office/officeart/2018/2/layout/IconVerticalSolidList"/>
    <dgm:cxn modelId="{FE81E140-59FC-4D71-AE30-579432B20754}" type="presParOf" srcId="{22495BC0-53B5-47AA-A680-EBC9DFC11DEE}" destId="{0F4A8850-4713-4CA3-83FC-6EE7E01A6823}" srcOrd="1" destOrd="0" presId="urn:microsoft.com/office/officeart/2018/2/layout/IconVerticalSolidList"/>
    <dgm:cxn modelId="{39028264-87D7-4622-8BD1-FF5A762E4A0F}" type="presParOf" srcId="{22495BC0-53B5-47AA-A680-EBC9DFC11DEE}" destId="{2EFE8191-2992-4F9C-8664-81AE09F38D75}" srcOrd="2" destOrd="0" presId="urn:microsoft.com/office/officeart/2018/2/layout/IconVerticalSolidList"/>
    <dgm:cxn modelId="{5EA23F01-708A-4E97-9957-0A64ACA393BE}" type="presParOf" srcId="{22495BC0-53B5-47AA-A680-EBC9DFC11DEE}" destId="{07511827-7F5A-4723-BD60-8BB17C9991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E1CCF1-1BCF-4712-A1F3-3E7F17C799D5}"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51B320C-6543-47D5-8FC8-3A05BF09D621}">
      <dgm:prSet/>
      <dgm:spPr/>
      <dgm:t>
        <a:bodyPr/>
        <a:lstStyle/>
        <a:p>
          <a:pPr>
            <a:lnSpc>
              <a:spcPct val="100000"/>
            </a:lnSpc>
            <a:defRPr b="1"/>
          </a:pPr>
          <a:r>
            <a:rPr lang="en-US"/>
            <a:t>Traditional machine learning</a:t>
          </a:r>
        </a:p>
      </dgm:t>
    </dgm:pt>
    <dgm:pt modelId="{43A0E8B8-6518-4DBD-A5F7-C535636AF7D8}" type="parTrans" cxnId="{4225F139-E086-4FFD-AD89-9D2E46E4084E}">
      <dgm:prSet/>
      <dgm:spPr/>
      <dgm:t>
        <a:bodyPr/>
        <a:lstStyle/>
        <a:p>
          <a:endParaRPr lang="en-US"/>
        </a:p>
      </dgm:t>
    </dgm:pt>
    <dgm:pt modelId="{D8DCBB74-F490-4AA2-9BD6-5EC9E0FD93FE}" type="sibTrans" cxnId="{4225F139-E086-4FFD-AD89-9D2E46E4084E}">
      <dgm:prSet/>
      <dgm:spPr/>
      <dgm:t>
        <a:bodyPr/>
        <a:lstStyle/>
        <a:p>
          <a:endParaRPr lang="en-US"/>
        </a:p>
      </dgm:t>
    </dgm:pt>
    <dgm:pt modelId="{24C980DA-7999-4BFF-A44B-79BC46F71D2F}">
      <dgm:prSet/>
      <dgm:spPr/>
      <dgm:t>
        <a:bodyPr/>
        <a:lstStyle/>
        <a:p>
          <a:pPr>
            <a:lnSpc>
              <a:spcPct val="100000"/>
            </a:lnSpc>
          </a:pPr>
          <a:r>
            <a:rPr lang="en-US"/>
            <a:t>Structured data</a:t>
          </a:r>
        </a:p>
      </dgm:t>
    </dgm:pt>
    <dgm:pt modelId="{09F839A4-CAD4-43AA-A2B9-A84F5ED5B05C}" type="parTrans" cxnId="{880FEA4D-418B-4385-9878-ABCB76C055B2}">
      <dgm:prSet/>
      <dgm:spPr/>
      <dgm:t>
        <a:bodyPr/>
        <a:lstStyle/>
        <a:p>
          <a:endParaRPr lang="en-US"/>
        </a:p>
      </dgm:t>
    </dgm:pt>
    <dgm:pt modelId="{01621F59-4EB0-4D9E-B6D6-9796E41C947A}" type="sibTrans" cxnId="{880FEA4D-418B-4385-9878-ABCB76C055B2}">
      <dgm:prSet/>
      <dgm:spPr/>
      <dgm:t>
        <a:bodyPr/>
        <a:lstStyle/>
        <a:p>
          <a:endParaRPr lang="en-US"/>
        </a:p>
      </dgm:t>
    </dgm:pt>
    <dgm:pt modelId="{423B60F3-8E00-4AA5-A37C-5F3D965162C2}">
      <dgm:prSet/>
      <dgm:spPr/>
      <dgm:t>
        <a:bodyPr/>
        <a:lstStyle/>
        <a:p>
          <a:pPr>
            <a:lnSpc>
              <a:spcPct val="100000"/>
            </a:lnSpc>
          </a:pPr>
          <a:r>
            <a:rPr lang="en-US"/>
            <a:t>Hand engineered features</a:t>
          </a:r>
        </a:p>
      </dgm:t>
    </dgm:pt>
    <dgm:pt modelId="{81E93A53-EE66-4380-961A-89A371D68C67}" type="parTrans" cxnId="{8EA366A6-577E-49D6-8BEE-6B47A73B98FA}">
      <dgm:prSet/>
      <dgm:spPr/>
      <dgm:t>
        <a:bodyPr/>
        <a:lstStyle/>
        <a:p>
          <a:endParaRPr lang="en-US"/>
        </a:p>
      </dgm:t>
    </dgm:pt>
    <dgm:pt modelId="{AC016127-0266-4ED6-84BE-6976BA0651D1}" type="sibTrans" cxnId="{8EA366A6-577E-49D6-8BEE-6B47A73B98FA}">
      <dgm:prSet/>
      <dgm:spPr/>
      <dgm:t>
        <a:bodyPr/>
        <a:lstStyle/>
        <a:p>
          <a:endParaRPr lang="en-US"/>
        </a:p>
      </dgm:t>
    </dgm:pt>
    <dgm:pt modelId="{6E12A5D3-9BBE-40D1-9292-421C021C2559}">
      <dgm:prSet/>
      <dgm:spPr/>
      <dgm:t>
        <a:bodyPr/>
        <a:lstStyle/>
        <a:p>
          <a:pPr>
            <a:lnSpc>
              <a:spcPct val="100000"/>
            </a:lnSpc>
          </a:pPr>
          <a:r>
            <a:rPr lang="en-US"/>
            <a:t>Fixed length input and output</a:t>
          </a:r>
        </a:p>
      </dgm:t>
    </dgm:pt>
    <dgm:pt modelId="{3530E6B4-28A5-4B5B-AA8C-959296BC601A}" type="parTrans" cxnId="{9BD9EB52-AC49-44A5-B822-1183ECBB970C}">
      <dgm:prSet/>
      <dgm:spPr/>
      <dgm:t>
        <a:bodyPr/>
        <a:lstStyle/>
        <a:p>
          <a:endParaRPr lang="en-US"/>
        </a:p>
      </dgm:t>
    </dgm:pt>
    <dgm:pt modelId="{196C03A6-98AD-499A-8671-2534A0CB8CA8}" type="sibTrans" cxnId="{9BD9EB52-AC49-44A5-B822-1183ECBB970C}">
      <dgm:prSet/>
      <dgm:spPr/>
      <dgm:t>
        <a:bodyPr/>
        <a:lstStyle/>
        <a:p>
          <a:endParaRPr lang="en-US"/>
        </a:p>
      </dgm:t>
    </dgm:pt>
    <dgm:pt modelId="{6AD2FCD2-0AD1-45EE-828F-86FC100CC4D8}">
      <dgm:prSet/>
      <dgm:spPr/>
      <dgm:t>
        <a:bodyPr/>
        <a:lstStyle/>
        <a:p>
          <a:pPr>
            <a:lnSpc>
              <a:spcPct val="100000"/>
            </a:lnSpc>
            <a:defRPr b="1"/>
          </a:pPr>
          <a:r>
            <a:rPr lang="en-US"/>
            <a:t>Deep learning</a:t>
          </a:r>
        </a:p>
      </dgm:t>
    </dgm:pt>
    <dgm:pt modelId="{0ADB257C-7172-489C-B6CD-98F8ED33118A}" type="parTrans" cxnId="{3BAC8B59-DB15-40BA-B124-9768821337AE}">
      <dgm:prSet/>
      <dgm:spPr/>
      <dgm:t>
        <a:bodyPr/>
        <a:lstStyle/>
        <a:p>
          <a:endParaRPr lang="en-US"/>
        </a:p>
      </dgm:t>
    </dgm:pt>
    <dgm:pt modelId="{84FB7D71-E317-4A72-9D0A-8029C2D83A3A}" type="sibTrans" cxnId="{3BAC8B59-DB15-40BA-B124-9768821337AE}">
      <dgm:prSet/>
      <dgm:spPr/>
      <dgm:t>
        <a:bodyPr/>
        <a:lstStyle/>
        <a:p>
          <a:endParaRPr lang="en-US"/>
        </a:p>
      </dgm:t>
    </dgm:pt>
    <dgm:pt modelId="{74B460DA-9967-4DAC-B1E7-251E1D42ADCE}">
      <dgm:prSet/>
      <dgm:spPr/>
      <dgm:t>
        <a:bodyPr/>
        <a:lstStyle/>
        <a:p>
          <a:pPr>
            <a:lnSpc>
              <a:spcPct val="100000"/>
            </a:lnSpc>
          </a:pPr>
          <a:r>
            <a:rPr lang="en-US"/>
            <a:t>Unstructured data</a:t>
          </a:r>
        </a:p>
      </dgm:t>
    </dgm:pt>
    <dgm:pt modelId="{E5B724FE-3AF0-48CB-BAB8-4B2A962A9A54}" type="parTrans" cxnId="{64CC89C5-653F-4221-93E0-4A4E49FAC248}">
      <dgm:prSet/>
      <dgm:spPr/>
      <dgm:t>
        <a:bodyPr/>
        <a:lstStyle/>
        <a:p>
          <a:endParaRPr lang="en-US"/>
        </a:p>
      </dgm:t>
    </dgm:pt>
    <dgm:pt modelId="{5114B2D6-EF2C-4B71-9AF4-54B15B282CCD}" type="sibTrans" cxnId="{64CC89C5-653F-4221-93E0-4A4E49FAC248}">
      <dgm:prSet/>
      <dgm:spPr/>
      <dgm:t>
        <a:bodyPr/>
        <a:lstStyle/>
        <a:p>
          <a:endParaRPr lang="en-US"/>
        </a:p>
      </dgm:t>
    </dgm:pt>
    <dgm:pt modelId="{FE6B3054-263B-41B8-9406-E76730D31433}">
      <dgm:prSet/>
      <dgm:spPr/>
      <dgm:t>
        <a:bodyPr/>
        <a:lstStyle/>
        <a:p>
          <a:pPr>
            <a:lnSpc>
              <a:spcPct val="100000"/>
            </a:lnSpc>
          </a:pPr>
          <a:r>
            <a:rPr lang="en-US"/>
            <a:t>Feature learning</a:t>
          </a:r>
        </a:p>
      </dgm:t>
    </dgm:pt>
    <dgm:pt modelId="{4528F0A5-EBF0-4949-83DF-343416F021BB}" type="parTrans" cxnId="{2B5E7A64-C4D8-4E1A-9CE3-1C43606CEB4E}">
      <dgm:prSet/>
      <dgm:spPr/>
      <dgm:t>
        <a:bodyPr/>
        <a:lstStyle/>
        <a:p>
          <a:endParaRPr lang="en-US"/>
        </a:p>
      </dgm:t>
    </dgm:pt>
    <dgm:pt modelId="{A3A93466-37D0-48E0-A643-7953B1C50C26}" type="sibTrans" cxnId="{2B5E7A64-C4D8-4E1A-9CE3-1C43606CEB4E}">
      <dgm:prSet/>
      <dgm:spPr/>
      <dgm:t>
        <a:bodyPr/>
        <a:lstStyle/>
        <a:p>
          <a:endParaRPr lang="en-US"/>
        </a:p>
      </dgm:t>
    </dgm:pt>
    <dgm:pt modelId="{7925CF07-58CC-4004-9A7A-9CD0418F5281}">
      <dgm:prSet/>
      <dgm:spPr/>
      <dgm:t>
        <a:bodyPr/>
        <a:lstStyle/>
        <a:p>
          <a:pPr>
            <a:lnSpc>
              <a:spcPct val="100000"/>
            </a:lnSpc>
          </a:pPr>
          <a:r>
            <a:rPr lang="en-US"/>
            <a:t>Variable length input and output</a:t>
          </a:r>
        </a:p>
      </dgm:t>
    </dgm:pt>
    <dgm:pt modelId="{209EBFD0-2D74-42E4-8506-2CC4FBC1D0B0}" type="parTrans" cxnId="{AD31D88E-5FD7-42E3-A4A6-FF82E4917595}">
      <dgm:prSet/>
      <dgm:spPr/>
      <dgm:t>
        <a:bodyPr/>
        <a:lstStyle/>
        <a:p>
          <a:endParaRPr lang="en-US"/>
        </a:p>
      </dgm:t>
    </dgm:pt>
    <dgm:pt modelId="{00146056-E67B-4FB9-B11D-938E4AB80A8C}" type="sibTrans" cxnId="{AD31D88E-5FD7-42E3-A4A6-FF82E4917595}">
      <dgm:prSet/>
      <dgm:spPr/>
      <dgm:t>
        <a:bodyPr/>
        <a:lstStyle/>
        <a:p>
          <a:endParaRPr lang="en-US"/>
        </a:p>
      </dgm:t>
    </dgm:pt>
    <dgm:pt modelId="{7DF8BAA7-D5C0-4C44-B7D2-212FEBDF34AB}" type="pres">
      <dgm:prSet presAssocID="{9CE1CCF1-1BCF-4712-A1F3-3E7F17C799D5}" presName="root" presStyleCnt="0">
        <dgm:presLayoutVars>
          <dgm:dir/>
          <dgm:resizeHandles val="exact"/>
        </dgm:presLayoutVars>
      </dgm:prSet>
      <dgm:spPr/>
    </dgm:pt>
    <dgm:pt modelId="{1DACC4AB-38FC-4929-817F-FE82850BBAB7}" type="pres">
      <dgm:prSet presAssocID="{751B320C-6543-47D5-8FC8-3A05BF09D621}" presName="compNode" presStyleCnt="0"/>
      <dgm:spPr/>
    </dgm:pt>
    <dgm:pt modelId="{4E273011-10BD-4500-9BD6-E69C04BE2EB6}" type="pres">
      <dgm:prSet presAssocID="{751B320C-6543-47D5-8FC8-3A05BF09D6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DAF98F7-715F-47D1-86C1-CB33CA595150}" type="pres">
      <dgm:prSet presAssocID="{751B320C-6543-47D5-8FC8-3A05BF09D621}" presName="iconSpace" presStyleCnt="0"/>
      <dgm:spPr/>
    </dgm:pt>
    <dgm:pt modelId="{BCFADFDE-F7E7-49F8-8922-368E3741D6BF}" type="pres">
      <dgm:prSet presAssocID="{751B320C-6543-47D5-8FC8-3A05BF09D621}" presName="parTx" presStyleLbl="revTx" presStyleIdx="0" presStyleCnt="4">
        <dgm:presLayoutVars>
          <dgm:chMax val="0"/>
          <dgm:chPref val="0"/>
        </dgm:presLayoutVars>
      </dgm:prSet>
      <dgm:spPr/>
    </dgm:pt>
    <dgm:pt modelId="{5454CFE4-9DA3-435F-9AED-F8F9F1A513C4}" type="pres">
      <dgm:prSet presAssocID="{751B320C-6543-47D5-8FC8-3A05BF09D621}" presName="txSpace" presStyleCnt="0"/>
      <dgm:spPr/>
    </dgm:pt>
    <dgm:pt modelId="{4E9110A3-2C5C-4428-BBDF-C5AC93D99B9E}" type="pres">
      <dgm:prSet presAssocID="{751B320C-6543-47D5-8FC8-3A05BF09D621}" presName="desTx" presStyleLbl="revTx" presStyleIdx="1" presStyleCnt="4">
        <dgm:presLayoutVars/>
      </dgm:prSet>
      <dgm:spPr/>
    </dgm:pt>
    <dgm:pt modelId="{2074AF98-1E4A-4FC5-BBF4-52F9F126ABF3}" type="pres">
      <dgm:prSet presAssocID="{D8DCBB74-F490-4AA2-9BD6-5EC9E0FD93FE}" presName="sibTrans" presStyleCnt="0"/>
      <dgm:spPr/>
    </dgm:pt>
    <dgm:pt modelId="{F0B55BDD-71FE-4648-9144-ED0ED47CB29D}" type="pres">
      <dgm:prSet presAssocID="{6AD2FCD2-0AD1-45EE-828F-86FC100CC4D8}" presName="compNode" presStyleCnt="0"/>
      <dgm:spPr/>
    </dgm:pt>
    <dgm:pt modelId="{1E5B1F5F-1313-4FF9-BD41-06CA420DFD04}" type="pres">
      <dgm:prSet presAssocID="{6AD2FCD2-0AD1-45EE-828F-86FC100CC4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43CEF1A-D396-4A10-AD5F-900B4CDED157}" type="pres">
      <dgm:prSet presAssocID="{6AD2FCD2-0AD1-45EE-828F-86FC100CC4D8}" presName="iconSpace" presStyleCnt="0"/>
      <dgm:spPr/>
    </dgm:pt>
    <dgm:pt modelId="{2188EB90-34FE-4601-9AA4-36A775FEAD44}" type="pres">
      <dgm:prSet presAssocID="{6AD2FCD2-0AD1-45EE-828F-86FC100CC4D8}" presName="parTx" presStyleLbl="revTx" presStyleIdx="2" presStyleCnt="4">
        <dgm:presLayoutVars>
          <dgm:chMax val="0"/>
          <dgm:chPref val="0"/>
        </dgm:presLayoutVars>
      </dgm:prSet>
      <dgm:spPr/>
    </dgm:pt>
    <dgm:pt modelId="{9C45E58E-06F2-42D9-8C16-7EA1FDC88E0C}" type="pres">
      <dgm:prSet presAssocID="{6AD2FCD2-0AD1-45EE-828F-86FC100CC4D8}" presName="txSpace" presStyleCnt="0"/>
      <dgm:spPr/>
    </dgm:pt>
    <dgm:pt modelId="{38E0AAC2-44A3-4FB5-9F00-A7645CCCB83C}" type="pres">
      <dgm:prSet presAssocID="{6AD2FCD2-0AD1-45EE-828F-86FC100CC4D8}" presName="desTx" presStyleLbl="revTx" presStyleIdx="3" presStyleCnt="4">
        <dgm:presLayoutVars/>
      </dgm:prSet>
      <dgm:spPr/>
    </dgm:pt>
  </dgm:ptLst>
  <dgm:cxnLst>
    <dgm:cxn modelId="{0A37531C-231E-48EA-B1CE-59771DF97688}" type="presOf" srcId="{751B320C-6543-47D5-8FC8-3A05BF09D621}" destId="{BCFADFDE-F7E7-49F8-8922-368E3741D6BF}" srcOrd="0" destOrd="0" presId="urn:microsoft.com/office/officeart/2018/5/layout/CenteredIconLabelDescriptionList"/>
    <dgm:cxn modelId="{E20F942A-CF92-417B-8217-F4F1F61E54B6}" type="presOf" srcId="{7925CF07-58CC-4004-9A7A-9CD0418F5281}" destId="{38E0AAC2-44A3-4FB5-9F00-A7645CCCB83C}" srcOrd="0" destOrd="2" presId="urn:microsoft.com/office/officeart/2018/5/layout/CenteredIconLabelDescriptionList"/>
    <dgm:cxn modelId="{4225F139-E086-4FFD-AD89-9D2E46E4084E}" srcId="{9CE1CCF1-1BCF-4712-A1F3-3E7F17C799D5}" destId="{751B320C-6543-47D5-8FC8-3A05BF09D621}" srcOrd="0" destOrd="0" parTransId="{43A0E8B8-6518-4DBD-A5F7-C535636AF7D8}" sibTransId="{D8DCBB74-F490-4AA2-9BD6-5EC9E0FD93FE}"/>
    <dgm:cxn modelId="{9BE4E63A-81A8-46F9-9B3B-25D53FE1F022}" type="presOf" srcId="{FE6B3054-263B-41B8-9406-E76730D31433}" destId="{38E0AAC2-44A3-4FB5-9F00-A7645CCCB83C}" srcOrd="0" destOrd="1" presId="urn:microsoft.com/office/officeart/2018/5/layout/CenteredIconLabelDescriptionList"/>
    <dgm:cxn modelId="{A7F26C41-1E23-4BAC-BDDC-6C0C0FCF0109}" type="presOf" srcId="{24C980DA-7999-4BFF-A44B-79BC46F71D2F}" destId="{4E9110A3-2C5C-4428-BBDF-C5AC93D99B9E}" srcOrd="0" destOrd="0" presId="urn:microsoft.com/office/officeart/2018/5/layout/CenteredIconLabelDescriptionList"/>
    <dgm:cxn modelId="{36A15B63-2F5E-467B-A153-7EB9973CFB82}" type="presOf" srcId="{6E12A5D3-9BBE-40D1-9292-421C021C2559}" destId="{4E9110A3-2C5C-4428-BBDF-C5AC93D99B9E}" srcOrd="0" destOrd="2" presId="urn:microsoft.com/office/officeart/2018/5/layout/CenteredIconLabelDescriptionList"/>
    <dgm:cxn modelId="{2B5E7A64-C4D8-4E1A-9CE3-1C43606CEB4E}" srcId="{6AD2FCD2-0AD1-45EE-828F-86FC100CC4D8}" destId="{FE6B3054-263B-41B8-9406-E76730D31433}" srcOrd="1" destOrd="0" parTransId="{4528F0A5-EBF0-4949-83DF-343416F021BB}" sibTransId="{A3A93466-37D0-48E0-A643-7953B1C50C26}"/>
    <dgm:cxn modelId="{880FEA4D-418B-4385-9878-ABCB76C055B2}" srcId="{751B320C-6543-47D5-8FC8-3A05BF09D621}" destId="{24C980DA-7999-4BFF-A44B-79BC46F71D2F}" srcOrd="0" destOrd="0" parTransId="{09F839A4-CAD4-43AA-A2B9-A84F5ED5B05C}" sibTransId="{01621F59-4EB0-4D9E-B6D6-9796E41C947A}"/>
    <dgm:cxn modelId="{9BD9EB52-AC49-44A5-B822-1183ECBB970C}" srcId="{751B320C-6543-47D5-8FC8-3A05BF09D621}" destId="{6E12A5D3-9BBE-40D1-9292-421C021C2559}" srcOrd="2" destOrd="0" parTransId="{3530E6B4-28A5-4B5B-AA8C-959296BC601A}" sibTransId="{196C03A6-98AD-499A-8671-2534A0CB8CA8}"/>
    <dgm:cxn modelId="{3BAC8B59-DB15-40BA-B124-9768821337AE}" srcId="{9CE1CCF1-1BCF-4712-A1F3-3E7F17C799D5}" destId="{6AD2FCD2-0AD1-45EE-828F-86FC100CC4D8}" srcOrd="1" destOrd="0" parTransId="{0ADB257C-7172-489C-B6CD-98F8ED33118A}" sibTransId="{84FB7D71-E317-4A72-9D0A-8029C2D83A3A}"/>
    <dgm:cxn modelId="{2DF7067F-7872-44B9-B71C-E2149B56FCE8}" type="presOf" srcId="{423B60F3-8E00-4AA5-A37C-5F3D965162C2}" destId="{4E9110A3-2C5C-4428-BBDF-C5AC93D99B9E}" srcOrd="0" destOrd="1" presId="urn:microsoft.com/office/officeart/2018/5/layout/CenteredIconLabelDescriptionList"/>
    <dgm:cxn modelId="{AD31D88E-5FD7-42E3-A4A6-FF82E4917595}" srcId="{6AD2FCD2-0AD1-45EE-828F-86FC100CC4D8}" destId="{7925CF07-58CC-4004-9A7A-9CD0418F5281}" srcOrd="2" destOrd="0" parTransId="{209EBFD0-2D74-42E4-8506-2CC4FBC1D0B0}" sibTransId="{00146056-E67B-4FB9-B11D-938E4AB80A8C}"/>
    <dgm:cxn modelId="{8EA366A6-577E-49D6-8BEE-6B47A73B98FA}" srcId="{751B320C-6543-47D5-8FC8-3A05BF09D621}" destId="{423B60F3-8E00-4AA5-A37C-5F3D965162C2}" srcOrd="1" destOrd="0" parTransId="{81E93A53-EE66-4380-961A-89A371D68C67}" sibTransId="{AC016127-0266-4ED6-84BE-6976BA0651D1}"/>
    <dgm:cxn modelId="{326470A7-CB95-462C-AEB7-6F8005449A62}" type="presOf" srcId="{74B460DA-9967-4DAC-B1E7-251E1D42ADCE}" destId="{38E0AAC2-44A3-4FB5-9F00-A7645CCCB83C}" srcOrd="0" destOrd="0" presId="urn:microsoft.com/office/officeart/2018/5/layout/CenteredIconLabelDescriptionList"/>
    <dgm:cxn modelId="{AEE6B2AA-EC1F-4E24-B1CF-01442D68BCA5}" type="presOf" srcId="{6AD2FCD2-0AD1-45EE-828F-86FC100CC4D8}" destId="{2188EB90-34FE-4601-9AA4-36A775FEAD44}" srcOrd="0" destOrd="0" presId="urn:microsoft.com/office/officeart/2018/5/layout/CenteredIconLabelDescriptionList"/>
    <dgm:cxn modelId="{64CC89C5-653F-4221-93E0-4A4E49FAC248}" srcId="{6AD2FCD2-0AD1-45EE-828F-86FC100CC4D8}" destId="{74B460DA-9967-4DAC-B1E7-251E1D42ADCE}" srcOrd="0" destOrd="0" parTransId="{E5B724FE-3AF0-48CB-BAB8-4B2A962A9A54}" sibTransId="{5114B2D6-EF2C-4B71-9AF4-54B15B282CCD}"/>
    <dgm:cxn modelId="{9D7622E8-9B23-455F-BD8C-D1DE8A3D22B7}" type="presOf" srcId="{9CE1CCF1-1BCF-4712-A1F3-3E7F17C799D5}" destId="{7DF8BAA7-D5C0-4C44-B7D2-212FEBDF34AB}" srcOrd="0" destOrd="0" presId="urn:microsoft.com/office/officeart/2018/5/layout/CenteredIconLabelDescriptionList"/>
    <dgm:cxn modelId="{B45BBAF6-27E9-4BCF-BE48-79C5A3A6C904}" type="presParOf" srcId="{7DF8BAA7-D5C0-4C44-B7D2-212FEBDF34AB}" destId="{1DACC4AB-38FC-4929-817F-FE82850BBAB7}" srcOrd="0" destOrd="0" presId="urn:microsoft.com/office/officeart/2018/5/layout/CenteredIconLabelDescriptionList"/>
    <dgm:cxn modelId="{DE0EAE55-D91D-4FFD-A150-4DA19AC64140}" type="presParOf" srcId="{1DACC4AB-38FC-4929-817F-FE82850BBAB7}" destId="{4E273011-10BD-4500-9BD6-E69C04BE2EB6}" srcOrd="0" destOrd="0" presId="urn:microsoft.com/office/officeart/2018/5/layout/CenteredIconLabelDescriptionList"/>
    <dgm:cxn modelId="{EF3C73D4-7EBB-44EF-B438-82C10CFF85E6}" type="presParOf" srcId="{1DACC4AB-38FC-4929-817F-FE82850BBAB7}" destId="{0DAF98F7-715F-47D1-86C1-CB33CA595150}" srcOrd="1" destOrd="0" presId="urn:microsoft.com/office/officeart/2018/5/layout/CenteredIconLabelDescriptionList"/>
    <dgm:cxn modelId="{7B424E91-C588-4E08-8722-33DBA8B73CD1}" type="presParOf" srcId="{1DACC4AB-38FC-4929-817F-FE82850BBAB7}" destId="{BCFADFDE-F7E7-49F8-8922-368E3741D6BF}" srcOrd="2" destOrd="0" presId="urn:microsoft.com/office/officeart/2018/5/layout/CenteredIconLabelDescriptionList"/>
    <dgm:cxn modelId="{76D3E44F-A012-4999-912D-DB6FB66C521A}" type="presParOf" srcId="{1DACC4AB-38FC-4929-817F-FE82850BBAB7}" destId="{5454CFE4-9DA3-435F-9AED-F8F9F1A513C4}" srcOrd="3" destOrd="0" presId="urn:microsoft.com/office/officeart/2018/5/layout/CenteredIconLabelDescriptionList"/>
    <dgm:cxn modelId="{E0ACA4D4-1F82-4570-BE1B-51053A92E74B}" type="presParOf" srcId="{1DACC4AB-38FC-4929-817F-FE82850BBAB7}" destId="{4E9110A3-2C5C-4428-BBDF-C5AC93D99B9E}" srcOrd="4" destOrd="0" presId="urn:microsoft.com/office/officeart/2018/5/layout/CenteredIconLabelDescriptionList"/>
    <dgm:cxn modelId="{8B98C0CB-ADAB-409D-B22B-0C85BE68486D}" type="presParOf" srcId="{7DF8BAA7-D5C0-4C44-B7D2-212FEBDF34AB}" destId="{2074AF98-1E4A-4FC5-BBF4-52F9F126ABF3}" srcOrd="1" destOrd="0" presId="urn:microsoft.com/office/officeart/2018/5/layout/CenteredIconLabelDescriptionList"/>
    <dgm:cxn modelId="{D008AB96-6D24-46FE-A073-774D9F8080B2}" type="presParOf" srcId="{7DF8BAA7-D5C0-4C44-B7D2-212FEBDF34AB}" destId="{F0B55BDD-71FE-4648-9144-ED0ED47CB29D}" srcOrd="2" destOrd="0" presId="urn:microsoft.com/office/officeart/2018/5/layout/CenteredIconLabelDescriptionList"/>
    <dgm:cxn modelId="{A7EA7D9C-9071-492A-BFEA-357C5FC76D2D}" type="presParOf" srcId="{F0B55BDD-71FE-4648-9144-ED0ED47CB29D}" destId="{1E5B1F5F-1313-4FF9-BD41-06CA420DFD04}" srcOrd="0" destOrd="0" presId="urn:microsoft.com/office/officeart/2018/5/layout/CenteredIconLabelDescriptionList"/>
    <dgm:cxn modelId="{5881A562-D58B-4364-BA6F-C3EE2CB92DE6}" type="presParOf" srcId="{F0B55BDD-71FE-4648-9144-ED0ED47CB29D}" destId="{943CEF1A-D396-4A10-AD5F-900B4CDED157}" srcOrd="1" destOrd="0" presId="urn:microsoft.com/office/officeart/2018/5/layout/CenteredIconLabelDescriptionList"/>
    <dgm:cxn modelId="{50572D63-A4E2-44F6-BC7B-903E6F6F2F3F}" type="presParOf" srcId="{F0B55BDD-71FE-4648-9144-ED0ED47CB29D}" destId="{2188EB90-34FE-4601-9AA4-36A775FEAD44}" srcOrd="2" destOrd="0" presId="urn:microsoft.com/office/officeart/2018/5/layout/CenteredIconLabelDescriptionList"/>
    <dgm:cxn modelId="{B8F4C72E-E14B-4CDA-B4F7-02BDB406376F}" type="presParOf" srcId="{F0B55BDD-71FE-4648-9144-ED0ED47CB29D}" destId="{9C45E58E-06F2-42D9-8C16-7EA1FDC88E0C}" srcOrd="3" destOrd="0" presId="urn:microsoft.com/office/officeart/2018/5/layout/CenteredIconLabelDescriptionList"/>
    <dgm:cxn modelId="{00D1C77B-8C7D-4FA6-85B3-2019A5201930}" type="presParOf" srcId="{F0B55BDD-71FE-4648-9144-ED0ED47CB29D}" destId="{38E0AAC2-44A3-4FB5-9F00-A7645CCCB83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E1CCF1-1BCF-4712-A1F3-3E7F17C799D5}"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DF8BAA7-D5C0-4C44-B7D2-212FEBDF34AB}" type="pres">
      <dgm:prSet presAssocID="{9CE1CCF1-1BCF-4712-A1F3-3E7F17C799D5}" presName="root" presStyleCnt="0">
        <dgm:presLayoutVars>
          <dgm:dir/>
          <dgm:resizeHandles val="exact"/>
        </dgm:presLayoutVars>
      </dgm:prSet>
      <dgm:spPr/>
    </dgm:pt>
  </dgm:ptLst>
  <dgm:cxnLst>
    <dgm:cxn modelId="{47DE532D-96D0-43E6-9A39-068DF303A93B}" type="presOf" srcId="{9CE1CCF1-1BCF-4712-A1F3-3E7F17C799D5}" destId="{7DF8BAA7-D5C0-4C44-B7D2-212FEBDF34AB}" srcOrd="0"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E1CCF1-1BCF-4712-A1F3-3E7F17C799D5}"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DF8BAA7-D5C0-4C44-B7D2-212FEBDF34AB}" type="pres">
      <dgm:prSet presAssocID="{9CE1CCF1-1BCF-4712-A1F3-3E7F17C799D5}" presName="root" presStyleCnt="0">
        <dgm:presLayoutVars>
          <dgm:dir/>
          <dgm:resizeHandles val="exact"/>
        </dgm:presLayoutVars>
      </dgm:prSet>
      <dgm:spPr/>
    </dgm:pt>
  </dgm:ptLst>
  <dgm:cxnLst>
    <dgm:cxn modelId="{47DE532D-96D0-43E6-9A39-068DF303A93B}" type="presOf" srcId="{9CE1CCF1-1BCF-4712-A1F3-3E7F17C799D5}" destId="{7DF8BAA7-D5C0-4C44-B7D2-212FEBDF34AB}" srcOrd="0"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16520-2F7F-4F39-A1A0-FE04BEDEF29C}">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CDFB0-7185-48F0-B995-D0337F2966EA}">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95BF14-E1B4-435A-BE77-AF42AC543DFB}">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dirty="0"/>
            <a:t>What is Deep learning ?</a:t>
          </a:r>
        </a:p>
      </dsp:txBody>
      <dsp:txXfrm>
        <a:off x="799588" y="502"/>
        <a:ext cx="5714015" cy="692284"/>
      </dsp:txXfrm>
    </dsp:sp>
    <dsp:sp modelId="{9F21C9E8-4A70-4AF6-B56F-A030B3004C75}">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4068DB-CE6B-46CA-ABE7-0EC3F2C9806A}">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BD9C14-B1C4-48DB-97DB-C567FFE7BE63}">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Deep learning in bioinformatics</a:t>
          </a:r>
        </a:p>
      </dsp:txBody>
      <dsp:txXfrm>
        <a:off x="799588" y="865858"/>
        <a:ext cx="5714015" cy="692284"/>
      </dsp:txXfrm>
    </dsp:sp>
    <dsp:sp modelId="{163086DA-C233-4888-BCBD-9B94EE88FB97}">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D650D4-C4EF-46E2-95C4-2DD1B45A67E2}">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2BA4EF-84AA-4659-B20F-4DD124893652}">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dirty="0"/>
            <a:t>Deep learning models used in bioinformatics.</a:t>
          </a:r>
        </a:p>
      </dsp:txBody>
      <dsp:txXfrm>
        <a:off x="799588" y="1731214"/>
        <a:ext cx="5714015" cy="692284"/>
      </dsp:txXfrm>
    </dsp:sp>
    <dsp:sp modelId="{CA4A6018-9435-46D1-A661-41E27C48EE82}">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DD7746-4025-4BAD-98D9-E54829DDF6F7}">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DA993-B7F6-4941-AB62-C28C287EF855}">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dirty="0"/>
            <a:t>Case studies</a:t>
          </a:r>
        </a:p>
      </dsp:txBody>
      <dsp:txXfrm>
        <a:off x="799588" y="2596570"/>
        <a:ext cx="5714015" cy="692284"/>
      </dsp:txXfrm>
    </dsp:sp>
    <dsp:sp modelId="{F87D7BE7-837D-4EB1-B048-4AC1D9A61BDD}">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4201C-A0DB-4D9D-8E79-5B997CA90E4E}">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988FDB-B275-4812-9ABD-37B6BFBF2B96}">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Other applications</a:t>
          </a:r>
        </a:p>
      </dsp:txBody>
      <dsp:txXfrm>
        <a:off x="799588" y="3461926"/>
        <a:ext cx="5714015" cy="692284"/>
      </dsp:txXfrm>
    </dsp:sp>
    <dsp:sp modelId="{20E3CF9E-C245-43CC-8003-4F93925A9E44}">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20A72-692A-4780-95C8-A645426641A0}">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2C78D2-03EB-4030-970B-C79A5434496A}">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799588" y="4327282"/>
        <a:ext cx="5714015" cy="692284"/>
      </dsp:txXfrm>
    </dsp:sp>
    <dsp:sp modelId="{190C4111-A683-4D34-ACFB-816D1B80D2A2}">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A8850-4713-4CA3-83FC-6EE7E01A6823}">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511827-7F5A-4723-BD60-8BB17C999122}">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dirty="0"/>
            <a:t>Q &amp; A </a:t>
          </a:r>
        </a:p>
        <a:p>
          <a:pPr marL="0" lvl="0" indent="0" algn="l" defTabSz="711200">
            <a:lnSpc>
              <a:spcPct val="90000"/>
            </a:lnSpc>
            <a:spcBef>
              <a:spcPct val="0"/>
            </a:spcBef>
            <a:spcAft>
              <a:spcPct val="35000"/>
            </a:spcAft>
            <a:buNone/>
          </a:pPr>
          <a:r>
            <a:rPr lang="en-US" sz="1600" kern="1200" dirty="0"/>
            <a:t>References</a:t>
          </a:r>
        </a:p>
      </dsp:txBody>
      <dsp:txXfrm>
        <a:off x="799588" y="5192638"/>
        <a:ext cx="5714015" cy="692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73011-10BD-4500-9BD6-E69C04BE2EB6}">
      <dsp:nvSpPr>
        <dsp:cNvPr id="0" name=""/>
        <dsp:cNvSpPr/>
      </dsp:nvSpPr>
      <dsp:spPr>
        <a:xfrm>
          <a:off x="1963800" y="29288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FADFDE-F7E7-49F8-8922-368E3741D6BF}">
      <dsp:nvSpPr>
        <dsp:cNvPr id="0" name=""/>
        <dsp:cNvSpPr/>
      </dsp:nvSpPr>
      <dsp:spPr>
        <a:xfrm>
          <a:off x="559800" y="194950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a:t>Traditional machine learning</a:t>
          </a:r>
        </a:p>
      </dsp:txBody>
      <dsp:txXfrm>
        <a:off x="559800" y="1949501"/>
        <a:ext cx="4320000" cy="648000"/>
      </dsp:txXfrm>
    </dsp:sp>
    <dsp:sp modelId="{4E9110A3-2C5C-4428-BBDF-C5AC93D99B9E}">
      <dsp:nvSpPr>
        <dsp:cNvPr id="0" name=""/>
        <dsp:cNvSpPr/>
      </dsp:nvSpPr>
      <dsp:spPr>
        <a:xfrm>
          <a:off x="559800" y="2664763"/>
          <a:ext cx="4320000" cy="99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Structured data</a:t>
          </a:r>
        </a:p>
        <a:p>
          <a:pPr marL="0" lvl="0" indent="0" algn="ctr" defTabSz="755650">
            <a:lnSpc>
              <a:spcPct val="100000"/>
            </a:lnSpc>
            <a:spcBef>
              <a:spcPct val="0"/>
            </a:spcBef>
            <a:spcAft>
              <a:spcPct val="35000"/>
            </a:spcAft>
            <a:buNone/>
          </a:pPr>
          <a:r>
            <a:rPr lang="en-US" sz="1700" kern="1200"/>
            <a:t>Hand engineered features</a:t>
          </a:r>
        </a:p>
        <a:p>
          <a:pPr marL="0" lvl="0" indent="0" algn="ctr" defTabSz="755650">
            <a:lnSpc>
              <a:spcPct val="100000"/>
            </a:lnSpc>
            <a:spcBef>
              <a:spcPct val="0"/>
            </a:spcBef>
            <a:spcAft>
              <a:spcPct val="35000"/>
            </a:spcAft>
            <a:buNone/>
          </a:pPr>
          <a:r>
            <a:rPr lang="en-US" sz="1700" kern="1200"/>
            <a:t>Fixed length input and output</a:t>
          </a:r>
        </a:p>
      </dsp:txBody>
      <dsp:txXfrm>
        <a:off x="559800" y="2664763"/>
        <a:ext cx="4320000" cy="991225"/>
      </dsp:txXfrm>
    </dsp:sp>
    <dsp:sp modelId="{1E5B1F5F-1313-4FF9-BD41-06CA420DFD04}">
      <dsp:nvSpPr>
        <dsp:cNvPr id="0" name=""/>
        <dsp:cNvSpPr/>
      </dsp:nvSpPr>
      <dsp:spPr>
        <a:xfrm>
          <a:off x="7039800" y="29288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88EB90-34FE-4601-9AA4-36A775FEAD44}">
      <dsp:nvSpPr>
        <dsp:cNvPr id="0" name=""/>
        <dsp:cNvSpPr/>
      </dsp:nvSpPr>
      <dsp:spPr>
        <a:xfrm>
          <a:off x="5635800" y="194950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a:t>Deep learning</a:t>
          </a:r>
        </a:p>
      </dsp:txBody>
      <dsp:txXfrm>
        <a:off x="5635800" y="1949501"/>
        <a:ext cx="4320000" cy="648000"/>
      </dsp:txXfrm>
    </dsp:sp>
    <dsp:sp modelId="{38E0AAC2-44A3-4FB5-9F00-A7645CCCB83C}">
      <dsp:nvSpPr>
        <dsp:cNvPr id="0" name=""/>
        <dsp:cNvSpPr/>
      </dsp:nvSpPr>
      <dsp:spPr>
        <a:xfrm>
          <a:off x="5635800" y="2664763"/>
          <a:ext cx="4320000" cy="99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Unstructured data</a:t>
          </a:r>
        </a:p>
        <a:p>
          <a:pPr marL="0" lvl="0" indent="0" algn="ctr" defTabSz="755650">
            <a:lnSpc>
              <a:spcPct val="100000"/>
            </a:lnSpc>
            <a:spcBef>
              <a:spcPct val="0"/>
            </a:spcBef>
            <a:spcAft>
              <a:spcPct val="35000"/>
            </a:spcAft>
            <a:buNone/>
          </a:pPr>
          <a:r>
            <a:rPr lang="en-US" sz="1700" kern="1200"/>
            <a:t>Feature learning</a:t>
          </a:r>
        </a:p>
        <a:p>
          <a:pPr marL="0" lvl="0" indent="0" algn="ctr" defTabSz="755650">
            <a:lnSpc>
              <a:spcPct val="100000"/>
            </a:lnSpc>
            <a:spcBef>
              <a:spcPct val="0"/>
            </a:spcBef>
            <a:spcAft>
              <a:spcPct val="35000"/>
            </a:spcAft>
            <a:buNone/>
          </a:pPr>
          <a:r>
            <a:rPr lang="en-US" sz="1700" kern="1200"/>
            <a:t>Variable length input and output</a:t>
          </a:r>
        </a:p>
      </dsp:txBody>
      <dsp:txXfrm>
        <a:off x="5635800" y="2664763"/>
        <a:ext cx="4320000" cy="991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E8FB-B586-4A57-99D8-7E42CB337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F724424-2085-4D35-A780-D2EB1F8A3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071F757-FDB5-4341-8288-EA8589F960C1}"/>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5" name="Footer Placeholder 4">
            <a:extLst>
              <a:ext uri="{FF2B5EF4-FFF2-40B4-BE49-F238E27FC236}">
                <a16:creationId xmlns:a16="http://schemas.microsoft.com/office/drawing/2014/main" id="{4D8537A4-ACA1-4BD0-9F0C-3003A7EC122D}"/>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B5E78BA4-6D6F-448C-A10C-36FF67BAB35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853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05A6-175C-498C-8E8B-5AF155A9964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AAC82DC-B678-4B22-80C5-71494FFDA7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A87064-E259-4D76-B2DA-6C22847303B3}"/>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5" name="Footer Placeholder 4">
            <a:extLst>
              <a:ext uri="{FF2B5EF4-FFF2-40B4-BE49-F238E27FC236}">
                <a16:creationId xmlns:a16="http://schemas.microsoft.com/office/drawing/2014/main" id="{07B41F5F-7912-436F-BCFB-39D0F5FF5122}"/>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98C81D60-F633-410A-80CB-41A0D6B0CC3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7488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29BEA8-0E27-4063-9EF0-E86C8D697C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B415AA-C428-4C23-B7DA-63664A05F8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677DEF8-7F9E-49E2-B285-A67C144D3A07}"/>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5" name="Footer Placeholder 4">
            <a:extLst>
              <a:ext uri="{FF2B5EF4-FFF2-40B4-BE49-F238E27FC236}">
                <a16:creationId xmlns:a16="http://schemas.microsoft.com/office/drawing/2014/main" id="{201C3E73-0F54-4989-9F0F-26849DCA43EE}"/>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6490FF88-373A-46F9-8823-6C909906464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4476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7B50-3B32-4A44-AC5F-8CB4B791252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E8EFC0A-6C6B-4904-9AEE-C9F48A4A3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A521552-4BD9-406C-A58B-264E3AE2A180}"/>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5" name="Footer Placeholder 4">
            <a:extLst>
              <a:ext uri="{FF2B5EF4-FFF2-40B4-BE49-F238E27FC236}">
                <a16:creationId xmlns:a16="http://schemas.microsoft.com/office/drawing/2014/main" id="{782EC0E8-320F-43B5-91C1-2A6A24723359}"/>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C1DF90E8-B326-475E-961E-ECECE18D567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0494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6939-403E-43EA-89A3-AAE8F8243B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CA483B7-8C5C-4E21-A228-84C54BC065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99523-527D-460D-82B5-2DB1F2998004}"/>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5" name="Footer Placeholder 4">
            <a:extLst>
              <a:ext uri="{FF2B5EF4-FFF2-40B4-BE49-F238E27FC236}">
                <a16:creationId xmlns:a16="http://schemas.microsoft.com/office/drawing/2014/main" id="{118FB4B5-3082-4E3D-973F-B56D1DEFFE69}"/>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1AF7F530-51F4-4539-8E09-66F80D590B04}"/>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4086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A327-1D97-4334-955C-7513AD2C433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C04252F-0690-44DB-8EF7-D589B2B4A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0AE0911-7A2A-4DFB-B99A-0256FE47CF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04D5895-1E6C-47A0-80D2-6241427B99FC}"/>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6" name="Footer Placeholder 5">
            <a:extLst>
              <a:ext uri="{FF2B5EF4-FFF2-40B4-BE49-F238E27FC236}">
                <a16:creationId xmlns:a16="http://schemas.microsoft.com/office/drawing/2014/main" id="{9D7A99B6-57E4-442E-B1D4-25D9FCC27000}"/>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88E9D3A9-AB25-4E4A-B3FB-26614FF082D0}"/>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475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7363-8BEC-47A3-9903-A68858D292A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FC181CF-5912-4C9E-ACD7-D1792CAAD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363EE-602F-4E98-8A6B-AB2DFF653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7384F1A-E19D-4B37-8C26-E7081BE12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DA9A0-15DA-4369-81DE-8B53E2857D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1171D14-2CFF-43EC-B7DF-9A342F0CC80A}"/>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8" name="Footer Placeholder 7">
            <a:extLst>
              <a:ext uri="{FF2B5EF4-FFF2-40B4-BE49-F238E27FC236}">
                <a16:creationId xmlns:a16="http://schemas.microsoft.com/office/drawing/2014/main" id="{92B88ECA-7EC8-4928-B056-4D5591067655}"/>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B5FC1A-5C36-45C7-AADC-9333AB485AC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9755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3B62-BC9D-4D4A-A270-C6B0EB663CE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9AB805E-0825-4675-8CF6-B58185FF3945}"/>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4" name="Footer Placeholder 3">
            <a:extLst>
              <a:ext uri="{FF2B5EF4-FFF2-40B4-BE49-F238E27FC236}">
                <a16:creationId xmlns:a16="http://schemas.microsoft.com/office/drawing/2014/main" id="{B931814E-2B74-443B-A5EF-4AACA40022E3}"/>
              </a:ext>
            </a:extLst>
          </p:cNvPr>
          <p:cNvSpPr>
            <a:spLocks noGrp="1"/>
          </p:cNvSpPr>
          <p:nvPr>
            <p:ph type="ftr" sz="quarter" idx="11"/>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00FD988A-C031-40DC-9370-211C3E95B564}"/>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529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58D66-9BB6-4BAD-A934-292ADB4F2B19}"/>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3" name="Footer Placeholder 2">
            <a:extLst>
              <a:ext uri="{FF2B5EF4-FFF2-40B4-BE49-F238E27FC236}">
                <a16:creationId xmlns:a16="http://schemas.microsoft.com/office/drawing/2014/main" id="{163C7BB5-6BC5-496C-B28B-0A9D8E447CD9}"/>
              </a:ext>
            </a:extLst>
          </p:cNvPr>
          <p:cNvSpPr>
            <a:spLocks noGrp="1"/>
          </p:cNvSpPr>
          <p:nvPr>
            <p:ph type="ftr" sz="quarter" idx="11"/>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44CF1479-031D-4A9E-9B4F-B17324783A5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4656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1A5C-E98D-4E7C-A60D-EB0A6A630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D22F857-2822-48B2-8981-AFB61C91D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0CC2B5C-9121-4FAD-B221-1574DD7C8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21DE4-035C-4A49-863D-22EECA269123}"/>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6" name="Footer Placeholder 5">
            <a:extLst>
              <a:ext uri="{FF2B5EF4-FFF2-40B4-BE49-F238E27FC236}">
                <a16:creationId xmlns:a16="http://schemas.microsoft.com/office/drawing/2014/main" id="{413230F7-ED81-4DAF-9BDA-10D20D5F500D}"/>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AFB19A16-00D4-4C30-80E0-9675C95C861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892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49C2-693D-48BE-9788-8323DC6C0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3FD8461-1792-45D6-A6D7-F410F7C56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E65FE18-FE05-4938-9D09-54B30AF88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610B0-55DB-4C93-8688-4F90EA3D5B72}"/>
              </a:ext>
            </a:extLst>
          </p:cNvPr>
          <p:cNvSpPr>
            <a:spLocks noGrp="1"/>
          </p:cNvSpPr>
          <p:nvPr>
            <p:ph type="dt" sz="half" idx="10"/>
          </p:nvPr>
        </p:nvSpPr>
        <p:spPr/>
        <p:txBody>
          <a:bodyPr/>
          <a:lstStyle/>
          <a:p>
            <a:pPr algn="r"/>
            <a:fld id="{A37D6D71-8B28-4ED6-B932-04B197003D23}" type="datetimeFigureOut">
              <a:rPr lang="en-US" smtClean="0"/>
              <a:pPr algn="r"/>
              <a:t>3/25/2022</a:t>
            </a:fld>
            <a:endParaRPr lang="en-US" dirty="0"/>
          </a:p>
        </p:txBody>
      </p:sp>
      <p:sp>
        <p:nvSpPr>
          <p:cNvPr id="6" name="Footer Placeholder 5">
            <a:extLst>
              <a:ext uri="{FF2B5EF4-FFF2-40B4-BE49-F238E27FC236}">
                <a16:creationId xmlns:a16="http://schemas.microsoft.com/office/drawing/2014/main" id="{BAB5A205-FA5B-4919-8B2F-14B860A31936}"/>
              </a:ext>
            </a:extLst>
          </p:cNvPr>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a16="http://schemas.microsoft.com/office/drawing/2014/main" id="{712D1238-D497-48E5-8C19-C52DC83FF0B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50069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64CD6-2CFE-41FE-A0AF-FECFC75C9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2EC3F8F-8E38-47CE-8E90-2920E0FE2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0C018D8-0BEB-485E-B2F0-2E48BF6A3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A37D6D71-8B28-4ED6-B932-04B197003D23}" type="datetimeFigureOut">
              <a:rPr lang="en-US" smtClean="0"/>
              <a:pPr algn="r"/>
              <a:t>3/25/2022</a:t>
            </a:fld>
            <a:endParaRPr lang="en-US" spc="50" dirty="0"/>
          </a:p>
        </p:txBody>
      </p:sp>
      <p:sp>
        <p:nvSpPr>
          <p:cNvPr id="5" name="Footer Placeholder 4">
            <a:extLst>
              <a:ext uri="{FF2B5EF4-FFF2-40B4-BE49-F238E27FC236}">
                <a16:creationId xmlns:a16="http://schemas.microsoft.com/office/drawing/2014/main" id="{914C0B71-6837-4D31-A712-7E016C36B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pc="50" dirty="0"/>
          </a:p>
        </p:txBody>
      </p:sp>
      <p:sp>
        <p:nvSpPr>
          <p:cNvPr id="6" name="Slide Number Placeholder 5">
            <a:extLst>
              <a:ext uri="{FF2B5EF4-FFF2-40B4-BE49-F238E27FC236}">
                <a16:creationId xmlns:a16="http://schemas.microsoft.com/office/drawing/2014/main" id="{A979CC28-40AD-4D1A-B12B-307B3C65A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4499559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ftp/arxiv/papers/1603/1603.06430.pdf" TargetMode="External"/><Relationship Id="rId2" Type="http://schemas.openxmlformats.org/officeDocument/2006/relationships/hyperlink" Target="https://lms.latrobe.edu.au/mod/resource/view.php?id=474065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A597D97-203B-498B-95D3-E90DC961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C4D91935-37AC-4665-9617-4FC51F8061C9}"/>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t="9802" b="26000"/>
          <a:stretch/>
        </p:blipFill>
        <p:spPr>
          <a:xfrm>
            <a:off x="4267201" y="-264150"/>
            <a:ext cx="7924800" cy="3383270"/>
          </a:xfrm>
          <a:prstGeom prst="rect">
            <a:avLst/>
          </a:prstGeom>
        </p:spPr>
      </p:pic>
      <p:pic>
        <p:nvPicPr>
          <p:cNvPr id="5" name="Picture 4">
            <a:extLst>
              <a:ext uri="{FF2B5EF4-FFF2-40B4-BE49-F238E27FC236}">
                <a16:creationId xmlns:a16="http://schemas.microsoft.com/office/drawing/2014/main" id="{0D682F55-E3AC-4FCE-BD9C-BD046796A81C}"/>
              </a:ext>
            </a:extLst>
          </p:cNvPr>
          <p:cNvPicPr>
            <a:picLocks noChangeAspect="1"/>
          </p:cNvPicPr>
          <p:nvPr/>
        </p:nvPicPr>
        <p:blipFill rotWithShape="1">
          <a:blip r:embed="rId4">
            <a:extLst>
              <a:ext uri="{28A0092B-C50C-407E-A947-70E740481C1C}">
                <a14:useLocalDpi xmlns:a14="http://schemas.microsoft.com/office/drawing/2010/main" val="0"/>
              </a:ext>
            </a:extLst>
          </a:blip>
          <a:srcRect l="1579" t="1" r="-232" b="-30079"/>
          <a:stretch/>
        </p:blipFill>
        <p:spPr>
          <a:xfrm>
            <a:off x="5577840" y="3779520"/>
            <a:ext cx="6628908" cy="2915920"/>
          </a:xfrm>
          <a:prstGeom prst="rect">
            <a:avLst/>
          </a:prstGeom>
        </p:spPr>
      </p:pic>
      <p:sp useBgFill="1">
        <p:nvSpPr>
          <p:cNvPr id="33" name="Freeform: Shape 32">
            <a:extLst>
              <a:ext uri="{FF2B5EF4-FFF2-40B4-BE49-F238E27FC236}">
                <a16:creationId xmlns:a16="http://schemas.microsoft.com/office/drawing/2014/main" id="{6A6EF10E-DF41-4BD3-8EB4-6F646531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4272" cy="6858000"/>
          </a:xfrm>
          <a:custGeom>
            <a:avLst/>
            <a:gdLst>
              <a:gd name="connsiteX0" fmla="*/ 0 w 6244272"/>
              <a:gd name="connsiteY0" fmla="*/ 0 h 6858000"/>
              <a:gd name="connsiteX1" fmla="*/ 732568 w 6244272"/>
              <a:gd name="connsiteY1" fmla="*/ 0 h 6858000"/>
              <a:gd name="connsiteX2" fmla="*/ 947849 w 6244272"/>
              <a:gd name="connsiteY2" fmla="*/ 0 h 6858000"/>
              <a:gd name="connsiteX3" fmla="*/ 1823619 w 6244272"/>
              <a:gd name="connsiteY3" fmla="*/ 0 h 6858000"/>
              <a:gd name="connsiteX4" fmla="*/ 5235673 w 6244272"/>
              <a:gd name="connsiteY4" fmla="*/ 0 h 6858000"/>
              <a:gd name="connsiteX5" fmla="*/ 4933297 w 6244272"/>
              <a:gd name="connsiteY5" fmla="*/ 110269 h 6858000"/>
              <a:gd name="connsiteX6" fmla="*/ 4976910 w 6244272"/>
              <a:gd name="connsiteY6" fmla="*/ 135168 h 6858000"/>
              <a:gd name="connsiteX7" fmla="*/ 5238580 w 6244272"/>
              <a:gd name="connsiteY7" fmla="*/ 71141 h 6858000"/>
              <a:gd name="connsiteX8" fmla="*/ 5290914 w 6244272"/>
              <a:gd name="connsiteY8" fmla="*/ 88927 h 6858000"/>
              <a:gd name="connsiteX9" fmla="*/ 5264747 w 6244272"/>
              <a:gd name="connsiteY9" fmla="*/ 163625 h 6858000"/>
              <a:gd name="connsiteX10" fmla="*/ 5151357 w 6244272"/>
              <a:gd name="connsiteY10" fmla="*/ 192082 h 6858000"/>
              <a:gd name="connsiteX11" fmla="*/ 4974002 w 6244272"/>
              <a:gd name="connsiteY11" fmla="*/ 373491 h 6858000"/>
              <a:gd name="connsiteX12" fmla="*/ 5241488 w 6244272"/>
              <a:gd name="connsiteY12" fmla="*/ 352148 h 6858000"/>
              <a:gd name="connsiteX13" fmla="*/ 5288007 w 6244272"/>
              <a:gd name="connsiteY13" fmla="*/ 394834 h 6858000"/>
              <a:gd name="connsiteX14" fmla="*/ 5305452 w 6244272"/>
              <a:gd name="connsiteY14" fmla="*/ 451747 h 6858000"/>
              <a:gd name="connsiteX15" fmla="*/ 5383953 w 6244272"/>
              <a:gd name="connsiteY15" fmla="*/ 359262 h 6858000"/>
              <a:gd name="connsiteX16" fmla="*/ 5450825 w 6244272"/>
              <a:gd name="connsiteY16" fmla="*/ 334364 h 6858000"/>
              <a:gd name="connsiteX17" fmla="*/ 5471177 w 6244272"/>
              <a:gd name="connsiteY17" fmla="*/ 416176 h 6858000"/>
              <a:gd name="connsiteX18" fmla="*/ 5410121 w 6244272"/>
              <a:gd name="connsiteY18" fmla="*/ 505101 h 6858000"/>
              <a:gd name="connsiteX19" fmla="*/ 5247303 w 6244272"/>
              <a:gd name="connsiteY19" fmla="*/ 558458 h 6858000"/>
              <a:gd name="connsiteX20" fmla="*/ 5421750 w 6244272"/>
              <a:gd name="connsiteY20" fmla="*/ 558458 h 6858000"/>
              <a:gd name="connsiteX21" fmla="*/ 5622364 w 6244272"/>
              <a:gd name="connsiteY21" fmla="*/ 522887 h 6858000"/>
              <a:gd name="connsiteX22" fmla="*/ 5834608 w 6244272"/>
              <a:gd name="connsiteY22" fmla="*/ 533558 h 6858000"/>
              <a:gd name="connsiteX23" fmla="*/ 6035223 w 6244272"/>
              <a:gd name="connsiteY23" fmla="*/ 462417 h 6858000"/>
              <a:gd name="connsiteX24" fmla="*/ 6238745 w 6244272"/>
              <a:gd name="connsiteY24" fmla="*/ 465975 h 6858000"/>
              <a:gd name="connsiteX25" fmla="*/ 5337434 w 6244272"/>
              <a:gd name="connsiteY25" fmla="*/ 910606 h 6858000"/>
              <a:gd name="connsiteX26" fmla="*/ 5381046 w 6244272"/>
              <a:gd name="connsiteY26" fmla="*/ 921277 h 6858000"/>
              <a:gd name="connsiteX27" fmla="*/ 5439195 w 6244272"/>
              <a:gd name="connsiteY27" fmla="*/ 949734 h 6858000"/>
              <a:gd name="connsiteX28" fmla="*/ 5395583 w 6244272"/>
              <a:gd name="connsiteY28" fmla="*/ 1006647 h 6858000"/>
              <a:gd name="connsiteX29" fmla="*/ 5160079 w 6244272"/>
              <a:gd name="connsiteY29" fmla="*/ 1113358 h 6858000"/>
              <a:gd name="connsiteX30" fmla="*/ 5101930 w 6244272"/>
              <a:gd name="connsiteY30" fmla="*/ 1220069 h 6858000"/>
              <a:gd name="connsiteX31" fmla="*/ 5174617 w 6244272"/>
              <a:gd name="connsiteY31" fmla="*/ 1209399 h 6858000"/>
              <a:gd name="connsiteX32" fmla="*/ 5238580 w 6244272"/>
              <a:gd name="connsiteY32" fmla="*/ 1230741 h 6858000"/>
              <a:gd name="connsiteX33" fmla="*/ 5212414 w 6244272"/>
              <a:gd name="connsiteY33" fmla="*/ 1365909 h 6858000"/>
              <a:gd name="connsiteX34" fmla="*/ 4878056 w 6244272"/>
              <a:gd name="connsiteY34" fmla="*/ 1540204 h 6858000"/>
              <a:gd name="connsiteX35" fmla="*/ 4848982 w 6244272"/>
              <a:gd name="connsiteY35" fmla="*/ 1597117 h 6858000"/>
              <a:gd name="connsiteX36" fmla="*/ 4889686 w 6244272"/>
              <a:gd name="connsiteY36" fmla="*/ 1636245 h 6858000"/>
              <a:gd name="connsiteX37" fmla="*/ 4997261 w 6244272"/>
              <a:gd name="connsiteY37" fmla="*/ 1657587 h 6858000"/>
              <a:gd name="connsiteX38" fmla="*/ 4846074 w 6244272"/>
              <a:gd name="connsiteY38" fmla="*/ 1849668 h 6858000"/>
              <a:gd name="connsiteX39" fmla="*/ 4790832 w 6244272"/>
              <a:gd name="connsiteY39" fmla="*/ 1903025 h 6858000"/>
              <a:gd name="connsiteX40" fmla="*/ 4694886 w 6244272"/>
              <a:gd name="connsiteY40" fmla="*/ 1984836 h 6858000"/>
              <a:gd name="connsiteX41" fmla="*/ 4694886 w 6244272"/>
              <a:gd name="connsiteY41" fmla="*/ 2013292 h 6858000"/>
              <a:gd name="connsiteX42" fmla="*/ 4822814 w 6244272"/>
              <a:gd name="connsiteY42" fmla="*/ 2102219 h 6858000"/>
              <a:gd name="connsiteX43" fmla="*/ 5055411 w 6244272"/>
              <a:gd name="connsiteY43" fmla="*/ 2077320 h 6858000"/>
              <a:gd name="connsiteX44" fmla="*/ 4712331 w 6244272"/>
              <a:gd name="connsiteY44" fmla="*/ 2208931 h 6858000"/>
              <a:gd name="connsiteX45" fmla="*/ 5822979 w 6244272"/>
              <a:gd name="connsiteY45" fmla="*/ 1892353 h 6858000"/>
              <a:gd name="connsiteX46" fmla="*/ 5753200 w 6244272"/>
              <a:gd name="connsiteY46" fmla="*/ 1974165 h 6858000"/>
              <a:gd name="connsiteX47" fmla="*/ 5363601 w 6244272"/>
              <a:gd name="connsiteY47" fmla="*/ 2191146 h 6858000"/>
              <a:gd name="connsiteX48" fmla="*/ 5253118 w 6244272"/>
              <a:gd name="connsiteY48" fmla="*/ 2326314 h 6858000"/>
              <a:gd name="connsiteX49" fmla="*/ 5136819 w 6244272"/>
              <a:gd name="connsiteY49" fmla="*/ 2401012 h 6858000"/>
              <a:gd name="connsiteX50" fmla="*/ 4974002 w 6244272"/>
              <a:gd name="connsiteY50" fmla="*/ 2401012 h 6858000"/>
              <a:gd name="connsiteX51" fmla="*/ 4857704 w 6244272"/>
              <a:gd name="connsiteY51" fmla="*/ 2518395 h 6858000"/>
              <a:gd name="connsiteX52" fmla="*/ 4976910 w 6244272"/>
              <a:gd name="connsiteY52" fmla="*/ 2543294 h 6858000"/>
              <a:gd name="connsiteX53" fmla="*/ 5116467 w 6244272"/>
              <a:gd name="connsiteY53" fmla="*/ 2525509 h 6858000"/>
              <a:gd name="connsiteX54" fmla="*/ 5273470 w 6244272"/>
              <a:gd name="connsiteY54" fmla="*/ 2564636 h 6858000"/>
              <a:gd name="connsiteX55" fmla="*/ 5418843 w 6244272"/>
              <a:gd name="connsiteY55" fmla="*/ 2532623 h 6858000"/>
              <a:gd name="connsiteX56" fmla="*/ 5593290 w 6244272"/>
              <a:gd name="connsiteY56" fmla="*/ 2553965 h 6858000"/>
              <a:gd name="connsiteX57" fmla="*/ 5648532 w 6244272"/>
              <a:gd name="connsiteY57" fmla="*/ 2692689 h 6858000"/>
              <a:gd name="connsiteX58" fmla="*/ 5665976 w 6244272"/>
              <a:gd name="connsiteY58" fmla="*/ 2703362 h 6858000"/>
              <a:gd name="connsiteX59" fmla="*/ 5988704 w 6244272"/>
              <a:gd name="connsiteY59" fmla="*/ 2923898 h 6858000"/>
              <a:gd name="connsiteX60" fmla="*/ 6078835 w 6244272"/>
              <a:gd name="connsiteY60" fmla="*/ 2941684 h 6858000"/>
              <a:gd name="connsiteX61" fmla="*/ 5546771 w 6244272"/>
              <a:gd name="connsiteY61" fmla="*/ 3329402 h 6858000"/>
              <a:gd name="connsiteX62" fmla="*/ 5904388 w 6244272"/>
              <a:gd name="connsiteY62" fmla="*/ 3229805 h 6858000"/>
              <a:gd name="connsiteX63" fmla="*/ 5953814 w 6244272"/>
              <a:gd name="connsiteY63" fmla="*/ 3393429 h 6858000"/>
              <a:gd name="connsiteX64" fmla="*/ 5785182 w 6244272"/>
              <a:gd name="connsiteY64" fmla="*/ 3539269 h 6858000"/>
              <a:gd name="connsiteX65" fmla="*/ 5724125 w 6244272"/>
              <a:gd name="connsiteY65" fmla="*/ 3827390 h 6858000"/>
              <a:gd name="connsiteX66" fmla="*/ 5753200 w 6244272"/>
              <a:gd name="connsiteY66" fmla="*/ 4090612 h 6858000"/>
              <a:gd name="connsiteX67" fmla="*/ 5825886 w 6244272"/>
              <a:gd name="connsiteY67" fmla="*/ 4172424 h 6858000"/>
              <a:gd name="connsiteX68" fmla="*/ 5930554 w 6244272"/>
              <a:gd name="connsiteY68" fmla="*/ 4321821 h 6858000"/>
              <a:gd name="connsiteX69" fmla="*/ 5994519 w 6244272"/>
              <a:gd name="connsiteY69" fmla="*/ 4414305 h 6858000"/>
              <a:gd name="connsiteX70" fmla="*/ 6218393 w 6244272"/>
              <a:gd name="connsiteY70" fmla="*/ 4378734 h 6858000"/>
              <a:gd name="connsiteX71" fmla="*/ 5918925 w 6244272"/>
              <a:gd name="connsiteY71" fmla="*/ 4613499 h 6858000"/>
              <a:gd name="connsiteX72" fmla="*/ 6160243 w 6244272"/>
              <a:gd name="connsiteY72" fmla="*/ 4585042 h 6858000"/>
              <a:gd name="connsiteX73" fmla="*/ 6238745 w 6244272"/>
              <a:gd name="connsiteY73" fmla="*/ 4602828 h 6858000"/>
              <a:gd name="connsiteX74" fmla="*/ 6195133 w 6244272"/>
              <a:gd name="connsiteY74" fmla="*/ 4677526 h 6858000"/>
              <a:gd name="connsiteX75" fmla="*/ 6017778 w 6244272"/>
              <a:gd name="connsiteY75" fmla="*/ 4805580 h 6858000"/>
              <a:gd name="connsiteX76" fmla="*/ 5651439 w 6244272"/>
              <a:gd name="connsiteY76" fmla="*/ 5154171 h 6858000"/>
              <a:gd name="connsiteX77" fmla="*/ 6006149 w 6244272"/>
              <a:gd name="connsiteY77" fmla="*/ 4994104 h 6858000"/>
              <a:gd name="connsiteX78" fmla="*/ 5633994 w 6244272"/>
              <a:gd name="connsiteY78" fmla="*/ 5353367 h 6858000"/>
              <a:gd name="connsiteX79" fmla="*/ 5552586 w 6244272"/>
              <a:gd name="connsiteY79" fmla="*/ 5474306 h 6858000"/>
              <a:gd name="connsiteX80" fmla="*/ 5383953 w 6244272"/>
              <a:gd name="connsiteY80" fmla="*/ 5769542 h 6858000"/>
              <a:gd name="connsiteX81" fmla="*/ 5392675 w 6244272"/>
              <a:gd name="connsiteY81" fmla="*/ 5801555 h 6858000"/>
              <a:gd name="connsiteX82" fmla="*/ 5584568 w 6244272"/>
              <a:gd name="connsiteY82" fmla="*/ 5755314 h 6858000"/>
              <a:gd name="connsiteX83" fmla="*/ 5334526 w 6244272"/>
              <a:gd name="connsiteY83" fmla="*/ 6004307 h 6858000"/>
              <a:gd name="connsiteX84" fmla="*/ 5075763 w 6244272"/>
              <a:gd name="connsiteY84" fmla="*/ 6196388 h 6858000"/>
              <a:gd name="connsiteX85" fmla="*/ 5258933 w 6244272"/>
              <a:gd name="connsiteY85" fmla="*/ 6167932 h 6858000"/>
              <a:gd name="connsiteX86" fmla="*/ 5511881 w 6244272"/>
              <a:gd name="connsiteY86" fmla="*/ 6057663 h 6858000"/>
              <a:gd name="connsiteX87" fmla="*/ 5599105 w 6244272"/>
              <a:gd name="connsiteY87" fmla="*/ 6100347 h 6858000"/>
              <a:gd name="connsiteX88" fmla="*/ 5360693 w 6244272"/>
              <a:gd name="connsiteY88" fmla="*/ 6281757 h 6858000"/>
              <a:gd name="connsiteX89" fmla="*/ 5224043 w 6244272"/>
              <a:gd name="connsiteY89" fmla="*/ 6367127 h 6858000"/>
              <a:gd name="connsiteX90" fmla="*/ 5168801 w 6244272"/>
              <a:gd name="connsiteY90" fmla="*/ 6431153 h 6858000"/>
              <a:gd name="connsiteX91" fmla="*/ 5011799 w 6244272"/>
              <a:gd name="connsiteY91" fmla="*/ 6658805 h 6858000"/>
              <a:gd name="connsiteX92" fmla="*/ 4651275 w 6244272"/>
              <a:gd name="connsiteY92" fmla="*/ 6858000 h 6858000"/>
              <a:gd name="connsiteX93" fmla="*/ 1823619 w 6244272"/>
              <a:gd name="connsiteY93" fmla="*/ 6858000 h 6858000"/>
              <a:gd name="connsiteX94" fmla="*/ 947849 w 6244272"/>
              <a:gd name="connsiteY94" fmla="*/ 6858000 h 6858000"/>
              <a:gd name="connsiteX95" fmla="*/ 732568 w 6244272"/>
              <a:gd name="connsiteY95" fmla="*/ 6858000 h 6858000"/>
              <a:gd name="connsiteX96" fmla="*/ 0 w 6244272"/>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069B89-AD16-4BC2-BF86-474D556956EF}"/>
              </a:ext>
            </a:extLst>
          </p:cNvPr>
          <p:cNvSpPr>
            <a:spLocks noGrp="1"/>
          </p:cNvSpPr>
          <p:nvPr>
            <p:ph type="ctrTitle"/>
          </p:nvPr>
        </p:nvSpPr>
        <p:spPr>
          <a:xfrm>
            <a:off x="643468" y="609600"/>
            <a:ext cx="3992700" cy="3877197"/>
          </a:xfrm>
        </p:spPr>
        <p:txBody>
          <a:bodyPr vert="horz" lIns="91440" tIns="45720" rIns="91440" bIns="45720" rtlCol="0">
            <a:normAutofit/>
          </a:bodyPr>
          <a:lstStyle/>
          <a:p>
            <a:pPr algn="l"/>
            <a:r>
              <a:rPr lang="en-US" sz="4400" dirty="0"/>
              <a:t>Deep Learning in Bioinformatics</a:t>
            </a:r>
            <a:br>
              <a:rPr lang="en-US" sz="4400" dirty="0"/>
            </a:br>
            <a:br>
              <a:rPr lang="en-US" sz="4400" kern="1200" dirty="0">
                <a:latin typeface="+mj-lt"/>
                <a:ea typeface="+mj-ea"/>
                <a:cs typeface="+mj-cs"/>
              </a:rPr>
            </a:br>
            <a:r>
              <a:rPr lang="en-US" sz="4400" kern="1200" dirty="0">
                <a:latin typeface="+mj-lt"/>
                <a:ea typeface="+mj-ea"/>
                <a:cs typeface="+mj-cs"/>
              </a:rPr>
              <a:t>	</a:t>
            </a:r>
          </a:p>
        </p:txBody>
      </p:sp>
      <p:sp>
        <p:nvSpPr>
          <p:cNvPr id="3" name="Subtitle 2">
            <a:extLst>
              <a:ext uri="{FF2B5EF4-FFF2-40B4-BE49-F238E27FC236}">
                <a16:creationId xmlns:a16="http://schemas.microsoft.com/office/drawing/2014/main" id="{38E41EDF-2CBA-4234-8AFD-46FCE567577B}"/>
              </a:ext>
            </a:extLst>
          </p:cNvPr>
          <p:cNvSpPr>
            <a:spLocks noGrp="1"/>
          </p:cNvSpPr>
          <p:nvPr>
            <p:ph type="subTitle" idx="1"/>
          </p:nvPr>
        </p:nvSpPr>
        <p:spPr>
          <a:xfrm>
            <a:off x="643467" y="4638783"/>
            <a:ext cx="4597836" cy="1343972"/>
          </a:xfrm>
        </p:spPr>
        <p:txBody>
          <a:bodyPr vert="horz" lIns="91440" tIns="45720" rIns="91440" bIns="45720" rtlCol="0">
            <a:normAutofit/>
          </a:bodyPr>
          <a:lstStyle/>
          <a:p>
            <a:pPr algn="l"/>
            <a:r>
              <a:rPr lang="en-US" sz="1700" dirty="0"/>
              <a:t>By: Maninderpreet Singh Puri</a:t>
            </a:r>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2184956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600" kern="1200">
                <a:solidFill>
                  <a:schemeClr val="tx1"/>
                </a:solidFill>
                <a:effectLst/>
                <a:latin typeface="+mj-lt"/>
                <a:ea typeface="+mj-ea"/>
                <a:cs typeface="+mj-cs"/>
              </a:rPr>
              <a:t>Deep learning in Bioinformatics (continued)</a:t>
            </a:r>
            <a:endParaRPr lang="en-US" sz="4600" kern="1200">
              <a:solidFill>
                <a:schemeClr val="tx1"/>
              </a:solidFill>
              <a:latin typeface="+mj-lt"/>
              <a:ea typeface="+mj-ea"/>
              <a:cs typeface="+mj-cs"/>
            </a:endParaRPr>
          </a:p>
        </p:txBody>
      </p:sp>
      <p:sp>
        <p:nvSpPr>
          <p:cNvPr id="5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E4413D6-CCE4-45F6-8B88-98F522A87D69}"/>
              </a:ext>
            </a:extLst>
          </p:cNvPr>
          <p:cNvSpPr txBox="1"/>
          <p:nvPr/>
        </p:nvSpPr>
        <p:spPr>
          <a:xfrm>
            <a:off x="838200" y="1929384"/>
            <a:ext cx="10515600" cy="4251960"/>
          </a:xfrm>
          <a:prstGeom prst="rect">
            <a:avLst/>
          </a:prstGeom>
        </p:spPr>
        <p:txBody>
          <a:bodyPr vert="horz" lIns="91440" tIns="45720" rIns="91440" bIns="45720" rtlCol="0">
            <a:normAutofit fontScale="92500" lnSpcReduction="10000"/>
          </a:bodyPr>
          <a:lstStyle/>
          <a:p>
            <a:pPr marL="342900" indent="-228600">
              <a:lnSpc>
                <a:spcPct val="90000"/>
              </a:lnSpc>
              <a:spcAft>
                <a:spcPts val="600"/>
              </a:spcAft>
              <a:buFont typeface="Arial" panose="020B0604020202020204" pitchFamily="34" charset="0"/>
              <a:buChar char="•"/>
            </a:pPr>
            <a:r>
              <a:rPr lang="en-US" sz="2200" dirty="0"/>
              <a:t>The goal of training deep learning architectures is optimization of the weight parameters in each layer, which gradually combines simpler features into complex features so that the most suitable hierarchical representations can be learned from data.</a:t>
            </a:r>
          </a:p>
          <a:p>
            <a:pPr marL="342900" indent="-228600">
              <a:lnSpc>
                <a:spcPct val="90000"/>
              </a:lnSpc>
              <a:spcAft>
                <a:spcPts val="600"/>
              </a:spcAft>
              <a:buFont typeface="Arial" panose="020B0604020202020204" pitchFamily="34" charset="0"/>
              <a:buChar char="•"/>
            </a:pPr>
            <a:r>
              <a:rPr lang="en-GB" sz="2400" dirty="0"/>
              <a:t>optimization process is organized as follows</a:t>
            </a:r>
            <a:r>
              <a:rPr lang="en-US" sz="2200" dirty="0"/>
              <a:t>:</a:t>
            </a:r>
          </a:p>
          <a:p>
            <a:pPr marL="800100" lvl="1" indent="-228600">
              <a:lnSpc>
                <a:spcPct val="90000"/>
              </a:lnSpc>
              <a:spcAft>
                <a:spcPts val="600"/>
              </a:spcAft>
              <a:buFont typeface="Arial" panose="020B0604020202020204" pitchFamily="34" charset="0"/>
              <a:buChar char="•"/>
            </a:pPr>
            <a:r>
              <a:rPr lang="en-GB" sz="2400" dirty="0"/>
              <a:t>First, given a training dataset, the forward pass sequentially computes the output in each layer and propagates the function signals forward through the network. </a:t>
            </a:r>
            <a:endParaRPr lang="en-US" sz="2200" dirty="0"/>
          </a:p>
          <a:p>
            <a:pPr marL="800100" lvl="1" indent="-228600">
              <a:lnSpc>
                <a:spcPct val="90000"/>
              </a:lnSpc>
              <a:spcAft>
                <a:spcPts val="600"/>
              </a:spcAft>
              <a:buFont typeface="Arial" panose="020B0604020202020204" pitchFamily="34" charset="0"/>
              <a:buChar char="•"/>
            </a:pPr>
            <a:r>
              <a:rPr lang="en-GB" sz="2400" dirty="0"/>
              <a:t>In the final output layer, an objective loss function measures error between the inferenced outputs and the given labels. </a:t>
            </a:r>
            <a:endParaRPr lang="en-US" sz="2200" dirty="0"/>
          </a:p>
          <a:p>
            <a:pPr marL="800100" lvl="1" indent="-228600">
              <a:lnSpc>
                <a:spcPct val="90000"/>
              </a:lnSpc>
              <a:spcAft>
                <a:spcPts val="600"/>
              </a:spcAft>
              <a:buFont typeface="Arial" panose="020B0604020202020204" pitchFamily="34" charset="0"/>
              <a:buChar char="•"/>
            </a:pPr>
            <a:r>
              <a:rPr lang="en-GB" sz="2400" dirty="0"/>
              <a:t>To minimize the training error, the backward pass uses the chain rule to backpropagate error signals and compute gradients with respect to all weights throughout the neural network</a:t>
            </a:r>
          </a:p>
          <a:p>
            <a:pPr marL="800100" lvl="1" indent="-228600">
              <a:lnSpc>
                <a:spcPct val="90000"/>
              </a:lnSpc>
              <a:spcAft>
                <a:spcPts val="600"/>
              </a:spcAft>
              <a:buFont typeface="Arial" panose="020B0604020202020204" pitchFamily="34" charset="0"/>
              <a:buChar char="•"/>
            </a:pPr>
            <a:r>
              <a:rPr lang="en-GB" sz="2400" dirty="0"/>
              <a:t>Finally, the weight parameters are updated using optimization algorithms based on stochastic gradient descent (SGD) .</a:t>
            </a:r>
            <a:endParaRPr lang="en-US" altLang="en-US" sz="2200" dirty="0"/>
          </a:p>
        </p:txBody>
      </p:sp>
      <p:sp>
        <p:nvSpPr>
          <p:cNvPr id="6" name="TextBox 5">
            <a:extLst>
              <a:ext uri="{FF2B5EF4-FFF2-40B4-BE49-F238E27FC236}">
                <a16:creationId xmlns:a16="http://schemas.microsoft.com/office/drawing/2014/main" id="{D5D28F70-B005-4D48-AA64-79344D4B1E39}"/>
              </a:ext>
            </a:extLst>
          </p:cNvPr>
          <p:cNvSpPr txBox="1"/>
          <p:nvPr/>
        </p:nvSpPr>
        <p:spPr>
          <a:xfrm>
            <a:off x="317369" y="5963970"/>
            <a:ext cx="11557262" cy="893771"/>
          </a:xfrm>
          <a:prstGeom prst="rect">
            <a:avLst/>
          </a:prstGeom>
          <a:noFill/>
        </p:spPr>
        <p:txBody>
          <a:bodyPr wrap="square" rtlCol="0">
            <a:spAutoFit/>
          </a:bodyPr>
          <a:lstStyle/>
          <a:p>
            <a:pPr marL="457200" indent="-457200" algn="ctr">
              <a:lnSpc>
                <a:spcPct val="200000"/>
              </a:lnSpc>
            </a:pPr>
            <a:r>
              <a:rPr lang="en-GB" sz="1400" dirty="0">
                <a:effectLst/>
                <a:latin typeface="+mj-lt"/>
              </a:rPr>
              <a:t>Min, S., Lee, B., &amp; Yoon, S. (2016). Deep Learning in Bioinformatics. </a:t>
            </a:r>
            <a:r>
              <a:rPr lang="en-GB" sz="1400" i="1" dirty="0">
                <a:effectLst/>
                <a:latin typeface="+mj-lt"/>
              </a:rPr>
              <a:t>Deep Learning in Bioinformatics</a:t>
            </a:r>
            <a:r>
              <a:rPr lang="en-GB" sz="1400" dirty="0">
                <a:effectLst/>
                <a:latin typeface="+mj-lt"/>
              </a:rPr>
              <a:t>. Published. https://arxiv.org/ftp/arxiv/papers/1603/1603.06430.pdf</a:t>
            </a:r>
          </a:p>
        </p:txBody>
      </p:sp>
    </p:spTree>
    <p:extLst>
      <p:ext uri="{BB962C8B-B14F-4D97-AF65-F5344CB8AC3E}">
        <p14:creationId xmlns:p14="http://schemas.microsoft.com/office/powerpoint/2010/main" val="51938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600" kern="1200">
                <a:solidFill>
                  <a:schemeClr val="tx1"/>
                </a:solidFill>
                <a:effectLst/>
                <a:latin typeface="+mj-lt"/>
                <a:ea typeface="+mj-ea"/>
                <a:cs typeface="+mj-cs"/>
              </a:rPr>
              <a:t>Deep learning in Bioinformatics (continued)</a:t>
            </a:r>
            <a:endParaRPr lang="en-US" sz="4600" kern="1200">
              <a:solidFill>
                <a:schemeClr val="tx1"/>
              </a:solidFill>
              <a:latin typeface="+mj-lt"/>
              <a:ea typeface="+mj-ea"/>
              <a:cs typeface="+mj-cs"/>
            </a:endParaRPr>
          </a:p>
        </p:txBody>
      </p:sp>
      <p:sp>
        <p:nvSpPr>
          <p:cNvPr id="5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E4413D6-CCE4-45F6-8B88-98F522A87D69}"/>
              </a:ext>
            </a:extLst>
          </p:cNvPr>
          <p:cNvSpPr txBox="1"/>
          <p:nvPr/>
        </p:nvSpPr>
        <p:spPr>
          <a:xfrm>
            <a:off x="838200" y="1929384"/>
            <a:ext cx="10515600" cy="4251960"/>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GB" sz="2400" dirty="0"/>
              <a:t>Another core element in the training of deep learning architectures is regularization, which refers to strategies intended to avoid overfitting and thus achieve good generalization performance.</a:t>
            </a:r>
          </a:p>
          <a:p>
            <a:pPr marL="800100" lvl="1" indent="-228600">
              <a:lnSpc>
                <a:spcPct val="90000"/>
              </a:lnSpc>
              <a:spcAft>
                <a:spcPts val="600"/>
              </a:spcAft>
              <a:buFont typeface="Arial" panose="020B0604020202020204" pitchFamily="34" charset="0"/>
              <a:buChar char="•"/>
            </a:pPr>
            <a:r>
              <a:rPr lang="en-GB" sz="2400" dirty="0"/>
              <a:t>For example, weight decay, a well-known conventional approach, adds a penalty term to the objective loss function so that weight parameters converge to smaller absolute values.</a:t>
            </a:r>
          </a:p>
          <a:p>
            <a:pPr marL="800100" lvl="1" indent="-228600">
              <a:lnSpc>
                <a:spcPct val="90000"/>
              </a:lnSpc>
              <a:spcAft>
                <a:spcPts val="600"/>
              </a:spcAft>
              <a:buFont typeface="Arial" panose="020B0604020202020204" pitchFamily="34" charset="0"/>
              <a:buChar char="•"/>
            </a:pPr>
            <a:r>
              <a:rPr lang="en-GB" sz="2400" dirty="0"/>
              <a:t>Currently, the most widely used regularization approach is dropout. Dropout randomly removes hidden units from neural networks during training and can be considered an ensemble of possible subnetworks</a:t>
            </a:r>
          </a:p>
          <a:p>
            <a:pPr marL="800100" lvl="1" indent="-228600">
              <a:lnSpc>
                <a:spcPct val="90000"/>
              </a:lnSpc>
              <a:spcAft>
                <a:spcPts val="600"/>
              </a:spcAft>
              <a:buFont typeface="Arial" panose="020B0604020202020204" pitchFamily="34" charset="0"/>
              <a:buChar char="•"/>
            </a:pPr>
            <a:r>
              <a:rPr lang="en-GB" sz="2400" dirty="0"/>
              <a:t>a new activation function, </a:t>
            </a:r>
            <a:r>
              <a:rPr lang="en-GB" sz="2400" dirty="0" err="1"/>
              <a:t>maxout</a:t>
            </a:r>
            <a:r>
              <a:rPr lang="en-GB" sz="2400" dirty="0"/>
              <a:t>, and a variant of dropout for RNNs called </a:t>
            </a:r>
            <a:r>
              <a:rPr lang="en-GB" sz="2400" dirty="0" err="1"/>
              <a:t>rnnDrop</a:t>
            </a:r>
            <a:r>
              <a:rPr lang="en-GB" sz="2400" dirty="0"/>
              <a:t>, have been proposed. </a:t>
            </a:r>
            <a:endParaRPr lang="en-US" altLang="en-US" sz="2200" dirty="0"/>
          </a:p>
        </p:txBody>
      </p:sp>
      <p:sp>
        <p:nvSpPr>
          <p:cNvPr id="6" name="TextBox 5">
            <a:extLst>
              <a:ext uri="{FF2B5EF4-FFF2-40B4-BE49-F238E27FC236}">
                <a16:creationId xmlns:a16="http://schemas.microsoft.com/office/drawing/2014/main" id="{98BCCD30-5BAF-48DF-9EE3-03A20BAF7E23}"/>
              </a:ext>
            </a:extLst>
          </p:cNvPr>
          <p:cNvSpPr txBox="1"/>
          <p:nvPr/>
        </p:nvSpPr>
        <p:spPr>
          <a:xfrm>
            <a:off x="317369" y="5963970"/>
            <a:ext cx="11557262" cy="893771"/>
          </a:xfrm>
          <a:prstGeom prst="rect">
            <a:avLst/>
          </a:prstGeom>
          <a:noFill/>
        </p:spPr>
        <p:txBody>
          <a:bodyPr wrap="square" rtlCol="0">
            <a:spAutoFit/>
          </a:bodyPr>
          <a:lstStyle/>
          <a:p>
            <a:pPr marL="457200" indent="-457200" algn="ctr">
              <a:lnSpc>
                <a:spcPct val="200000"/>
              </a:lnSpc>
            </a:pPr>
            <a:r>
              <a:rPr lang="en-GB" sz="1400" dirty="0">
                <a:effectLst/>
                <a:latin typeface="+mj-lt"/>
              </a:rPr>
              <a:t>Min, S., Lee, B., &amp; Yoon, S. (2016). Deep Learning in Bioinformatics. </a:t>
            </a:r>
            <a:r>
              <a:rPr lang="en-GB" sz="1400" i="1" dirty="0">
                <a:effectLst/>
                <a:latin typeface="+mj-lt"/>
              </a:rPr>
              <a:t>Deep Learning in Bioinformatics</a:t>
            </a:r>
            <a:r>
              <a:rPr lang="en-GB" sz="1400" dirty="0">
                <a:effectLst/>
                <a:latin typeface="+mj-lt"/>
              </a:rPr>
              <a:t>. Published. https://arxiv.org/ftp/arxiv/papers/1603/1603.06430.pdf</a:t>
            </a:r>
          </a:p>
        </p:txBody>
      </p:sp>
    </p:spTree>
    <p:extLst>
      <p:ext uri="{BB962C8B-B14F-4D97-AF65-F5344CB8AC3E}">
        <p14:creationId xmlns:p14="http://schemas.microsoft.com/office/powerpoint/2010/main" val="49981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600" kern="1200">
                <a:solidFill>
                  <a:schemeClr val="tx1"/>
                </a:solidFill>
                <a:effectLst/>
                <a:latin typeface="+mj-lt"/>
                <a:ea typeface="+mj-ea"/>
                <a:cs typeface="+mj-cs"/>
              </a:rPr>
              <a:t>Deep learning in Bioinformatics (continued)</a:t>
            </a:r>
            <a:endParaRPr lang="en-US" sz="4600" kern="1200">
              <a:solidFill>
                <a:schemeClr val="tx1"/>
              </a:solidFill>
              <a:latin typeface="+mj-lt"/>
              <a:ea typeface="+mj-ea"/>
              <a:cs typeface="+mj-cs"/>
            </a:endParaRPr>
          </a:p>
        </p:txBody>
      </p:sp>
      <p:sp>
        <p:nvSpPr>
          <p:cNvPr id="5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E4413D6-CCE4-45F6-8B88-98F522A87D69}"/>
              </a:ext>
            </a:extLst>
          </p:cNvPr>
          <p:cNvSpPr txBox="1"/>
          <p:nvPr/>
        </p:nvSpPr>
        <p:spPr>
          <a:xfrm>
            <a:off x="838200" y="1929384"/>
            <a:ext cx="10515600" cy="4251960"/>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AU" sz="2400" dirty="0"/>
              <a:t>Deep learning libraries:</a:t>
            </a:r>
          </a:p>
          <a:p>
            <a:pPr marL="800100" lvl="1" indent="-228600">
              <a:lnSpc>
                <a:spcPct val="90000"/>
              </a:lnSpc>
              <a:spcAft>
                <a:spcPts val="600"/>
              </a:spcAft>
              <a:buFont typeface="Arial" panose="020B0604020202020204" pitchFamily="34" charset="0"/>
              <a:buChar char="•"/>
            </a:pPr>
            <a:r>
              <a:rPr lang="en-GB" sz="2400" dirty="0"/>
              <a:t>many open-source deep learning libraries are available online:</a:t>
            </a:r>
          </a:p>
          <a:p>
            <a:pPr marL="1257300" lvl="2" indent="-228600">
              <a:lnSpc>
                <a:spcPct val="90000"/>
              </a:lnSpc>
              <a:spcAft>
                <a:spcPts val="600"/>
              </a:spcAft>
              <a:buFont typeface="Arial" panose="020B0604020202020204" pitchFamily="34" charset="0"/>
              <a:buChar char="•"/>
            </a:pPr>
            <a:r>
              <a:rPr lang="en-AU" sz="2400" dirty="0"/>
              <a:t>Python-based Neon</a:t>
            </a:r>
            <a:endParaRPr lang="en-GB" sz="2400" dirty="0"/>
          </a:p>
          <a:p>
            <a:pPr marL="1257300" lvl="2" indent="-228600">
              <a:lnSpc>
                <a:spcPct val="90000"/>
              </a:lnSpc>
              <a:spcAft>
                <a:spcPts val="600"/>
              </a:spcAft>
              <a:buFont typeface="Arial" panose="020B0604020202020204" pitchFamily="34" charset="0"/>
              <a:buChar char="•"/>
            </a:pPr>
            <a:r>
              <a:rPr lang="en-AU" sz="2400" dirty="0"/>
              <a:t>C++ based Caffe </a:t>
            </a:r>
          </a:p>
          <a:p>
            <a:pPr marL="1257300" lvl="2" indent="-228600">
              <a:lnSpc>
                <a:spcPct val="90000"/>
              </a:lnSpc>
              <a:spcAft>
                <a:spcPts val="600"/>
              </a:spcAft>
              <a:buFont typeface="Arial" panose="020B0604020202020204" pitchFamily="34" charset="0"/>
              <a:buChar char="•"/>
            </a:pPr>
            <a:r>
              <a:rPr lang="en-AU" sz="2400" dirty="0"/>
              <a:t>Lua-based Torch </a:t>
            </a:r>
          </a:p>
          <a:p>
            <a:pPr marL="1257300" lvl="2" indent="-228600">
              <a:lnSpc>
                <a:spcPct val="90000"/>
              </a:lnSpc>
              <a:spcAft>
                <a:spcPts val="600"/>
              </a:spcAft>
              <a:buFont typeface="Arial" panose="020B0604020202020204" pitchFamily="34" charset="0"/>
              <a:buChar char="•"/>
            </a:pPr>
            <a:r>
              <a:rPr lang="en-AU" sz="2400" dirty="0"/>
              <a:t>Python-based Theano</a:t>
            </a:r>
          </a:p>
          <a:p>
            <a:pPr marL="1257300" lvl="2" indent="-228600">
              <a:lnSpc>
                <a:spcPct val="90000"/>
              </a:lnSpc>
              <a:spcAft>
                <a:spcPts val="600"/>
              </a:spcAft>
              <a:buFont typeface="Arial" panose="020B0604020202020204" pitchFamily="34" charset="0"/>
              <a:buChar char="•"/>
            </a:pPr>
            <a:r>
              <a:rPr lang="en-AU" sz="2400" dirty="0"/>
              <a:t>C++-based TensorFlow</a:t>
            </a:r>
            <a:endParaRPr lang="en-US" altLang="en-US" sz="2200" dirty="0"/>
          </a:p>
        </p:txBody>
      </p:sp>
      <p:sp>
        <p:nvSpPr>
          <p:cNvPr id="6" name="TextBox 5">
            <a:extLst>
              <a:ext uri="{FF2B5EF4-FFF2-40B4-BE49-F238E27FC236}">
                <a16:creationId xmlns:a16="http://schemas.microsoft.com/office/drawing/2014/main" id="{E3A6BC82-439D-4665-BDC9-D490ACD8F1C0}"/>
              </a:ext>
            </a:extLst>
          </p:cNvPr>
          <p:cNvSpPr txBox="1"/>
          <p:nvPr/>
        </p:nvSpPr>
        <p:spPr>
          <a:xfrm>
            <a:off x="317369" y="5963970"/>
            <a:ext cx="11557262" cy="893771"/>
          </a:xfrm>
          <a:prstGeom prst="rect">
            <a:avLst/>
          </a:prstGeom>
          <a:noFill/>
        </p:spPr>
        <p:txBody>
          <a:bodyPr wrap="square" rtlCol="0">
            <a:spAutoFit/>
          </a:bodyPr>
          <a:lstStyle/>
          <a:p>
            <a:pPr marL="457200" indent="-457200" algn="ctr">
              <a:lnSpc>
                <a:spcPct val="200000"/>
              </a:lnSpc>
            </a:pPr>
            <a:r>
              <a:rPr lang="en-GB" sz="1400" dirty="0">
                <a:effectLst/>
                <a:latin typeface="+mj-lt"/>
              </a:rPr>
              <a:t>Min, S., Lee, B., &amp; Yoon, S. (2016). Deep Learning in Bioinformatics. </a:t>
            </a:r>
            <a:r>
              <a:rPr lang="en-GB" sz="1400" i="1" dirty="0">
                <a:effectLst/>
                <a:latin typeface="+mj-lt"/>
              </a:rPr>
              <a:t>Deep Learning in Bioinformatics</a:t>
            </a:r>
            <a:r>
              <a:rPr lang="en-GB" sz="1400" dirty="0">
                <a:effectLst/>
                <a:latin typeface="+mj-lt"/>
              </a:rPr>
              <a:t>. Published. https://arxiv.org/ftp/arxiv/papers/1603/1603.06430.pdf</a:t>
            </a:r>
          </a:p>
        </p:txBody>
      </p:sp>
    </p:spTree>
    <p:extLst>
      <p:ext uri="{BB962C8B-B14F-4D97-AF65-F5344CB8AC3E}">
        <p14:creationId xmlns:p14="http://schemas.microsoft.com/office/powerpoint/2010/main" val="368163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630936" y="640080"/>
            <a:ext cx="4818888" cy="1481328"/>
          </a:xfr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a:bodyPr>
          <a:lstStyle/>
          <a:p>
            <a:pPr lvl="0"/>
            <a:r>
              <a:rPr lang="en-US" sz="3800" kern="1200" dirty="0">
                <a:solidFill>
                  <a:schemeClr val="bg1"/>
                </a:solidFill>
                <a:latin typeface="+mj-lt"/>
                <a:ea typeface="+mj-ea"/>
                <a:cs typeface="+mj-cs"/>
              </a:rPr>
              <a:t>Deep learning models used in bioinformatics.</a:t>
            </a:r>
          </a:p>
        </p:txBody>
      </p:sp>
      <p:sp>
        <p:nvSpPr>
          <p:cNvPr id="4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9A1F36A-F456-4AFA-96DF-97FAF43EBB85}"/>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000" b="1" dirty="0"/>
              <a:t>Deep neural networks</a:t>
            </a:r>
            <a:endParaRPr lang="en-US" sz="1000" dirty="0"/>
          </a:p>
          <a:p>
            <a:pPr marL="285750" indent="-228600">
              <a:lnSpc>
                <a:spcPct val="90000"/>
              </a:lnSpc>
              <a:spcAft>
                <a:spcPts val="600"/>
              </a:spcAft>
              <a:buFont typeface="Arial" panose="020B0604020202020204" pitchFamily="34" charset="0"/>
              <a:buChar char="•"/>
            </a:pPr>
            <a:r>
              <a:rPr lang="en-US" sz="1000" dirty="0"/>
              <a:t>The basic structure of DNNs consists of an input layer, multiple hidden layers, and an output layer.</a:t>
            </a:r>
          </a:p>
          <a:p>
            <a:pPr marL="285750" indent="-228600">
              <a:lnSpc>
                <a:spcPct val="90000"/>
              </a:lnSpc>
              <a:spcAft>
                <a:spcPts val="600"/>
              </a:spcAft>
              <a:buFont typeface="Arial" panose="020B0604020202020204" pitchFamily="34" charset="0"/>
              <a:buChar char="•"/>
            </a:pPr>
            <a:r>
              <a:rPr lang="en-US" sz="1000" dirty="0"/>
              <a:t>Once input data are given to the DNNs, output values are computed sequentially along the layers of the network.</a:t>
            </a:r>
          </a:p>
          <a:p>
            <a:pPr marL="285750" indent="-228600">
              <a:lnSpc>
                <a:spcPct val="90000"/>
              </a:lnSpc>
              <a:spcAft>
                <a:spcPts val="600"/>
              </a:spcAft>
              <a:buFont typeface="Arial" panose="020B0604020202020204" pitchFamily="34" charset="0"/>
              <a:buChar char="•"/>
            </a:pPr>
            <a:r>
              <a:rPr lang="en-US" sz="1000" dirty="0"/>
              <a:t>At each layer, the input vector comprising the output values of each unit in the layer below is multiplied by the weight vector for each unit in the current layer to produce the weighted sum.</a:t>
            </a:r>
          </a:p>
          <a:p>
            <a:pPr marL="285750" indent="-228600">
              <a:lnSpc>
                <a:spcPct val="90000"/>
              </a:lnSpc>
              <a:spcAft>
                <a:spcPts val="600"/>
              </a:spcAft>
              <a:buFont typeface="Arial" panose="020B0604020202020204" pitchFamily="34" charset="0"/>
              <a:buChar char="•"/>
            </a:pPr>
            <a:r>
              <a:rPr lang="en-US" sz="1000" dirty="0"/>
              <a:t>Then, a nonlinear function, such as a sigmoid, hyperbolic tangent, or rectified linear unit (</a:t>
            </a:r>
            <a:r>
              <a:rPr lang="en-US" sz="1000" dirty="0" err="1"/>
              <a:t>ReLU</a:t>
            </a:r>
            <a:r>
              <a:rPr lang="en-US" sz="1000" dirty="0"/>
              <a:t>), is applied to the weighted sum to compute the output values of the layer.</a:t>
            </a:r>
          </a:p>
          <a:p>
            <a:pPr marL="285750" indent="-228600">
              <a:lnSpc>
                <a:spcPct val="90000"/>
              </a:lnSpc>
              <a:spcAft>
                <a:spcPts val="600"/>
              </a:spcAft>
              <a:buFont typeface="Arial" panose="020B0604020202020204" pitchFamily="34" charset="0"/>
              <a:buChar char="•"/>
            </a:pPr>
            <a:r>
              <a:rPr lang="en-US" sz="1000" dirty="0"/>
              <a:t>The computation in each layer transforms the representations in the layer below into slightly more abstract representations.</a:t>
            </a:r>
          </a:p>
          <a:p>
            <a:pPr marL="285750" indent="-228600">
              <a:lnSpc>
                <a:spcPct val="90000"/>
              </a:lnSpc>
              <a:spcAft>
                <a:spcPts val="600"/>
              </a:spcAft>
              <a:buFont typeface="Arial" panose="020B0604020202020204" pitchFamily="34" charset="0"/>
              <a:buChar char="•"/>
            </a:pPr>
            <a:r>
              <a:rPr lang="en-US" sz="1000" dirty="0"/>
              <a:t>Given that bioinformatics data are typically complex and high-dimensional, DNNs have great promise for bioinformatics research. We believe DNNs, as hierarchical representation learning methods, can discover previously unknown highly abstract patterns and correlations to provide insight to better understand the nature of the data</a:t>
            </a:r>
          </a:p>
        </p:txBody>
      </p:sp>
      <p:pic>
        <p:nvPicPr>
          <p:cNvPr id="7" name="Picture 6">
            <a:extLst>
              <a:ext uri="{FF2B5EF4-FFF2-40B4-BE49-F238E27FC236}">
                <a16:creationId xmlns:a16="http://schemas.microsoft.com/office/drawing/2014/main" id="{7CDA3517-0502-4713-A917-8C6D2F1A6559}"/>
              </a:ext>
            </a:extLst>
          </p:cNvPr>
          <p:cNvPicPr>
            <a:picLocks noChangeAspect="1"/>
          </p:cNvPicPr>
          <p:nvPr/>
        </p:nvPicPr>
        <p:blipFill rotWithShape="1">
          <a:blip r:embed="rId2"/>
          <a:srcRect l="-259" t="-456" b="-1053"/>
          <a:stretch/>
        </p:blipFill>
        <p:spPr>
          <a:xfrm>
            <a:off x="6099048" y="1169827"/>
            <a:ext cx="5458968" cy="4518345"/>
          </a:xfrm>
          <a:prstGeom prst="rect">
            <a:avLst/>
          </a:prstGeom>
        </p:spPr>
      </p:pic>
      <p:sp>
        <p:nvSpPr>
          <p:cNvPr id="3" name="TextBox 2">
            <a:extLst>
              <a:ext uri="{FF2B5EF4-FFF2-40B4-BE49-F238E27FC236}">
                <a16:creationId xmlns:a16="http://schemas.microsoft.com/office/drawing/2014/main" id="{2A8418A9-CD38-4665-844D-7AB1067D82C4}"/>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altLang="en-US" sz="2200" dirty="0"/>
          </a:p>
        </p:txBody>
      </p:sp>
      <p:sp>
        <p:nvSpPr>
          <p:cNvPr id="8" name="TextBox 7">
            <a:extLst>
              <a:ext uri="{FF2B5EF4-FFF2-40B4-BE49-F238E27FC236}">
                <a16:creationId xmlns:a16="http://schemas.microsoft.com/office/drawing/2014/main" id="{9CD15469-2AE7-4A8A-8786-D44BCF61FFBD}"/>
              </a:ext>
            </a:extLst>
          </p:cNvPr>
          <p:cNvSpPr txBox="1"/>
          <p:nvPr/>
        </p:nvSpPr>
        <p:spPr>
          <a:xfrm>
            <a:off x="317369" y="5963970"/>
            <a:ext cx="11557262" cy="893771"/>
          </a:xfrm>
          <a:prstGeom prst="rect">
            <a:avLst/>
          </a:prstGeom>
          <a:noFill/>
        </p:spPr>
        <p:txBody>
          <a:bodyPr wrap="square" rtlCol="0">
            <a:spAutoFit/>
          </a:bodyPr>
          <a:lstStyle/>
          <a:p>
            <a:pPr marL="457200" indent="-457200" algn="ctr">
              <a:lnSpc>
                <a:spcPct val="200000"/>
              </a:lnSpc>
            </a:pPr>
            <a:r>
              <a:rPr lang="en-GB" sz="1400" dirty="0">
                <a:effectLst/>
                <a:latin typeface="+mj-lt"/>
              </a:rPr>
              <a:t>Min, S., Lee, B., &amp; Yoon, S. (2016). Deep Learning in Bioinformatics. </a:t>
            </a:r>
            <a:r>
              <a:rPr lang="en-GB" sz="1400" i="1" dirty="0">
                <a:effectLst/>
                <a:latin typeface="+mj-lt"/>
              </a:rPr>
              <a:t>Deep Learning in Bioinformatics</a:t>
            </a:r>
            <a:r>
              <a:rPr lang="en-GB" sz="1400" dirty="0">
                <a:effectLst/>
                <a:latin typeface="+mj-lt"/>
              </a:rPr>
              <a:t>. Published. https://arxiv.org/ftp/arxiv/papers/1603/1603.06430.pdf</a:t>
            </a:r>
          </a:p>
        </p:txBody>
      </p:sp>
      <p:sp>
        <p:nvSpPr>
          <p:cNvPr id="9" name="TextBox 8">
            <a:extLst>
              <a:ext uri="{FF2B5EF4-FFF2-40B4-BE49-F238E27FC236}">
                <a16:creationId xmlns:a16="http://schemas.microsoft.com/office/drawing/2014/main" id="{E3E10478-E643-4E57-86D6-10926D846F2F}"/>
              </a:ext>
            </a:extLst>
          </p:cNvPr>
          <p:cNvSpPr txBox="1"/>
          <p:nvPr/>
        </p:nvSpPr>
        <p:spPr>
          <a:xfrm>
            <a:off x="5417146" y="5625157"/>
            <a:ext cx="5429840" cy="338554"/>
          </a:xfrm>
          <a:prstGeom prst="rect">
            <a:avLst/>
          </a:prstGeom>
          <a:noFill/>
        </p:spPr>
        <p:txBody>
          <a:bodyPr wrap="square" rtlCol="0">
            <a:spAutoFit/>
          </a:bodyPr>
          <a:lstStyle/>
          <a:p>
            <a:r>
              <a:rPr lang="en-AU" sz="1600" dirty="0"/>
              <a:t>Figure 6 : Deep Neural Network Architecture</a:t>
            </a:r>
          </a:p>
        </p:txBody>
      </p:sp>
    </p:spTree>
    <p:extLst>
      <p:ext uri="{BB962C8B-B14F-4D97-AF65-F5344CB8AC3E}">
        <p14:creationId xmlns:p14="http://schemas.microsoft.com/office/powerpoint/2010/main" val="275432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Case Study</a:t>
            </a:r>
            <a:endParaRPr lang="en-US" dirty="0">
              <a:solidFill>
                <a:schemeClr val="bg1"/>
              </a:solidFill>
            </a:endParaRPr>
          </a:p>
        </p:txBody>
      </p:sp>
      <p:pic>
        <p:nvPicPr>
          <p:cNvPr id="6" name="Picture 5">
            <a:extLst>
              <a:ext uri="{FF2B5EF4-FFF2-40B4-BE49-F238E27FC236}">
                <a16:creationId xmlns:a16="http://schemas.microsoft.com/office/drawing/2014/main" id="{0FDD6274-6AF9-4923-949D-126D964FAB15}"/>
              </a:ext>
            </a:extLst>
          </p:cNvPr>
          <p:cNvPicPr>
            <a:picLocks noChangeAspect="1"/>
          </p:cNvPicPr>
          <p:nvPr/>
        </p:nvPicPr>
        <p:blipFill rotWithShape="1">
          <a:blip r:embed="rId2"/>
          <a:srcRect t="2929" r="3" b="13822"/>
          <a:stretch/>
        </p:blipFill>
        <p:spPr>
          <a:xfrm>
            <a:off x="841248" y="2733040"/>
            <a:ext cx="5867740" cy="3443922"/>
          </a:xfrm>
          <a:prstGeom prst="rect">
            <a:avLst/>
          </a:prstGeom>
        </p:spPr>
      </p:pic>
      <p:sp>
        <p:nvSpPr>
          <p:cNvPr id="3" name="TextBox 2">
            <a:extLst>
              <a:ext uri="{FF2B5EF4-FFF2-40B4-BE49-F238E27FC236}">
                <a16:creationId xmlns:a16="http://schemas.microsoft.com/office/drawing/2014/main" id="{2A8418A9-CD38-4665-844D-7AB1067D82C4}"/>
              </a:ext>
            </a:extLst>
          </p:cNvPr>
          <p:cNvSpPr txBox="1"/>
          <p:nvPr/>
        </p:nvSpPr>
        <p:spPr>
          <a:xfrm>
            <a:off x="7546848" y="2516777"/>
            <a:ext cx="3803904" cy="3660185"/>
          </a:xfrm>
          <a:prstGeom prst="rect">
            <a:avLst/>
          </a:prstGeom>
        </p:spPr>
        <p:txBody>
          <a:bodyPr vert="horz" lIns="91440" tIns="45720" rIns="91440" bIns="45720" rtlCol="0" anchor="ctr">
            <a:normAutofit fontScale="92500" lnSpcReduction="10000"/>
          </a:bodyPr>
          <a:lstStyle/>
          <a:p>
            <a:pPr marL="285750" indent="-228600">
              <a:lnSpc>
                <a:spcPct val="90000"/>
              </a:lnSpc>
              <a:spcAft>
                <a:spcPts val="600"/>
              </a:spcAft>
              <a:buFont typeface="Arial" panose="020B0604020202020204" pitchFamily="34" charset="0"/>
              <a:buChar char="•"/>
            </a:pPr>
            <a:r>
              <a:rPr lang="en-US" altLang="en-US" sz="1400" dirty="0"/>
              <a:t>Researchers conducted a deep learning study on </a:t>
            </a:r>
            <a:r>
              <a:rPr lang="en-GB" sz="1400" dirty="0"/>
              <a:t>neuroimaging . T</a:t>
            </a:r>
            <a:r>
              <a:rPr lang="en-US" altLang="en-US" sz="1400" dirty="0"/>
              <a:t>hey used a </a:t>
            </a:r>
            <a:r>
              <a:rPr lang="en-US" sz="1400" dirty="0"/>
              <a:t>combined MRI data from four separate schizophrenia studies conducted at 4 different institutions. </a:t>
            </a:r>
          </a:p>
          <a:p>
            <a:pPr marL="285750" indent="-228600">
              <a:lnSpc>
                <a:spcPct val="90000"/>
              </a:lnSpc>
              <a:spcAft>
                <a:spcPts val="600"/>
              </a:spcAft>
              <a:buFont typeface="Arial" panose="020B0604020202020204" pitchFamily="34" charset="0"/>
              <a:buChar char="•"/>
            </a:pPr>
            <a:r>
              <a:rPr lang="en-US" sz="1400" dirty="0"/>
              <a:t>The combined sample comprised 198 schizophrenia patients and 191 matched healthy controls and contained both first episode and chronic patients.</a:t>
            </a:r>
          </a:p>
          <a:p>
            <a:pPr marL="285750" indent="-228600">
              <a:lnSpc>
                <a:spcPct val="90000"/>
              </a:lnSpc>
              <a:spcAft>
                <a:spcPts val="600"/>
              </a:spcAft>
              <a:buFont typeface="Arial" panose="020B0604020202020204" pitchFamily="34" charset="0"/>
              <a:buChar char="•"/>
            </a:pPr>
            <a:r>
              <a:rPr lang="en-US" altLang="en-US" sz="1400" dirty="0"/>
              <a:t>Many preprocessing tasks were performed to get </a:t>
            </a:r>
            <a:r>
              <a:rPr lang="en-US" sz="1400" dirty="0"/>
              <a:t>60465 gray matter images which were used in the model.</a:t>
            </a:r>
          </a:p>
          <a:p>
            <a:pPr marL="285750" indent="-228600">
              <a:lnSpc>
                <a:spcPct val="90000"/>
              </a:lnSpc>
              <a:spcAft>
                <a:spcPts val="600"/>
              </a:spcAft>
              <a:buFont typeface="Arial" panose="020B0604020202020204" pitchFamily="34" charset="0"/>
              <a:buChar char="•"/>
            </a:pPr>
            <a:r>
              <a:rPr lang="en-US" altLang="en-US" sz="1400" dirty="0"/>
              <a:t>They used a DBN(Deep Belief Network) to classify </a:t>
            </a:r>
            <a:r>
              <a:rPr lang="en-GB" sz="1400" dirty="0"/>
              <a:t>schizophrenia patients from brain MRIs</a:t>
            </a:r>
            <a:r>
              <a:rPr lang="en-US" altLang="en-US" sz="1400" dirty="0"/>
              <a:t>. </a:t>
            </a:r>
            <a:r>
              <a:rPr lang="en-GB" sz="1400" dirty="0"/>
              <a:t>Deep Belief Network (DBN) is composed of multiple Restricted Boltzmann Machines (RBM) or autoencoders stacked on top of each other, where each hidden layer in subnetworks serves as a visible layer for the next layer.</a:t>
            </a:r>
          </a:p>
          <a:p>
            <a:pPr marL="285750" indent="-228600">
              <a:lnSpc>
                <a:spcPct val="90000"/>
              </a:lnSpc>
              <a:spcAft>
                <a:spcPts val="600"/>
              </a:spcAft>
              <a:buFont typeface="Arial" panose="020B0604020202020204" pitchFamily="34" charset="0"/>
              <a:buChar char="•"/>
            </a:pPr>
            <a:r>
              <a:rPr lang="en-GB" sz="1400" dirty="0"/>
              <a:t>Investigations show that deep learning has a high potential in neuroimaging applications</a:t>
            </a:r>
            <a:endParaRPr lang="en-US" altLang="en-US" sz="1400" dirty="0"/>
          </a:p>
        </p:txBody>
      </p:sp>
      <p:sp>
        <p:nvSpPr>
          <p:cNvPr id="7" name="TextBox 6">
            <a:extLst>
              <a:ext uri="{FF2B5EF4-FFF2-40B4-BE49-F238E27FC236}">
                <a16:creationId xmlns:a16="http://schemas.microsoft.com/office/drawing/2014/main" id="{92FB8150-B10F-4466-9F7B-5AE8A960909C}"/>
              </a:ext>
            </a:extLst>
          </p:cNvPr>
          <p:cNvSpPr txBox="1"/>
          <p:nvPr/>
        </p:nvSpPr>
        <p:spPr>
          <a:xfrm>
            <a:off x="838200" y="6287528"/>
            <a:ext cx="6571488" cy="261610"/>
          </a:xfrm>
          <a:prstGeom prst="rect">
            <a:avLst/>
          </a:prstGeom>
          <a:noFill/>
        </p:spPr>
        <p:txBody>
          <a:bodyPr wrap="square" rtlCol="0">
            <a:spAutoFit/>
          </a:bodyPr>
          <a:lstStyle/>
          <a:p>
            <a:r>
              <a:rPr lang="en-GB" sz="1100" b="1" i="0" dirty="0">
                <a:solidFill>
                  <a:srgbClr val="666666"/>
                </a:solidFill>
                <a:effectLst/>
                <a:latin typeface="Times New Roman" panose="02020603050405020304" pitchFamily="18" charset="0"/>
              </a:rPr>
              <a:t>A smoothed </a:t>
            </a:r>
            <a:r>
              <a:rPr lang="en-GB" sz="1100" b="1" i="0" dirty="0" err="1">
                <a:solidFill>
                  <a:srgbClr val="666666"/>
                </a:solidFill>
                <a:effectLst/>
                <a:latin typeface="Times New Roman" panose="02020603050405020304" pitchFamily="18" charset="0"/>
              </a:rPr>
              <a:t>gray</a:t>
            </a:r>
            <a:r>
              <a:rPr lang="en-GB" sz="1100" b="1" i="0" dirty="0">
                <a:solidFill>
                  <a:srgbClr val="666666"/>
                </a:solidFill>
                <a:effectLst/>
                <a:latin typeface="Times New Roman" panose="02020603050405020304" pitchFamily="18" charset="0"/>
              </a:rPr>
              <a:t> matter segmentation of a training sample of (A) a patient and (B) a healthy control</a:t>
            </a:r>
            <a:r>
              <a:rPr lang="en-GB" sz="1100" b="0" i="0" dirty="0">
                <a:solidFill>
                  <a:srgbClr val="666666"/>
                </a:solidFill>
                <a:effectLst/>
                <a:latin typeface="Times New Roman" panose="02020603050405020304" pitchFamily="18" charset="0"/>
              </a:rPr>
              <a:t>.</a:t>
            </a:r>
            <a:endParaRPr lang="en-AU" sz="1100" dirty="0"/>
          </a:p>
        </p:txBody>
      </p:sp>
      <p:sp>
        <p:nvSpPr>
          <p:cNvPr id="4" name="TextBox 3">
            <a:extLst>
              <a:ext uri="{FF2B5EF4-FFF2-40B4-BE49-F238E27FC236}">
                <a16:creationId xmlns:a16="http://schemas.microsoft.com/office/drawing/2014/main" id="{8886E2F8-09AD-4DA6-BE4E-05667D9CA14C}"/>
              </a:ext>
            </a:extLst>
          </p:cNvPr>
          <p:cNvSpPr txBox="1"/>
          <p:nvPr/>
        </p:nvSpPr>
        <p:spPr>
          <a:xfrm>
            <a:off x="517093" y="6334780"/>
            <a:ext cx="11594969" cy="523220"/>
          </a:xfrm>
          <a:prstGeom prst="rect">
            <a:avLst/>
          </a:prstGeom>
          <a:noFill/>
        </p:spPr>
        <p:txBody>
          <a:bodyPr wrap="square" rtlCol="0">
            <a:spAutoFit/>
          </a:bodyPr>
          <a:lstStyle/>
          <a:p>
            <a:pPr marL="457200" indent="-457200" algn="r"/>
            <a:r>
              <a:rPr lang="en-GB" sz="1400" dirty="0">
                <a:effectLst/>
                <a:latin typeface="+mj-lt"/>
              </a:rPr>
              <a:t> M. </a:t>
            </a:r>
            <a:r>
              <a:rPr lang="en-GB" sz="1400" dirty="0" err="1">
                <a:effectLst/>
                <a:latin typeface="+mj-lt"/>
              </a:rPr>
              <a:t>Plis</a:t>
            </a:r>
            <a:r>
              <a:rPr lang="en-GB" sz="1400" dirty="0">
                <a:effectLst/>
                <a:latin typeface="+mj-lt"/>
              </a:rPr>
              <a:t>, S. (2014). Deep learning for neuroimaging: a validation study. </a:t>
            </a:r>
          </a:p>
          <a:p>
            <a:pPr marL="457200" indent="-457200" algn="r"/>
            <a:r>
              <a:rPr lang="en-GB" sz="1400" i="1" dirty="0">
                <a:effectLst/>
                <a:latin typeface="+mj-lt"/>
              </a:rPr>
              <a:t>Deep Learning for Neuroimaging: A Validation Study</a:t>
            </a:r>
            <a:r>
              <a:rPr lang="en-GB" sz="1400" dirty="0">
                <a:effectLst/>
                <a:latin typeface="+mj-lt"/>
              </a:rPr>
              <a:t>. Published. https://www.ncbi.nlm.nih.gov/pmc/articles/PMC4138493/</a:t>
            </a:r>
          </a:p>
        </p:txBody>
      </p:sp>
      <p:sp>
        <p:nvSpPr>
          <p:cNvPr id="9" name="TextBox 8">
            <a:extLst>
              <a:ext uri="{FF2B5EF4-FFF2-40B4-BE49-F238E27FC236}">
                <a16:creationId xmlns:a16="http://schemas.microsoft.com/office/drawing/2014/main" id="{40FCB736-2E5E-4FBF-AAD9-E01E6B0E8C2B}"/>
              </a:ext>
            </a:extLst>
          </p:cNvPr>
          <p:cNvSpPr txBox="1"/>
          <p:nvPr/>
        </p:nvSpPr>
        <p:spPr>
          <a:xfrm>
            <a:off x="232404" y="6279833"/>
            <a:ext cx="5429840" cy="276999"/>
          </a:xfrm>
          <a:prstGeom prst="rect">
            <a:avLst/>
          </a:prstGeom>
          <a:noFill/>
        </p:spPr>
        <p:txBody>
          <a:bodyPr wrap="square" rtlCol="0">
            <a:spAutoFit/>
          </a:bodyPr>
          <a:lstStyle/>
          <a:p>
            <a:r>
              <a:rPr lang="en-AU" sz="1200" dirty="0"/>
              <a:t>Figure 7 :</a:t>
            </a:r>
          </a:p>
        </p:txBody>
      </p:sp>
    </p:spTree>
    <p:extLst>
      <p:ext uri="{BB962C8B-B14F-4D97-AF65-F5344CB8AC3E}">
        <p14:creationId xmlns:p14="http://schemas.microsoft.com/office/powerpoint/2010/main" val="3902848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8418A9-CD38-4665-844D-7AB1067D82C4}"/>
              </a:ext>
            </a:extLst>
          </p:cNvPr>
          <p:cNvSpPr txBox="1"/>
          <p:nvPr/>
        </p:nvSpPr>
        <p:spPr>
          <a:xfrm>
            <a:off x="4776788" y="1417638"/>
            <a:ext cx="6780213" cy="4794250"/>
          </a:xfrm>
          <a:prstGeom prst="rect">
            <a:avLst/>
          </a:prstGeom>
        </p:spPr>
        <p:txBody>
          <a:bodyPr vert="horz" wrap="square"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ltLang="en-US" sz="1500" dirty="0"/>
              <a:t>Applications in Omics:</a:t>
            </a:r>
          </a:p>
          <a:p>
            <a:pPr marL="742950" lvl="1" indent="-228600">
              <a:lnSpc>
                <a:spcPct val="90000"/>
              </a:lnSpc>
              <a:spcAft>
                <a:spcPts val="600"/>
              </a:spcAft>
              <a:buFont typeface="Arial" panose="020B0604020202020204" pitchFamily="34" charset="0"/>
              <a:buChar char="•"/>
            </a:pPr>
            <a:r>
              <a:rPr lang="en-AU" sz="1500" dirty="0"/>
              <a:t>protein structure prediction</a:t>
            </a:r>
            <a:endParaRPr lang="en-US" sz="1500" dirty="0"/>
          </a:p>
          <a:p>
            <a:pPr marL="742950" lvl="1" indent="-228600">
              <a:lnSpc>
                <a:spcPct val="90000"/>
              </a:lnSpc>
              <a:spcAft>
                <a:spcPts val="600"/>
              </a:spcAft>
              <a:buFont typeface="Arial" panose="020B0604020202020204" pitchFamily="34" charset="0"/>
              <a:buChar char="•"/>
            </a:pPr>
            <a:r>
              <a:rPr lang="en-AU" sz="1500" dirty="0"/>
              <a:t>Gene expression regulation</a:t>
            </a:r>
            <a:endParaRPr lang="en-US" sz="1500" dirty="0"/>
          </a:p>
          <a:p>
            <a:pPr marL="742950" lvl="1" indent="-228600">
              <a:lnSpc>
                <a:spcPct val="90000"/>
              </a:lnSpc>
              <a:spcAft>
                <a:spcPts val="600"/>
              </a:spcAft>
              <a:buFont typeface="Arial" panose="020B0604020202020204" pitchFamily="34" charset="0"/>
              <a:buChar char="•"/>
            </a:pPr>
            <a:r>
              <a:rPr lang="en-AU" sz="1500" dirty="0"/>
              <a:t>protein classification</a:t>
            </a:r>
            <a:endParaRPr lang="en-US" sz="1500" dirty="0"/>
          </a:p>
          <a:p>
            <a:pPr marL="742950" lvl="1" indent="-228600">
              <a:lnSpc>
                <a:spcPct val="90000"/>
              </a:lnSpc>
              <a:spcAft>
                <a:spcPts val="600"/>
              </a:spcAft>
              <a:buFont typeface="Arial" panose="020B0604020202020204" pitchFamily="34" charset="0"/>
              <a:buChar char="•"/>
            </a:pPr>
            <a:r>
              <a:rPr lang="en-AU" sz="1500" dirty="0"/>
              <a:t>anomaly classification</a:t>
            </a:r>
            <a:r>
              <a:rPr lang="en-US" sz="1500" dirty="0"/>
              <a:t> to detect cancer.</a:t>
            </a:r>
          </a:p>
          <a:p>
            <a:pPr marL="742950" lvl="1"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Applications in Biomedical Imaging (</a:t>
            </a:r>
            <a:r>
              <a:rPr lang="en-AU" sz="1500" dirty="0"/>
              <a:t>using MRI, </a:t>
            </a:r>
            <a:r>
              <a:rPr lang="en-GB" sz="1500" dirty="0"/>
              <a:t>radiographic imaging, positron emission tomography (PET), and histopathology imaging.</a:t>
            </a:r>
            <a:r>
              <a:rPr lang="en-US" sz="1500" dirty="0"/>
              <a:t>)</a:t>
            </a:r>
          </a:p>
          <a:p>
            <a:pPr marL="742950" lvl="1" indent="-228600">
              <a:lnSpc>
                <a:spcPct val="90000"/>
              </a:lnSpc>
              <a:spcAft>
                <a:spcPts val="600"/>
              </a:spcAft>
              <a:buFont typeface="Arial" panose="020B0604020202020204" pitchFamily="34" charset="0"/>
              <a:buChar char="•"/>
            </a:pPr>
            <a:r>
              <a:rPr lang="en-AU" sz="1500" dirty="0"/>
              <a:t>anomaly classification </a:t>
            </a:r>
            <a:r>
              <a:rPr lang="en-GB" sz="1500" dirty="0"/>
              <a:t>to diagnose diseases such as cancer or schizophrenia</a:t>
            </a:r>
          </a:p>
          <a:p>
            <a:pPr marL="742950" lvl="1" indent="-228600">
              <a:lnSpc>
                <a:spcPct val="90000"/>
              </a:lnSpc>
              <a:spcAft>
                <a:spcPts val="600"/>
              </a:spcAft>
              <a:buFont typeface="Arial" panose="020B0604020202020204" pitchFamily="34" charset="0"/>
              <a:buChar char="•"/>
            </a:pPr>
            <a:r>
              <a:rPr lang="en-AU" sz="1500" dirty="0"/>
              <a:t>Segmentation</a:t>
            </a:r>
            <a:r>
              <a:rPr lang="en-GB" sz="1500" dirty="0"/>
              <a:t> ] (i.e., partitioning specific structures such as cellular structures or a brain tumour)</a:t>
            </a:r>
          </a:p>
          <a:p>
            <a:pPr marL="742950" lvl="1" indent="-228600">
              <a:lnSpc>
                <a:spcPct val="90000"/>
              </a:lnSpc>
              <a:spcAft>
                <a:spcPts val="600"/>
              </a:spcAft>
              <a:buFont typeface="Arial" panose="020B0604020202020204" pitchFamily="34" charset="0"/>
              <a:buChar char="•"/>
            </a:pPr>
            <a:r>
              <a:rPr lang="en-GB" sz="1500" dirty="0"/>
              <a:t>Recognition (i.e., detection of cell nuclei or a finger joint).</a:t>
            </a:r>
          </a:p>
          <a:p>
            <a:pPr marL="285750" indent="-228600">
              <a:lnSpc>
                <a:spcPct val="90000"/>
              </a:lnSpc>
              <a:spcAft>
                <a:spcPts val="600"/>
              </a:spcAft>
              <a:buFont typeface="Arial" panose="020B0604020202020204" pitchFamily="34" charset="0"/>
              <a:buChar char="•"/>
            </a:pPr>
            <a:r>
              <a:rPr lang="en-US" sz="1500" dirty="0"/>
              <a:t>Applications in Biomedical signal processing</a:t>
            </a:r>
          </a:p>
          <a:p>
            <a:pPr marL="742950" lvl="1" indent="-228600">
              <a:lnSpc>
                <a:spcPct val="90000"/>
              </a:lnSpc>
              <a:spcAft>
                <a:spcPts val="600"/>
              </a:spcAft>
              <a:buFont typeface="Arial" panose="020B0604020202020204" pitchFamily="34" charset="0"/>
              <a:buChar char="•"/>
            </a:pPr>
            <a:r>
              <a:rPr lang="en-GB" sz="1500" dirty="0"/>
              <a:t>Brain decoding using EEG signals </a:t>
            </a:r>
          </a:p>
          <a:p>
            <a:pPr marL="742950" lvl="1" indent="-228600">
              <a:lnSpc>
                <a:spcPct val="90000"/>
              </a:lnSpc>
              <a:spcAft>
                <a:spcPts val="600"/>
              </a:spcAft>
              <a:buFont typeface="Arial" panose="020B0604020202020204" pitchFamily="34" charset="0"/>
              <a:buChar char="•"/>
            </a:pPr>
            <a:r>
              <a:rPr lang="en-GB" sz="1500" dirty="0"/>
              <a:t>Anomaly classification to diagnose diseases.</a:t>
            </a:r>
            <a:endParaRPr lang="en-US" sz="1500" dirty="0"/>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Other Applications</a:t>
            </a:r>
          </a:p>
        </p:txBody>
      </p:sp>
      <p:sp>
        <p:nvSpPr>
          <p:cNvPr id="5" name="TextBox 4">
            <a:extLst>
              <a:ext uri="{FF2B5EF4-FFF2-40B4-BE49-F238E27FC236}">
                <a16:creationId xmlns:a16="http://schemas.microsoft.com/office/drawing/2014/main" id="{22408F37-0560-41DF-B49C-36C555847752}"/>
              </a:ext>
            </a:extLst>
          </p:cNvPr>
          <p:cNvSpPr txBox="1"/>
          <p:nvPr/>
        </p:nvSpPr>
        <p:spPr>
          <a:xfrm>
            <a:off x="317369" y="5963970"/>
            <a:ext cx="11557262" cy="893771"/>
          </a:xfrm>
          <a:prstGeom prst="rect">
            <a:avLst/>
          </a:prstGeom>
          <a:noFill/>
        </p:spPr>
        <p:txBody>
          <a:bodyPr wrap="square" rtlCol="0">
            <a:spAutoFit/>
          </a:bodyPr>
          <a:lstStyle/>
          <a:p>
            <a:pPr marL="457200" indent="-457200" algn="ctr">
              <a:lnSpc>
                <a:spcPct val="200000"/>
              </a:lnSpc>
            </a:pPr>
            <a:r>
              <a:rPr lang="en-GB" sz="1400" dirty="0">
                <a:effectLst/>
                <a:latin typeface="+mj-lt"/>
              </a:rPr>
              <a:t>Min, S., Lee, B., &amp; Yoon, S. (2016). Deep Learning in Bioinformatics. </a:t>
            </a:r>
            <a:r>
              <a:rPr lang="en-GB" sz="1400" i="1" dirty="0">
                <a:effectLst/>
                <a:latin typeface="+mj-lt"/>
              </a:rPr>
              <a:t>Deep Learning in Bioinformatics</a:t>
            </a:r>
            <a:r>
              <a:rPr lang="en-GB" sz="1400" dirty="0">
                <a:effectLst/>
                <a:latin typeface="+mj-lt"/>
              </a:rPr>
              <a:t>. Published. https://arxiv.org/ftp/arxiv/papers/1603/1603.06430.pdf</a:t>
            </a:r>
          </a:p>
        </p:txBody>
      </p:sp>
    </p:spTree>
    <p:extLst>
      <p:ext uri="{BB962C8B-B14F-4D97-AF65-F5344CB8AC3E}">
        <p14:creationId xmlns:p14="http://schemas.microsoft.com/office/powerpoint/2010/main" val="2036926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922635" y="1250575"/>
            <a:ext cx="4604274" cy="4163210"/>
          </a:xfr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lvl="0"/>
            <a:r>
              <a:rPr lang="en-US" sz="7400" kern="1200">
                <a:solidFill>
                  <a:schemeClr val="bg1"/>
                </a:solidFill>
                <a:latin typeface="+mj-lt"/>
                <a:ea typeface="+mj-ea"/>
                <a:cs typeface="+mj-cs"/>
              </a:rPr>
              <a:t>Conclusion</a:t>
            </a:r>
          </a:p>
        </p:txBody>
      </p:sp>
      <p:sp>
        <p:nvSpPr>
          <p:cNvPr id="71" name="Rectangle 54">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3">
            <a:extLst>
              <a:ext uri="{FF2B5EF4-FFF2-40B4-BE49-F238E27FC236}">
                <a16:creationId xmlns:a16="http://schemas.microsoft.com/office/drawing/2014/main" id="{B9A1F36A-F456-4AFA-96DF-97FAF43EBB85}"/>
              </a:ext>
            </a:extLst>
          </p:cNvPr>
          <p:cNvSpPr txBox="1"/>
          <p:nvPr/>
        </p:nvSpPr>
        <p:spPr>
          <a:xfrm>
            <a:off x="6293224" y="860612"/>
            <a:ext cx="4797909" cy="502382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In bioinformatics, where great advances have been made with conventional machine learning, deep learning is anticipated to produce promising and better results.</a:t>
            </a:r>
          </a:p>
          <a:p>
            <a:pPr indent="-228600">
              <a:lnSpc>
                <a:spcPct val="90000"/>
              </a:lnSpc>
              <a:spcAft>
                <a:spcPts val="600"/>
              </a:spcAft>
              <a:buFont typeface="Arial" panose="020B0604020202020204" pitchFamily="34" charset="0"/>
              <a:buChar char="•"/>
            </a:pPr>
            <a:r>
              <a:rPr lang="en-US" sz="2000" dirty="0">
                <a:solidFill>
                  <a:schemeClr val="bg1"/>
                </a:solidFill>
              </a:rPr>
              <a:t>However, there remain many potential challenges, including limited or imbalanced data, interpretation of deep learning results, and selection of an appropriate architecture and hyperparameters.</a:t>
            </a:r>
          </a:p>
        </p:txBody>
      </p:sp>
      <p:sp>
        <p:nvSpPr>
          <p:cNvPr id="3" name="TextBox 2">
            <a:extLst>
              <a:ext uri="{FF2B5EF4-FFF2-40B4-BE49-F238E27FC236}">
                <a16:creationId xmlns:a16="http://schemas.microsoft.com/office/drawing/2014/main" id="{2A8418A9-CD38-4665-844D-7AB1067D82C4}"/>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altLang="en-US" sz="2200" dirty="0"/>
          </a:p>
        </p:txBody>
      </p:sp>
      <p:sp>
        <p:nvSpPr>
          <p:cNvPr id="7" name="TextBox 6">
            <a:extLst>
              <a:ext uri="{FF2B5EF4-FFF2-40B4-BE49-F238E27FC236}">
                <a16:creationId xmlns:a16="http://schemas.microsoft.com/office/drawing/2014/main" id="{582BBAFD-6F73-4DBC-8D26-8D51931E33DE}"/>
              </a:ext>
            </a:extLst>
          </p:cNvPr>
          <p:cNvSpPr txBox="1"/>
          <p:nvPr/>
        </p:nvSpPr>
        <p:spPr>
          <a:xfrm>
            <a:off x="317369" y="5963970"/>
            <a:ext cx="11557262" cy="893771"/>
          </a:xfrm>
          <a:prstGeom prst="rect">
            <a:avLst/>
          </a:prstGeom>
          <a:noFill/>
        </p:spPr>
        <p:txBody>
          <a:bodyPr wrap="square" rtlCol="0">
            <a:spAutoFit/>
          </a:bodyPr>
          <a:lstStyle/>
          <a:p>
            <a:pPr marL="457200" indent="-457200" algn="ctr">
              <a:lnSpc>
                <a:spcPct val="200000"/>
              </a:lnSpc>
            </a:pPr>
            <a:r>
              <a:rPr lang="en-GB" sz="1400" dirty="0">
                <a:solidFill>
                  <a:schemeClr val="bg1"/>
                </a:solidFill>
                <a:effectLst/>
                <a:latin typeface="+mj-lt"/>
              </a:rPr>
              <a:t>Min, S., Lee, B., &amp; Yoon, S. (2016). Deep Learning in Bioinformatics. </a:t>
            </a:r>
            <a:r>
              <a:rPr lang="en-GB" sz="1400" i="1" dirty="0">
                <a:solidFill>
                  <a:schemeClr val="bg1"/>
                </a:solidFill>
                <a:effectLst/>
                <a:latin typeface="+mj-lt"/>
              </a:rPr>
              <a:t>Deep Learning in Bioinformatics</a:t>
            </a:r>
            <a:r>
              <a:rPr lang="en-GB" sz="1400" dirty="0">
                <a:solidFill>
                  <a:schemeClr val="bg1"/>
                </a:solidFill>
                <a:effectLst/>
                <a:latin typeface="+mj-lt"/>
              </a:rPr>
              <a:t>. Published. https://arxiv.org/ftp/arxiv/papers/1603/1603.06430.pdf</a:t>
            </a:r>
          </a:p>
        </p:txBody>
      </p:sp>
    </p:spTree>
    <p:extLst>
      <p:ext uri="{BB962C8B-B14F-4D97-AF65-F5344CB8AC3E}">
        <p14:creationId xmlns:p14="http://schemas.microsoft.com/office/powerpoint/2010/main" val="399655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04CB5-4EF5-4932-A2B6-9FA3F3937FF6}"/>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Q &amp; A</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64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itle 1">
            <a:extLst>
              <a:ext uri="{FF2B5EF4-FFF2-40B4-BE49-F238E27FC236}">
                <a16:creationId xmlns:a16="http://schemas.microsoft.com/office/drawing/2014/main" id="{2A21EF90-E232-4D5C-9CB7-385D61EDC592}"/>
              </a:ext>
            </a:extLst>
          </p:cNvPr>
          <p:cNvSpPr>
            <a:spLocks noGrp="1"/>
          </p:cNvSpPr>
          <p:nvPr>
            <p:ph type="title"/>
          </p:nvPr>
        </p:nvSpPr>
        <p:spPr>
          <a:xfrm>
            <a:off x="838200" y="365125"/>
            <a:ext cx="10515600" cy="1325563"/>
          </a:xfrm>
          <a:solidFill>
            <a:schemeClr val="tx1">
              <a:lumMod val="75000"/>
              <a:lumOff val="25000"/>
            </a:schemeClr>
          </a:solidFill>
        </p:spPr>
        <p:txBody>
          <a:bodyPr vert="horz" lIns="91440" tIns="45720" rIns="91440" bIns="45720" rtlCol="0">
            <a:normAutofit/>
          </a:bodyPr>
          <a:lstStyle/>
          <a:p>
            <a:r>
              <a:rPr lang="en-US" dirty="0">
                <a:solidFill>
                  <a:schemeClr val="bg1"/>
                </a:solidFill>
              </a:rPr>
              <a:t>References</a:t>
            </a:r>
            <a:endParaRPr lang="en-US" kern="1200" dirty="0">
              <a:solidFill>
                <a:schemeClr val="bg1"/>
              </a:solidFill>
              <a:latin typeface="+mj-lt"/>
              <a:ea typeface="+mj-ea"/>
              <a:cs typeface="+mj-cs"/>
            </a:endParaRPr>
          </a:p>
        </p:txBody>
      </p:sp>
      <p:sp>
        <p:nvSpPr>
          <p:cNvPr id="2" name="TextBox 1">
            <a:extLst>
              <a:ext uri="{FF2B5EF4-FFF2-40B4-BE49-F238E27FC236}">
                <a16:creationId xmlns:a16="http://schemas.microsoft.com/office/drawing/2014/main" id="{C2C3229E-5AAB-4162-A56D-F1D1C8E6359D}"/>
              </a:ext>
            </a:extLst>
          </p:cNvPr>
          <p:cNvSpPr txBox="1"/>
          <p:nvPr/>
        </p:nvSpPr>
        <p:spPr>
          <a:xfrm>
            <a:off x="904973" y="2488677"/>
            <a:ext cx="10515600" cy="3139321"/>
          </a:xfrm>
          <a:prstGeom prst="rect">
            <a:avLst/>
          </a:prstGeom>
          <a:noFill/>
        </p:spPr>
        <p:txBody>
          <a:bodyPr wrap="square" rtlCol="0">
            <a:spAutoFit/>
          </a:bodyPr>
          <a:lstStyle/>
          <a:p>
            <a:pPr marL="342900" lvl="0" indent="-342900">
              <a:lnSpc>
                <a:spcPct val="100000"/>
              </a:lnSpc>
              <a:buFont typeface="+mj-lt"/>
              <a:buAutoNum type="arabicPeriod"/>
              <a:defRPr b="1"/>
            </a:pPr>
            <a:r>
              <a:rPr lang="en-GB" dirty="0"/>
              <a:t>COPELAND, M. I. C. H. A. E. L. (2016, July 29). </a:t>
            </a:r>
            <a:r>
              <a:rPr lang="en-GB" i="1" dirty="0"/>
              <a:t>What’s the Difference Between Artificial Intelligence, Machine Learning and Deep Learning?</a:t>
            </a:r>
            <a:r>
              <a:rPr lang="en-GB" dirty="0"/>
              <a:t> NVIDIA.</a:t>
            </a:r>
          </a:p>
          <a:p>
            <a:pPr marL="342900" lvl="0" indent="-342900">
              <a:lnSpc>
                <a:spcPct val="100000"/>
              </a:lnSpc>
              <a:buFont typeface="+mj-lt"/>
              <a:buAutoNum type="arabicPeriod"/>
              <a:defRPr b="1"/>
            </a:pPr>
            <a:endParaRPr lang="en-GB" dirty="0"/>
          </a:p>
          <a:p>
            <a:pPr marL="342900" lvl="0" indent="-342900">
              <a:lnSpc>
                <a:spcPct val="100000"/>
              </a:lnSpc>
              <a:buFont typeface="+mj-lt"/>
              <a:buAutoNum type="arabicPeriod"/>
              <a:defRPr b="1"/>
            </a:pPr>
            <a:r>
              <a:rPr lang="en-GB" dirty="0"/>
              <a:t>He, Z. (2021, March 2). </a:t>
            </a:r>
            <a:r>
              <a:rPr lang="en-GB" i="1" dirty="0"/>
              <a:t>Lecture 1: Introduction to deep learning</a:t>
            </a:r>
            <a:r>
              <a:rPr lang="en-GB" dirty="0"/>
              <a:t> [Slides]. La Trobe’s Learning Management System(LMS). </a:t>
            </a:r>
            <a:r>
              <a:rPr lang="en-GB" dirty="0">
                <a:hlinkClick r:id="rId2"/>
              </a:rPr>
              <a:t>https://lms.latrobe.edu.au/mod/resource/view.php?id=4740657</a:t>
            </a:r>
            <a:endParaRPr lang="en-GB" dirty="0"/>
          </a:p>
          <a:p>
            <a:pPr marL="342900" lvl="0" indent="-342900">
              <a:lnSpc>
                <a:spcPct val="100000"/>
              </a:lnSpc>
              <a:buFont typeface="+mj-lt"/>
              <a:buAutoNum type="arabicPeriod"/>
              <a:defRPr b="1"/>
            </a:pPr>
            <a:endParaRPr lang="en-GB" dirty="0"/>
          </a:p>
          <a:p>
            <a:pPr marL="342900" lvl="0" indent="-342900">
              <a:lnSpc>
                <a:spcPct val="100000"/>
              </a:lnSpc>
              <a:buFont typeface="+mj-lt"/>
              <a:buAutoNum type="arabicPeriod"/>
              <a:defRPr b="1"/>
            </a:pPr>
            <a:r>
              <a:rPr lang="en-GB" dirty="0"/>
              <a:t>Min, S., Lee, B., &amp; Yoon, S. (2016). </a:t>
            </a:r>
            <a:r>
              <a:rPr lang="en-GB" i="1" dirty="0"/>
              <a:t>Deep Learning in Bioinformatics</a:t>
            </a:r>
            <a:r>
              <a:rPr lang="en-GB" dirty="0"/>
              <a:t>. Published. </a:t>
            </a:r>
            <a:r>
              <a:rPr lang="en-GB" dirty="0">
                <a:hlinkClick r:id="rId3"/>
              </a:rPr>
              <a:t>https://arxiv.org/ftp/arxiv/papers/1603/1603.06430.pdf</a:t>
            </a:r>
            <a:endParaRPr lang="en-GB" dirty="0"/>
          </a:p>
          <a:p>
            <a:pPr marL="342900" lvl="0" indent="-342900">
              <a:lnSpc>
                <a:spcPct val="100000"/>
              </a:lnSpc>
              <a:buFont typeface="+mj-lt"/>
              <a:buAutoNum type="arabicPeriod"/>
              <a:defRPr b="1"/>
            </a:pPr>
            <a:endParaRPr lang="en-AU" dirty="0"/>
          </a:p>
          <a:p>
            <a:pPr marL="342900" lvl="0" indent="-342900">
              <a:lnSpc>
                <a:spcPct val="100000"/>
              </a:lnSpc>
              <a:buFont typeface="+mj-lt"/>
              <a:buAutoNum type="arabicPeriod"/>
              <a:defRPr b="1"/>
            </a:pPr>
            <a:r>
              <a:rPr lang="en-GB" dirty="0"/>
              <a:t>M. </a:t>
            </a:r>
            <a:r>
              <a:rPr lang="en-GB" dirty="0" err="1"/>
              <a:t>Plis</a:t>
            </a:r>
            <a:r>
              <a:rPr lang="en-GB" dirty="0"/>
              <a:t>, S. (2014). </a:t>
            </a:r>
            <a:r>
              <a:rPr lang="en-GB" i="1" dirty="0"/>
              <a:t>Deep Learning for Neuroimaging: A Validation Study</a:t>
            </a:r>
            <a:r>
              <a:rPr lang="en-GB" dirty="0"/>
              <a:t>. Published. https://www.ncbi.nlm.nih.gov/pmc/articles/PMC4138493/</a:t>
            </a:r>
            <a:endParaRPr lang="en-AU" dirty="0"/>
          </a:p>
        </p:txBody>
      </p:sp>
    </p:spTree>
    <p:extLst>
      <p:ext uri="{BB962C8B-B14F-4D97-AF65-F5344CB8AC3E}">
        <p14:creationId xmlns:p14="http://schemas.microsoft.com/office/powerpoint/2010/main" val="1559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kern="1200" dirty="0">
                <a:solidFill>
                  <a:srgbClr val="FFFFFF"/>
                </a:solidFill>
                <a:latin typeface="+mj-lt"/>
                <a:ea typeface="+mj-ea"/>
                <a:cs typeface="+mj-cs"/>
              </a:rPr>
              <a:t>Contents</a:t>
            </a:r>
          </a:p>
        </p:txBody>
      </p:sp>
      <p:graphicFrame>
        <p:nvGraphicFramePr>
          <p:cNvPr id="11" name="TextBox 3">
            <a:extLst>
              <a:ext uri="{FF2B5EF4-FFF2-40B4-BE49-F238E27FC236}">
                <a16:creationId xmlns:a16="http://schemas.microsoft.com/office/drawing/2014/main" id="{315D1FC3-153B-4EB1-822C-123EED47EB33}"/>
              </a:ext>
            </a:extLst>
          </p:cNvPr>
          <p:cNvGraphicFramePr/>
          <p:nvPr>
            <p:extLst>
              <p:ext uri="{D42A27DB-BD31-4B8C-83A1-F6EECF244321}">
                <p14:modId xmlns:p14="http://schemas.microsoft.com/office/powerpoint/2010/main" val="39001760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71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effectLst/>
              </a:rPr>
              <a:t>What is Deep learning ?</a:t>
            </a:r>
            <a:endParaRPr lang="en-US" dirty="0">
              <a:solidFill>
                <a:schemeClr val="bg1"/>
              </a:solidFill>
            </a:endParaRPr>
          </a:p>
        </p:txBody>
      </p:sp>
      <p:pic>
        <p:nvPicPr>
          <p:cNvPr id="6" name="Picture 5" descr="Graphical user interface&#10;&#10;Description automatically generated">
            <a:extLst>
              <a:ext uri="{FF2B5EF4-FFF2-40B4-BE49-F238E27FC236}">
                <a16:creationId xmlns:a16="http://schemas.microsoft.com/office/drawing/2014/main" id="{0213195E-B960-4AA4-B12C-3CF93C7DB721}"/>
              </a:ext>
            </a:extLst>
          </p:cNvPr>
          <p:cNvPicPr>
            <a:picLocks noChangeAspect="1"/>
          </p:cNvPicPr>
          <p:nvPr/>
        </p:nvPicPr>
        <p:blipFill rotWithShape="1">
          <a:blip r:embed="rId2">
            <a:extLst>
              <a:ext uri="{28A0092B-C50C-407E-A947-70E740481C1C}">
                <a14:useLocalDpi xmlns:a14="http://schemas.microsoft.com/office/drawing/2010/main" val="0"/>
              </a:ext>
            </a:extLst>
          </a:blip>
          <a:srcRect t="3764" r="-5" b="3964"/>
          <a:stretch/>
        </p:blipFill>
        <p:spPr>
          <a:xfrm>
            <a:off x="841248" y="2516777"/>
            <a:ext cx="6236208" cy="3660185"/>
          </a:xfrm>
          <a:prstGeom prst="rect">
            <a:avLst/>
          </a:prstGeom>
        </p:spPr>
      </p:pic>
      <p:sp>
        <p:nvSpPr>
          <p:cNvPr id="3" name="TextBox 2">
            <a:extLst>
              <a:ext uri="{FF2B5EF4-FFF2-40B4-BE49-F238E27FC236}">
                <a16:creationId xmlns:a16="http://schemas.microsoft.com/office/drawing/2014/main" id="{2A8418A9-CD38-4665-844D-7AB1067D82C4}"/>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ltLang="en-US" sz="1500" dirty="0"/>
              <a:t>To achieve human intelligence, we need computers that learn like we do.</a:t>
            </a:r>
          </a:p>
          <a:p>
            <a:pPr marL="285750" indent="-228600">
              <a:lnSpc>
                <a:spcPct val="90000"/>
              </a:lnSpc>
              <a:spcAft>
                <a:spcPts val="600"/>
              </a:spcAft>
              <a:buFont typeface="Arial" panose="020B0604020202020204" pitchFamily="34" charset="0"/>
              <a:buChar char="•"/>
            </a:pPr>
            <a:r>
              <a:rPr lang="en-US" altLang="en-US" sz="1500" dirty="0"/>
              <a:t>Humans are great at taking unstructured data and creating high level abstractions from it.</a:t>
            </a:r>
          </a:p>
          <a:p>
            <a:pPr marL="285750" indent="-228600">
              <a:lnSpc>
                <a:spcPct val="90000"/>
              </a:lnSpc>
              <a:spcAft>
                <a:spcPts val="600"/>
              </a:spcAft>
              <a:buFont typeface="Arial" panose="020B0604020202020204" pitchFamily="34" charset="0"/>
              <a:buChar char="•"/>
            </a:pPr>
            <a:r>
              <a:rPr lang="en-US" altLang="en-US" sz="1500" dirty="0"/>
              <a:t>The high-level abstractions are then used for decision making.</a:t>
            </a:r>
            <a:endParaRPr lang="en-US" sz="1500" dirty="0"/>
          </a:p>
          <a:p>
            <a:pPr marL="285750" indent="-228600">
              <a:lnSpc>
                <a:spcPct val="90000"/>
              </a:lnSpc>
              <a:spcAft>
                <a:spcPts val="600"/>
              </a:spcAft>
              <a:buFont typeface="Arial" panose="020B0604020202020204" pitchFamily="34" charset="0"/>
              <a:buChar char="•"/>
            </a:pPr>
            <a:r>
              <a:rPr lang="en-US" sz="1500" dirty="0"/>
              <a:t>Deep learning is a subset of Machine learning which be used on unstructured data or un-labeled data. </a:t>
            </a:r>
          </a:p>
          <a:p>
            <a:pPr marL="285750" indent="-228600">
              <a:lnSpc>
                <a:spcPct val="90000"/>
              </a:lnSpc>
              <a:spcAft>
                <a:spcPts val="600"/>
              </a:spcAft>
              <a:buFont typeface="Arial" panose="020B0604020202020204" pitchFamily="34" charset="0"/>
              <a:buChar char="•"/>
            </a:pPr>
            <a:r>
              <a:rPr lang="en-US" altLang="en-US" sz="1500" dirty="0"/>
              <a:t>Deep learning algorithms can automatically learn high level abstractions from the data.</a:t>
            </a:r>
            <a:endParaRPr lang="en-US" sz="1500" dirty="0"/>
          </a:p>
          <a:p>
            <a:pPr marL="742950" lvl="1" indent="-228600">
              <a:lnSpc>
                <a:spcPct val="90000"/>
              </a:lnSpc>
              <a:spcAft>
                <a:spcPts val="600"/>
              </a:spcAft>
              <a:buFont typeface="Arial" panose="020B0604020202020204" pitchFamily="34" charset="0"/>
              <a:buChar char="•"/>
            </a:pPr>
            <a:r>
              <a:rPr lang="en-US" altLang="en-US" sz="1500" dirty="0"/>
              <a:t>Feature learning</a:t>
            </a:r>
          </a:p>
        </p:txBody>
      </p:sp>
      <p:sp>
        <p:nvSpPr>
          <p:cNvPr id="4" name="TextBox 3">
            <a:extLst>
              <a:ext uri="{FF2B5EF4-FFF2-40B4-BE49-F238E27FC236}">
                <a16:creationId xmlns:a16="http://schemas.microsoft.com/office/drawing/2014/main" id="{B35333A2-E6A0-449A-976E-4508386012F3}"/>
              </a:ext>
            </a:extLst>
          </p:cNvPr>
          <p:cNvSpPr txBox="1"/>
          <p:nvPr/>
        </p:nvSpPr>
        <p:spPr>
          <a:xfrm>
            <a:off x="1131216" y="6171975"/>
            <a:ext cx="5429840" cy="338554"/>
          </a:xfrm>
          <a:prstGeom prst="rect">
            <a:avLst/>
          </a:prstGeom>
          <a:noFill/>
        </p:spPr>
        <p:txBody>
          <a:bodyPr wrap="square" rtlCol="0">
            <a:spAutoFit/>
          </a:bodyPr>
          <a:lstStyle/>
          <a:p>
            <a:r>
              <a:rPr lang="en-AU" sz="1600" dirty="0"/>
              <a:t>Figure 1 : Illustration of DL VS ML VS AI (COPELAND, 2016)</a:t>
            </a:r>
          </a:p>
        </p:txBody>
      </p:sp>
      <p:sp>
        <p:nvSpPr>
          <p:cNvPr id="8" name="TextBox 7">
            <a:extLst>
              <a:ext uri="{FF2B5EF4-FFF2-40B4-BE49-F238E27FC236}">
                <a16:creationId xmlns:a16="http://schemas.microsoft.com/office/drawing/2014/main" id="{16BB25B3-D0EF-4670-8C21-8E292E464532}"/>
              </a:ext>
            </a:extLst>
          </p:cNvPr>
          <p:cNvSpPr txBox="1"/>
          <p:nvPr/>
        </p:nvSpPr>
        <p:spPr>
          <a:xfrm>
            <a:off x="674017" y="6507136"/>
            <a:ext cx="11774078" cy="307777"/>
          </a:xfrm>
          <a:prstGeom prst="rect">
            <a:avLst/>
          </a:prstGeom>
          <a:noFill/>
        </p:spPr>
        <p:txBody>
          <a:bodyPr wrap="square" rtlCol="0">
            <a:spAutoFit/>
          </a:bodyPr>
          <a:lstStyle/>
          <a:p>
            <a:pPr lvl="0">
              <a:lnSpc>
                <a:spcPct val="100000"/>
              </a:lnSpc>
              <a:defRPr b="1"/>
            </a:pPr>
            <a:r>
              <a:rPr lang="en-GB" sz="1400" dirty="0">
                <a:latin typeface="+mj-lt"/>
              </a:rPr>
              <a:t>COPELAND, M. I. C. H. A. E. L. (2016, July 29). What’s the Difference Between Artificial Intelligence, Machine Learning and Deep Learning? NVIDIA.</a:t>
            </a:r>
          </a:p>
        </p:txBody>
      </p:sp>
    </p:spTree>
    <p:extLst>
      <p:ext uri="{BB962C8B-B14F-4D97-AF65-F5344CB8AC3E}">
        <p14:creationId xmlns:p14="http://schemas.microsoft.com/office/powerpoint/2010/main" val="27799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en-US" sz="4200" kern="1200" dirty="0">
                <a:solidFill>
                  <a:schemeClr val="tx1"/>
                </a:solidFill>
                <a:latin typeface="+mj-lt"/>
                <a:ea typeface="+mj-ea"/>
                <a:cs typeface="+mj-cs"/>
              </a:rPr>
              <a:t>Deep Learning versus Traditional Machine Learning</a:t>
            </a:r>
            <a:endParaRPr lang="en-US" sz="4200" kern="1200" dirty="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2">
            <a:extLst>
              <a:ext uri="{FF2B5EF4-FFF2-40B4-BE49-F238E27FC236}">
                <a16:creationId xmlns:a16="http://schemas.microsoft.com/office/drawing/2014/main" id="{D4F81389-385F-43B1-BEDF-F188FC2646A6}"/>
              </a:ext>
            </a:extLst>
          </p:cNvPr>
          <p:cNvGraphicFramePr/>
          <p:nvPr>
            <p:extLst>
              <p:ext uri="{D42A27DB-BD31-4B8C-83A1-F6EECF244321}">
                <p14:modId xmlns:p14="http://schemas.microsoft.com/office/powerpoint/2010/main" val="309113198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1BDCA38-02C5-4B21-9608-1F67E1C412CE}"/>
              </a:ext>
            </a:extLst>
          </p:cNvPr>
          <p:cNvSpPr txBox="1"/>
          <p:nvPr/>
        </p:nvSpPr>
        <p:spPr>
          <a:xfrm>
            <a:off x="163241" y="5934670"/>
            <a:ext cx="11774078" cy="523220"/>
          </a:xfrm>
          <a:prstGeom prst="rect">
            <a:avLst/>
          </a:prstGeom>
          <a:noFill/>
        </p:spPr>
        <p:txBody>
          <a:bodyPr wrap="square" rtlCol="0">
            <a:spAutoFit/>
          </a:bodyPr>
          <a:lstStyle/>
          <a:p>
            <a:pPr algn="ctr"/>
            <a:r>
              <a:rPr lang="en-GB" sz="1400" dirty="0">
                <a:effectLst/>
                <a:latin typeface="+mj-lt"/>
              </a:rPr>
              <a:t>He, Z. (2021, March 2). </a:t>
            </a:r>
            <a:r>
              <a:rPr lang="en-GB" sz="1400" i="1" dirty="0">
                <a:effectLst/>
                <a:latin typeface="+mj-lt"/>
              </a:rPr>
              <a:t>Lecture 1: Introduction to deep learning</a:t>
            </a:r>
            <a:r>
              <a:rPr lang="en-GB" sz="1400" dirty="0">
                <a:effectLst/>
                <a:latin typeface="+mj-lt"/>
              </a:rPr>
              <a:t> [Slides]. La Trobe’s Learning Management System(LMS). https://lms.latrobe.edu.au/mod/resource/view.php?id=4740657</a:t>
            </a:r>
          </a:p>
        </p:txBody>
      </p:sp>
    </p:spTree>
    <p:extLst>
      <p:ext uri="{BB962C8B-B14F-4D97-AF65-F5344CB8AC3E}">
        <p14:creationId xmlns:p14="http://schemas.microsoft.com/office/powerpoint/2010/main" val="317399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en-US" sz="4400" dirty="0"/>
              <a:t>Traditional Machine Learning</a:t>
            </a:r>
            <a:endParaRPr lang="en-US" sz="4200" kern="1200" dirty="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2">
            <a:extLst>
              <a:ext uri="{FF2B5EF4-FFF2-40B4-BE49-F238E27FC236}">
                <a16:creationId xmlns:a16="http://schemas.microsoft.com/office/drawing/2014/main" id="{D4F81389-385F-43B1-BEDF-F188FC2646A6}"/>
              </a:ext>
            </a:extLst>
          </p:cNvPr>
          <p:cNvGraphicFramePr/>
          <p:nvPr>
            <p:extLst>
              <p:ext uri="{D42A27DB-BD31-4B8C-83A1-F6EECF244321}">
                <p14:modId xmlns:p14="http://schemas.microsoft.com/office/powerpoint/2010/main" val="4251687468"/>
              </p:ext>
            </p:extLst>
          </p:nvPr>
        </p:nvGraphicFramePr>
        <p:xfrm>
          <a:off x="838200" y="2228087"/>
          <a:ext cx="10515600" cy="3685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utoShape 4">
            <a:extLst>
              <a:ext uri="{FF2B5EF4-FFF2-40B4-BE49-F238E27FC236}">
                <a16:creationId xmlns:a16="http://schemas.microsoft.com/office/drawing/2014/main" id="{F484B9D5-A5F7-4C08-A257-7077E3BF6B23}"/>
              </a:ext>
            </a:extLst>
          </p:cNvPr>
          <p:cNvSpPr>
            <a:spLocks noChangeArrowheads="1"/>
          </p:cNvSpPr>
          <p:nvPr/>
        </p:nvSpPr>
        <p:spPr bwMode="auto">
          <a:xfrm>
            <a:off x="7766050" y="3656266"/>
            <a:ext cx="1658937" cy="828675"/>
          </a:xfrm>
          <a:prstGeom prst="roundRect">
            <a:avLst>
              <a:gd name="adj" fmla="val 171"/>
            </a:avLst>
          </a:prstGeom>
          <a:solidFill>
            <a:srgbClr val="E6E6FF"/>
          </a:solidFill>
          <a:ln w="9525">
            <a:solidFill>
              <a:srgbClr val="000000"/>
            </a:solidFill>
            <a:round/>
            <a:headEnd/>
            <a:tailEnd/>
          </a:ln>
        </p:spPr>
        <p:txBody>
          <a:bodyPr lIns="81615" tIns="40807" rIns="81615" bIns="40807" anchor="ctr" anchorCtr="1"/>
          <a:lstStyle>
            <a:lvl1pPr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1pPr>
            <a:lvl2pPr marL="742950" indent="-28575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2pPr>
            <a:lvl3pPr marL="11430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3pPr>
            <a:lvl4pPr marL="16002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4pPr>
            <a:lvl5pPr marL="20574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9pPr>
          </a:lstStyle>
          <a:p>
            <a:pPr algn="ctr" eaLnBrk="1">
              <a:lnSpc>
                <a:spcPct val="93000"/>
              </a:lnSpc>
              <a:buClr>
                <a:srgbClr val="000000"/>
              </a:buClr>
              <a:buSzPct val="45000"/>
            </a:pPr>
            <a:r>
              <a:rPr lang="en-GB" altLang="en-US" sz="2200">
                <a:solidFill>
                  <a:srgbClr val="000000"/>
                </a:solidFill>
                <a:latin typeface="Arial" panose="020B0604020202020204" pitchFamily="34" charset="0"/>
              </a:rPr>
              <a:t>Learning</a:t>
            </a:r>
          </a:p>
          <a:p>
            <a:pPr algn="ctr" eaLnBrk="1">
              <a:lnSpc>
                <a:spcPct val="93000"/>
              </a:lnSpc>
              <a:buClr>
                <a:srgbClr val="000000"/>
              </a:buClr>
              <a:buSzPct val="45000"/>
            </a:pPr>
            <a:r>
              <a:rPr lang="en-GB" altLang="en-US" sz="2200">
                <a:solidFill>
                  <a:srgbClr val="000000"/>
                </a:solidFill>
                <a:latin typeface="Arial" panose="020B0604020202020204" pitchFamily="34" charset="0"/>
              </a:rPr>
              <a:t>algorithm</a:t>
            </a:r>
          </a:p>
        </p:txBody>
      </p:sp>
      <p:sp>
        <p:nvSpPr>
          <p:cNvPr id="7" name="AutoShape 6">
            <a:extLst>
              <a:ext uri="{FF2B5EF4-FFF2-40B4-BE49-F238E27FC236}">
                <a16:creationId xmlns:a16="http://schemas.microsoft.com/office/drawing/2014/main" id="{A66BDD08-1B6E-43BE-BB80-65CD059F24DB}"/>
              </a:ext>
            </a:extLst>
          </p:cNvPr>
          <p:cNvSpPr>
            <a:spLocks noChangeArrowheads="1"/>
          </p:cNvSpPr>
          <p:nvPr/>
        </p:nvSpPr>
        <p:spPr bwMode="auto">
          <a:xfrm>
            <a:off x="5024437" y="3655472"/>
            <a:ext cx="1625600" cy="830263"/>
          </a:xfrm>
          <a:prstGeom prst="roundRect">
            <a:avLst>
              <a:gd name="adj" fmla="val 171"/>
            </a:avLst>
          </a:prstGeom>
          <a:solidFill>
            <a:srgbClr val="FFFFCC"/>
          </a:solidFill>
          <a:ln w="9525">
            <a:solidFill>
              <a:srgbClr val="000000"/>
            </a:solidFill>
            <a:round/>
            <a:headEnd/>
            <a:tailEnd/>
          </a:ln>
        </p:spPr>
        <p:txBody>
          <a:bodyPr lIns="81615" tIns="40807" rIns="81615" bIns="40807" anchor="ctr" anchorCtr="1"/>
          <a:lstStyle>
            <a:lvl1pPr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1pPr>
            <a:lvl2pPr marL="742950" indent="-28575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2pPr>
            <a:lvl3pPr marL="11430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3pPr>
            <a:lvl4pPr marL="16002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4pPr>
            <a:lvl5pPr marL="20574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9pPr>
          </a:lstStyle>
          <a:p>
            <a:pPr algn="ctr" eaLnBrk="1">
              <a:lnSpc>
                <a:spcPct val="93000"/>
              </a:lnSpc>
              <a:buClr>
                <a:srgbClr val="000000"/>
              </a:buClr>
              <a:buSzPct val="45000"/>
            </a:pPr>
            <a:r>
              <a:rPr lang="en-GB" altLang="en-US" sz="1600" dirty="0">
                <a:solidFill>
                  <a:srgbClr val="000000"/>
                </a:solidFill>
                <a:latin typeface="Arial" panose="020B0604020202020204" pitchFamily="34" charset="0"/>
              </a:rPr>
              <a:t>Feature Representation</a:t>
            </a:r>
          </a:p>
        </p:txBody>
      </p:sp>
      <p:cxnSp>
        <p:nvCxnSpPr>
          <p:cNvPr id="8" name="AutoShape 26">
            <a:extLst>
              <a:ext uri="{FF2B5EF4-FFF2-40B4-BE49-F238E27FC236}">
                <a16:creationId xmlns:a16="http://schemas.microsoft.com/office/drawing/2014/main" id="{3194A444-1CE1-4BFC-A9B1-4197719FCA3A}"/>
              </a:ext>
            </a:extLst>
          </p:cNvPr>
          <p:cNvCxnSpPr>
            <a:cxnSpLocks noChangeShapeType="1"/>
          </p:cNvCxnSpPr>
          <p:nvPr/>
        </p:nvCxnSpPr>
        <p:spPr bwMode="auto">
          <a:xfrm>
            <a:off x="3780474" y="4032663"/>
            <a:ext cx="1281112" cy="9525"/>
          </a:xfrm>
          <a:prstGeom prst="curvedConnector3">
            <a:avLst>
              <a:gd name="adj1" fmla="val 50000"/>
            </a:avLst>
          </a:prstGeom>
          <a:noFill/>
          <a:ln w="57150">
            <a:solidFill>
              <a:srgbClr val="00B0F0"/>
            </a:solidFill>
            <a:round/>
            <a:headEnd/>
            <a:tailEnd type="triangle" w="med" len="med"/>
          </a:ln>
          <a:extLst>
            <a:ext uri="{909E8E84-426E-40DD-AFC4-6F175D3DCCD1}">
              <a14:hiddenFill xmlns:a14="http://schemas.microsoft.com/office/drawing/2010/main">
                <a:noFill/>
              </a14:hiddenFill>
            </a:ext>
          </a:extLst>
        </p:spPr>
      </p:cxnSp>
      <p:cxnSp>
        <p:nvCxnSpPr>
          <p:cNvPr id="9" name="AutoShape 26">
            <a:extLst>
              <a:ext uri="{FF2B5EF4-FFF2-40B4-BE49-F238E27FC236}">
                <a16:creationId xmlns:a16="http://schemas.microsoft.com/office/drawing/2014/main" id="{F24582F2-45D2-4036-8C77-E0E6697BA402}"/>
              </a:ext>
            </a:extLst>
          </p:cNvPr>
          <p:cNvCxnSpPr>
            <a:cxnSpLocks noChangeShapeType="1"/>
          </p:cNvCxnSpPr>
          <p:nvPr/>
        </p:nvCxnSpPr>
        <p:spPr bwMode="auto">
          <a:xfrm flipV="1">
            <a:off x="6648767" y="4042822"/>
            <a:ext cx="1125538" cy="1588"/>
          </a:xfrm>
          <a:prstGeom prst="curvedConnector3">
            <a:avLst>
              <a:gd name="adj1" fmla="val 50000"/>
            </a:avLst>
          </a:prstGeom>
          <a:noFill/>
          <a:ln w="57150">
            <a:solidFill>
              <a:srgbClr val="00B0F0"/>
            </a:solidFill>
            <a:round/>
            <a:headEnd/>
            <a:tailEnd type="triangle" w="med" len="med"/>
          </a:ln>
          <a:extLst>
            <a:ext uri="{909E8E84-426E-40DD-AFC4-6F175D3DCCD1}">
              <a14:hiddenFill xmlns:a14="http://schemas.microsoft.com/office/drawing/2010/main">
                <a:noFill/>
              </a14:hiddenFill>
            </a:ext>
          </a:extLst>
        </p:spPr>
      </p:cxnSp>
      <p:sp>
        <p:nvSpPr>
          <p:cNvPr id="10" name="Right Arrow 14">
            <a:extLst>
              <a:ext uri="{FF2B5EF4-FFF2-40B4-BE49-F238E27FC236}">
                <a16:creationId xmlns:a16="http://schemas.microsoft.com/office/drawing/2014/main" id="{A28D4F7A-9149-4D60-91A2-AACFE31C9879}"/>
              </a:ext>
            </a:extLst>
          </p:cNvPr>
          <p:cNvSpPr>
            <a:spLocks noChangeArrowheads="1"/>
          </p:cNvSpPr>
          <p:nvPr/>
        </p:nvSpPr>
        <p:spPr bwMode="auto">
          <a:xfrm>
            <a:off x="7286786" y="3044095"/>
            <a:ext cx="792162" cy="431800"/>
          </a:xfrm>
          <a:prstGeom prst="rightArrow">
            <a:avLst>
              <a:gd name="adj1" fmla="val 50000"/>
              <a:gd name="adj2" fmla="val 50034"/>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a:p>
        </p:txBody>
      </p:sp>
      <p:sp>
        <p:nvSpPr>
          <p:cNvPr id="11" name="Right Arrow 16">
            <a:extLst>
              <a:ext uri="{FF2B5EF4-FFF2-40B4-BE49-F238E27FC236}">
                <a16:creationId xmlns:a16="http://schemas.microsoft.com/office/drawing/2014/main" id="{E17EB640-C65B-498B-9846-76C9E95973BC}"/>
              </a:ext>
            </a:extLst>
          </p:cNvPr>
          <p:cNvSpPr>
            <a:spLocks noChangeArrowheads="1"/>
          </p:cNvSpPr>
          <p:nvPr/>
        </p:nvSpPr>
        <p:spPr bwMode="auto">
          <a:xfrm>
            <a:off x="7286785" y="4726448"/>
            <a:ext cx="792163" cy="431800"/>
          </a:xfrm>
          <a:prstGeom prst="rightArrow">
            <a:avLst>
              <a:gd name="adj1" fmla="val 50000"/>
              <a:gd name="adj2" fmla="val 50034"/>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a:p>
        </p:txBody>
      </p:sp>
      <p:cxnSp>
        <p:nvCxnSpPr>
          <p:cNvPr id="12" name="Straight Connector 11">
            <a:extLst>
              <a:ext uri="{FF2B5EF4-FFF2-40B4-BE49-F238E27FC236}">
                <a16:creationId xmlns:a16="http://schemas.microsoft.com/office/drawing/2014/main" id="{86476313-E364-41C6-9616-6528DBB2E946}"/>
              </a:ext>
            </a:extLst>
          </p:cNvPr>
          <p:cNvCxnSpPr>
            <a:cxnSpLocks noChangeShapeType="1"/>
          </p:cNvCxnSpPr>
          <p:nvPr/>
        </p:nvCxnSpPr>
        <p:spPr bwMode="auto">
          <a:xfrm>
            <a:off x="6898640" y="2394015"/>
            <a:ext cx="0" cy="3167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 name="TextBox 17">
            <a:extLst>
              <a:ext uri="{FF2B5EF4-FFF2-40B4-BE49-F238E27FC236}">
                <a16:creationId xmlns:a16="http://schemas.microsoft.com/office/drawing/2014/main" id="{450E4C70-A45B-423F-8257-FEB8F8980AB1}"/>
              </a:ext>
            </a:extLst>
          </p:cNvPr>
          <p:cNvSpPr txBox="1">
            <a:spLocks noChangeArrowheads="1"/>
          </p:cNvSpPr>
          <p:nvPr/>
        </p:nvSpPr>
        <p:spPr bwMode="auto">
          <a:xfrm>
            <a:off x="7766050" y="2574435"/>
            <a:ext cx="2449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dirty="0">
                <a:solidFill>
                  <a:schemeClr val="tx1"/>
                </a:solidFill>
              </a:rPr>
              <a:t>Machine Learning</a:t>
            </a:r>
          </a:p>
        </p:txBody>
      </p:sp>
      <p:sp>
        <p:nvSpPr>
          <p:cNvPr id="3" name="TextBox 2">
            <a:extLst>
              <a:ext uri="{FF2B5EF4-FFF2-40B4-BE49-F238E27FC236}">
                <a16:creationId xmlns:a16="http://schemas.microsoft.com/office/drawing/2014/main" id="{7E4413D6-CCE4-45F6-8B88-98F522A87D69}"/>
              </a:ext>
            </a:extLst>
          </p:cNvPr>
          <p:cNvSpPr txBox="1"/>
          <p:nvPr/>
        </p:nvSpPr>
        <p:spPr>
          <a:xfrm>
            <a:off x="1016000" y="5913120"/>
            <a:ext cx="9773920" cy="738664"/>
          </a:xfrm>
          <a:prstGeom prst="rect">
            <a:avLst/>
          </a:prstGeom>
          <a:noFill/>
        </p:spPr>
        <p:txBody>
          <a:bodyPr wrap="square" rtlCol="0">
            <a:spAutoFit/>
          </a:bodyPr>
          <a:lstStyle/>
          <a:p>
            <a:pPr marL="285750" indent="-285750">
              <a:buFont typeface="Arial" panose="020B0604020202020204" pitchFamily="34" charset="0"/>
              <a:buChar char="•"/>
            </a:pPr>
            <a:r>
              <a:rPr lang="en-US" altLang="en-US" sz="2400" dirty="0"/>
              <a:t>Traditional machine learning assume features are given to it</a:t>
            </a:r>
          </a:p>
          <a:p>
            <a:endParaRPr lang="en-AU" dirty="0"/>
          </a:p>
        </p:txBody>
      </p:sp>
      <p:sp>
        <p:nvSpPr>
          <p:cNvPr id="15" name="AutoShape 2">
            <a:extLst>
              <a:ext uri="{FF2B5EF4-FFF2-40B4-BE49-F238E27FC236}">
                <a16:creationId xmlns:a16="http://schemas.microsoft.com/office/drawing/2014/main" id="{30061818-C1B2-4744-ACD3-BB0B7CB68E77}"/>
              </a:ext>
            </a:extLst>
          </p:cNvPr>
          <p:cNvSpPr>
            <a:spLocks noChangeArrowheads="1"/>
          </p:cNvSpPr>
          <p:nvPr/>
        </p:nvSpPr>
        <p:spPr bwMode="auto">
          <a:xfrm>
            <a:off x="2319655" y="3721513"/>
            <a:ext cx="1452563" cy="622300"/>
          </a:xfrm>
          <a:prstGeom prst="roundRect">
            <a:avLst>
              <a:gd name="adj" fmla="val 231"/>
            </a:avLst>
          </a:prstGeom>
          <a:solidFill>
            <a:srgbClr val="FFFFCC"/>
          </a:solidFill>
          <a:ln w="9525">
            <a:solidFill>
              <a:srgbClr val="000000"/>
            </a:solidFill>
            <a:round/>
            <a:headEnd/>
            <a:tailEnd/>
          </a:ln>
        </p:spPr>
        <p:txBody>
          <a:bodyPr lIns="81615" tIns="40807" rIns="81615" bIns="40807" anchor="ctr" anchorCtr="1"/>
          <a:lstStyle>
            <a:lvl1pPr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1pPr>
            <a:lvl2pPr marL="742950" indent="-28575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2pPr>
            <a:lvl3pPr marL="11430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3pPr>
            <a:lvl4pPr marL="16002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4pPr>
            <a:lvl5pPr marL="20574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9pPr>
          </a:lstStyle>
          <a:p>
            <a:pPr algn="ctr" eaLnBrk="1">
              <a:lnSpc>
                <a:spcPct val="93000"/>
              </a:lnSpc>
              <a:buClr>
                <a:srgbClr val="000000"/>
              </a:buClr>
              <a:buSzPct val="45000"/>
            </a:pPr>
            <a:r>
              <a:rPr lang="en-GB" altLang="en-US" sz="2200" dirty="0">
                <a:solidFill>
                  <a:srgbClr val="000000"/>
                </a:solidFill>
                <a:latin typeface="Arial" panose="020B0604020202020204" pitchFamily="34" charset="0"/>
              </a:rPr>
              <a:t>Input</a:t>
            </a:r>
          </a:p>
        </p:txBody>
      </p:sp>
      <p:sp>
        <p:nvSpPr>
          <p:cNvPr id="16" name="TextBox 15">
            <a:extLst>
              <a:ext uri="{FF2B5EF4-FFF2-40B4-BE49-F238E27FC236}">
                <a16:creationId xmlns:a16="http://schemas.microsoft.com/office/drawing/2014/main" id="{B96EFB87-C5A1-4D64-8AC6-C0D2D0D83D36}"/>
              </a:ext>
            </a:extLst>
          </p:cNvPr>
          <p:cNvSpPr txBox="1"/>
          <p:nvPr/>
        </p:nvSpPr>
        <p:spPr>
          <a:xfrm>
            <a:off x="163241" y="6365202"/>
            <a:ext cx="11774078" cy="523220"/>
          </a:xfrm>
          <a:prstGeom prst="rect">
            <a:avLst/>
          </a:prstGeom>
          <a:noFill/>
        </p:spPr>
        <p:txBody>
          <a:bodyPr wrap="square" rtlCol="0">
            <a:spAutoFit/>
          </a:bodyPr>
          <a:lstStyle/>
          <a:p>
            <a:pPr algn="ctr"/>
            <a:r>
              <a:rPr lang="en-GB" sz="1400" dirty="0">
                <a:effectLst/>
                <a:latin typeface="+mj-lt"/>
              </a:rPr>
              <a:t>He, Z. (2021, March 2). </a:t>
            </a:r>
            <a:r>
              <a:rPr lang="en-GB" sz="1400" i="1" dirty="0">
                <a:effectLst/>
                <a:latin typeface="+mj-lt"/>
              </a:rPr>
              <a:t>Lecture 1: Introduction to deep learning</a:t>
            </a:r>
            <a:r>
              <a:rPr lang="en-GB" sz="1400" dirty="0">
                <a:effectLst/>
                <a:latin typeface="+mj-lt"/>
              </a:rPr>
              <a:t> [Slides]. La Trobe’s Learning Management System(LMS). https://lms.latrobe.edu.au/mod/resource/view.php?id=4740657</a:t>
            </a:r>
          </a:p>
        </p:txBody>
      </p:sp>
      <p:sp>
        <p:nvSpPr>
          <p:cNvPr id="17" name="TextBox 16">
            <a:extLst>
              <a:ext uri="{FF2B5EF4-FFF2-40B4-BE49-F238E27FC236}">
                <a16:creationId xmlns:a16="http://schemas.microsoft.com/office/drawing/2014/main" id="{C3302B6F-4F3D-4398-A9CC-568302CC8E14}"/>
              </a:ext>
            </a:extLst>
          </p:cNvPr>
          <p:cNvSpPr txBox="1"/>
          <p:nvPr/>
        </p:nvSpPr>
        <p:spPr>
          <a:xfrm>
            <a:off x="1998482" y="5544144"/>
            <a:ext cx="5429840" cy="338554"/>
          </a:xfrm>
          <a:prstGeom prst="rect">
            <a:avLst/>
          </a:prstGeom>
          <a:noFill/>
        </p:spPr>
        <p:txBody>
          <a:bodyPr wrap="square" rtlCol="0">
            <a:spAutoFit/>
          </a:bodyPr>
          <a:lstStyle/>
          <a:p>
            <a:r>
              <a:rPr lang="en-AU" sz="1600" dirty="0"/>
              <a:t>Figure 2 : Traditional ML architecture </a:t>
            </a:r>
          </a:p>
        </p:txBody>
      </p:sp>
    </p:spTree>
    <p:extLst>
      <p:ext uri="{BB962C8B-B14F-4D97-AF65-F5344CB8AC3E}">
        <p14:creationId xmlns:p14="http://schemas.microsoft.com/office/powerpoint/2010/main" val="6748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en-US" sz="4400" dirty="0"/>
              <a:t>Deep Learning (Feature Learning)</a:t>
            </a:r>
            <a:endParaRPr lang="en-US" sz="4200" kern="1200" dirty="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2">
            <a:extLst>
              <a:ext uri="{FF2B5EF4-FFF2-40B4-BE49-F238E27FC236}">
                <a16:creationId xmlns:a16="http://schemas.microsoft.com/office/drawing/2014/main" id="{D4F81389-385F-43B1-BEDF-F188FC2646A6}"/>
              </a:ext>
            </a:extLst>
          </p:cNvPr>
          <p:cNvGraphicFramePr/>
          <p:nvPr/>
        </p:nvGraphicFramePr>
        <p:xfrm>
          <a:off x="838200" y="2228087"/>
          <a:ext cx="10515600" cy="3685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utoShape 4">
            <a:extLst>
              <a:ext uri="{FF2B5EF4-FFF2-40B4-BE49-F238E27FC236}">
                <a16:creationId xmlns:a16="http://schemas.microsoft.com/office/drawing/2014/main" id="{F484B9D5-A5F7-4C08-A257-7077E3BF6B23}"/>
              </a:ext>
            </a:extLst>
          </p:cNvPr>
          <p:cNvSpPr>
            <a:spLocks noChangeArrowheads="1"/>
          </p:cNvSpPr>
          <p:nvPr/>
        </p:nvSpPr>
        <p:spPr bwMode="auto">
          <a:xfrm>
            <a:off x="7766050" y="3656266"/>
            <a:ext cx="1658937" cy="828675"/>
          </a:xfrm>
          <a:prstGeom prst="roundRect">
            <a:avLst>
              <a:gd name="adj" fmla="val 171"/>
            </a:avLst>
          </a:prstGeom>
          <a:solidFill>
            <a:srgbClr val="E6E6FF"/>
          </a:solidFill>
          <a:ln w="9525">
            <a:solidFill>
              <a:srgbClr val="000000"/>
            </a:solidFill>
            <a:round/>
            <a:headEnd/>
            <a:tailEnd/>
          </a:ln>
        </p:spPr>
        <p:txBody>
          <a:bodyPr lIns="81615" tIns="40807" rIns="81615" bIns="40807" anchor="ctr" anchorCtr="1"/>
          <a:lstStyle>
            <a:lvl1pPr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1pPr>
            <a:lvl2pPr marL="742950" indent="-28575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2pPr>
            <a:lvl3pPr marL="11430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3pPr>
            <a:lvl4pPr marL="16002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4pPr>
            <a:lvl5pPr marL="20574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9pPr>
          </a:lstStyle>
          <a:p>
            <a:pPr algn="ctr" eaLnBrk="1">
              <a:lnSpc>
                <a:spcPct val="93000"/>
              </a:lnSpc>
              <a:buClr>
                <a:srgbClr val="000000"/>
              </a:buClr>
              <a:buSzPct val="45000"/>
            </a:pPr>
            <a:r>
              <a:rPr lang="en-GB" altLang="en-US" sz="2200">
                <a:solidFill>
                  <a:srgbClr val="000000"/>
                </a:solidFill>
                <a:latin typeface="Arial" panose="020B0604020202020204" pitchFamily="34" charset="0"/>
              </a:rPr>
              <a:t>Learning</a:t>
            </a:r>
          </a:p>
          <a:p>
            <a:pPr algn="ctr" eaLnBrk="1">
              <a:lnSpc>
                <a:spcPct val="93000"/>
              </a:lnSpc>
              <a:buClr>
                <a:srgbClr val="000000"/>
              </a:buClr>
              <a:buSzPct val="45000"/>
            </a:pPr>
            <a:r>
              <a:rPr lang="en-GB" altLang="en-US" sz="2200">
                <a:solidFill>
                  <a:srgbClr val="000000"/>
                </a:solidFill>
                <a:latin typeface="Arial" panose="020B0604020202020204" pitchFamily="34" charset="0"/>
              </a:rPr>
              <a:t>algorithm</a:t>
            </a:r>
          </a:p>
        </p:txBody>
      </p:sp>
      <p:sp>
        <p:nvSpPr>
          <p:cNvPr id="7" name="AutoShape 6">
            <a:extLst>
              <a:ext uri="{FF2B5EF4-FFF2-40B4-BE49-F238E27FC236}">
                <a16:creationId xmlns:a16="http://schemas.microsoft.com/office/drawing/2014/main" id="{A66BDD08-1B6E-43BE-BB80-65CD059F24DB}"/>
              </a:ext>
            </a:extLst>
          </p:cNvPr>
          <p:cNvSpPr>
            <a:spLocks noChangeArrowheads="1"/>
          </p:cNvSpPr>
          <p:nvPr/>
        </p:nvSpPr>
        <p:spPr bwMode="auto">
          <a:xfrm>
            <a:off x="5024437" y="3655472"/>
            <a:ext cx="1625600" cy="830263"/>
          </a:xfrm>
          <a:prstGeom prst="roundRect">
            <a:avLst>
              <a:gd name="adj" fmla="val 171"/>
            </a:avLst>
          </a:prstGeom>
          <a:solidFill>
            <a:srgbClr val="FFFFCC"/>
          </a:solidFill>
          <a:ln w="9525">
            <a:solidFill>
              <a:srgbClr val="000000"/>
            </a:solidFill>
            <a:round/>
            <a:headEnd/>
            <a:tailEnd/>
          </a:ln>
        </p:spPr>
        <p:txBody>
          <a:bodyPr lIns="81615" tIns="40807" rIns="81615" bIns="40807" anchor="ctr" anchorCtr="1"/>
          <a:lstStyle>
            <a:lvl1pPr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1pPr>
            <a:lvl2pPr marL="742950" indent="-28575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2pPr>
            <a:lvl3pPr marL="11430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3pPr>
            <a:lvl4pPr marL="16002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4pPr>
            <a:lvl5pPr marL="20574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9pPr>
          </a:lstStyle>
          <a:p>
            <a:pPr algn="ctr" eaLnBrk="1">
              <a:lnSpc>
                <a:spcPct val="93000"/>
              </a:lnSpc>
              <a:buClr>
                <a:srgbClr val="000000"/>
              </a:buClr>
              <a:buSzPct val="45000"/>
            </a:pPr>
            <a:r>
              <a:rPr lang="en-GB" altLang="en-US" sz="1600" dirty="0">
                <a:solidFill>
                  <a:srgbClr val="000000"/>
                </a:solidFill>
                <a:latin typeface="Arial" panose="020B0604020202020204" pitchFamily="34" charset="0"/>
              </a:rPr>
              <a:t>Feature Representation</a:t>
            </a:r>
          </a:p>
        </p:txBody>
      </p:sp>
      <p:cxnSp>
        <p:nvCxnSpPr>
          <p:cNvPr id="8" name="AutoShape 26">
            <a:extLst>
              <a:ext uri="{FF2B5EF4-FFF2-40B4-BE49-F238E27FC236}">
                <a16:creationId xmlns:a16="http://schemas.microsoft.com/office/drawing/2014/main" id="{3194A444-1CE1-4BFC-A9B1-4197719FCA3A}"/>
              </a:ext>
            </a:extLst>
          </p:cNvPr>
          <p:cNvCxnSpPr>
            <a:cxnSpLocks noChangeShapeType="1"/>
          </p:cNvCxnSpPr>
          <p:nvPr/>
        </p:nvCxnSpPr>
        <p:spPr bwMode="auto">
          <a:xfrm>
            <a:off x="3780474" y="4032663"/>
            <a:ext cx="1281112" cy="9525"/>
          </a:xfrm>
          <a:prstGeom prst="curvedConnector3">
            <a:avLst>
              <a:gd name="adj1" fmla="val 50000"/>
            </a:avLst>
          </a:prstGeom>
          <a:noFill/>
          <a:ln w="57150">
            <a:solidFill>
              <a:srgbClr val="00B0F0"/>
            </a:solidFill>
            <a:round/>
            <a:headEnd/>
            <a:tailEnd type="triangle" w="med" len="med"/>
          </a:ln>
          <a:extLst>
            <a:ext uri="{909E8E84-426E-40DD-AFC4-6F175D3DCCD1}">
              <a14:hiddenFill xmlns:a14="http://schemas.microsoft.com/office/drawing/2010/main">
                <a:noFill/>
              </a14:hiddenFill>
            </a:ext>
          </a:extLst>
        </p:spPr>
      </p:cxnSp>
      <p:cxnSp>
        <p:nvCxnSpPr>
          <p:cNvPr id="9" name="AutoShape 26">
            <a:extLst>
              <a:ext uri="{FF2B5EF4-FFF2-40B4-BE49-F238E27FC236}">
                <a16:creationId xmlns:a16="http://schemas.microsoft.com/office/drawing/2014/main" id="{F24582F2-45D2-4036-8C77-E0E6697BA402}"/>
              </a:ext>
            </a:extLst>
          </p:cNvPr>
          <p:cNvCxnSpPr>
            <a:cxnSpLocks noChangeShapeType="1"/>
          </p:cNvCxnSpPr>
          <p:nvPr/>
        </p:nvCxnSpPr>
        <p:spPr bwMode="auto">
          <a:xfrm flipV="1">
            <a:off x="6648767" y="4042822"/>
            <a:ext cx="1125538" cy="1588"/>
          </a:xfrm>
          <a:prstGeom prst="curvedConnector3">
            <a:avLst>
              <a:gd name="adj1" fmla="val 50000"/>
            </a:avLst>
          </a:prstGeom>
          <a:noFill/>
          <a:ln w="57150">
            <a:solidFill>
              <a:srgbClr val="00B0F0"/>
            </a:solidFill>
            <a:round/>
            <a:headEnd/>
            <a:tailEnd type="triangle" w="med" len="med"/>
          </a:ln>
          <a:extLst>
            <a:ext uri="{909E8E84-426E-40DD-AFC4-6F175D3DCCD1}">
              <a14:hiddenFill xmlns:a14="http://schemas.microsoft.com/office/drawing/2010/main">
                <a:noFill/>
              </a14:hiddenFill>
            </a:ext>
          </a:extLst>
        </p:spPr>
      </p:cxnSp>
      <p:sp>
        <p:nvSpPr>
          <p:cNvPr id="10" name="Right Arrow 14">
            <a:extLst>
              <a:ext uri="{FF2B5EF4-FFF2-40B4-BE49-F238E27FC236}">
                <a16:creationId xmlns:a16="http://schemas.microsoft.com/office/drawing/2014/main" id="{A28D4F7A-9149-4D60-91A2-AACFE31C9879}"/>
              </a:ext>
            </a:extLst>
          </p:cNvPr>
          <p:cNvSpPr>
            <a:spLocks noChangeArrowheads="1"/>
          </p:cNvSpPr>
          <p:nvPr/>
        </p:nvSpPr>
        <p:spPr bwMode="auto">
          <a:xfrm>
            <a:off x="4845526" y="3035077"/>
            <a:ext cx="792162" cy="431800"/>
          </a:xfrm>
          <a:prstGeom prst="rightArrow">
            <a:avLst>
              <a:gd name="adj1" fmla="val 50000"/>
              <a:gd name="adj2" fmla="val 50034"/>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a:p>
        </p:txBody>
      </p:sp>
      <p:sp>
        <p:nvSpPr>
          <p:cNvPr id="11" name="Right Arrow 16">
            <a:extLst>
              <a:ext uri="{FF2B5EF4-FFF2-40B4-BE49-F238E27FC236}">
                <a16:creationId xmlns:a16="http://schemas.microsoft.com/office/drawing/2014/main" id="{E17EB640-C65B-498B-9846-76C9E95973BC}"/>
              </a:ext>
            </a:extLst>
          </p:cNvPr>
          <p:cNvSpPr>
            <a:spLocks noChangeArrowheads="1"/>
          </p:cNvSpPr>
          <p:nvPr/>
        </p:nvSpPr>
        <p:spPr bwMode="auto">
          <a:xfrm>
            <a:off x="4845526" y="4756656"/>
            <a:ext cx="792163" cy="431800"/>
          </a:xfrm>
          <a:prstGeom prst="rightArrow">
            <a:avLst>
              <a:gd name="adj1" fmla="val 50000"/>
              <a:gd name="adj2" fmla="val 50034"/>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a:p>
        </p:txBody>
      </p:sp>
      <p:cxnSp>
        <p:nvCxnSpPr>
          <p:cNvPr id="12" name="Straight Connector 11">
            <a:extLst>
              <a:ext uri="{FF2B5EF4-FFF2-40B4-BE49-F238E27FC236}">
                <a16:creationId xmlns:a16="http://schemas.microsoft.com/office/drawing/2014/main" id="{86476313-E364-41C6-9616-6528DBB2E946}"/>
              </a:ext>
            </a:extLst>
          </p:cNvPr>
          <p:cNvCxnSpPr>
            <a:cxnSpLocks noChangeShapeType="1"/>
          </p:cNvCxnSpPr>
          <p:nvPr/>
        </p:nvCxnSpPr>
        <p:spPr bwMode="auto">
          <a:xfrm>
            <a:off x="4511040" y="2505775"/>
            <a:ext cx="0" cy="3167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 name="TextBox 17">
            <a:extLst>
              <a:ext uri="{FF2B5EF4-FFF2-40B4-BE49-F238E27FC236}">
                <a16:creationId xmlns:a16="http://schemas.microsoft.com/office/drawing/2014/main" id="{450E4C70-A45B-423F-8257-FEB8F8980AB1}"/>
              </a:ext>
            </a:extLst>
          </p:cNvPr>
          <p:cNvSpPr txBox="1">
            <a:spLocks noChangeArrowheads="1"/>
          </p:cNvSpPr>
          <p:nvPr/>
        </p:nvSpPr>
        <p:spPr bwMode="auto">
          <a:xfrm>
            <a:off x="5304630" y="2533619"/>
            <a:ext cx="2449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dirty="0">
                <a:solidFill>
                  <a:schemeClr val="tx1"/>
                </a:solidFill>
              </a:rPr>
              <a:t>Machine Learning</a:t>
            </a:r>
          </a:p>
        </p:txBody>
      </p:sp>
      <p:sp>
        <p:nvSpPr>
          <p:cNvPr id="3" name="TextBox 2">
            <a:extLst>
              <a:ext uri="{FF2B5EF4-FFF2-40B4-BE49-F238E27FC236}">
                <a16:creationId xmlns:a16="http://schemas.microsoft.com/office/drawing/2014/main" id="{7E4413D6-CCE4-45F6-8B88-98F522A87D69}"/>
              </a:ext>
            </a:extLst>
          </p:cNvPr>
          <p:cNvSpPr txBox="1"/>
          <p:nvPr/>
        </p:nvSpPr>
        <p:spPr>
          <a:xfrm>
            <a:off x="1016000" y="5913120"/>
            <a:ext cx="9773920" cy="830997"/>
          </a:xfrm>
          <a:prstGeom prst="rect">
            <a:avLst/>
          </a:prstGeom>
          <a:noFill/>
        </p:spPr>
        <p:txBody>
          <a:bodyPr wrap="square" rtlCol="0">
            <a:spAutoFit/>
          </a:bodyPr>
          <a:lstStyle/>
          <a:p>
            <a:pPr marL="342900" indent="-342900">
              <a:buFont typeface="Arial" panose="020B0604020202020204" pitchFamily="34" charset="0"/>
              <a:buChar char="•"/>
            </a:pPr>
            <a:r>
              <a:rPr lang="en-US" altLang="en-US" sz="2400" dirty="0"/>
              <a:t>Move machine learning to include learning feature representation</a:t>
            </a:r>
          </a:p>
          <a:p>
            <a:pPr marL="342900" indent="-342900">
              <a:buFont typeface="Arial" panose="020B0604020202020204" pitchFamily="34" charset="0"/>
              <a:buChar char="•"/>
            </a:pPr>
            <a:r>
              <a:rPr lang="en-US" altLang="en-US" sz="2400" dirty="0"/>
              <a:t>Learn features automatically</a:t>
            </a:r>
          </a:p>
        </p:txBody>
      </p:sp>
      <p:sp>
        <p:nvSpPr>
          <p:cNvPr id="15" name="AutoShape 2">
            <a:extLst>
              <a:ext uri="{FF2B5EF4-FFF2-40B4-BE49-F238E27FC236}">
                <a16:creationId xmlns:a16="http://schemas.microsoft.com/office/drawing/2014/main" id="{30061818-C1B2-4744-ACD3-BB0B7CB68E77}"/>
              </a:ext>
            </a:extLst>
          </p:cNvPr>
          <p:cNvSpPr>
            <a:spLocks noChangeArrowheads="1"/>
          </p:cNvSpPr>
          <p:nvPr/>
        </p:nvSpPr>
        <p:spPr bwMode="auto">
          <a:xfrm>
            <a:off x="2319655" y="3721513"/>
            <a:ext cx="1452563" cy="622300"/>
          </a:xfrm>
          <a:prstGeom prst="roundRect">
            <a:avLst>
              <a:gd name="adj" fmla="val 231"/>
            </a:avLst>
          </a:prstGeom>
          <a:solidFill>
            <a:srgbClr val="FFFFCC"/>
          </a:solidFill>
          <a:ln w="9525">
            <a:solidFill>
              <a:srgbClr val="000000"/>
            </a:solidFill>
            <a:round/>
            <a:headEnd/>
            <a:tailEnd/>
          </a:ln>
        </p:spPr>
        <p:txBody>
          <a:bodyPr lIns="81615" tIns="40807" rIns="81615" bIns="40807" anchor="ctr" anchorCtr="1"/>
          <a:lstStyle>
            <a:lvl1pPr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1pPr>
            <a:lvl2pPr marL="742950" indent="-28575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2pPr>
            <a:lvl3pPr marL="11430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3pPr>
            <a:lvl4pPr marL="16002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4pPr>
            <a:lvl5pPr marL="2057400" indent="-228600" defTabSz="406400">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06400" eaLnBrk="0" fontAlgn="base" hangingPunct="0">
              <a:spcBef>
                <a:spcPct val="0"/>
              </a:spcBef>
              <a:spcAft>
                <a:spcPct val="0"/>
              </a:spcAft>
              <a:tabLst>
                <a:tab pos="655638" algn="l"/>
                <a:tab pos="1312863" algn="l"/>
              </a:tabLst>
              <a:defRPr sz="2400">
                <a:solidFill>
                  <a:schemeClr val="bg1"/>
                </a:solidFill>
                <a:latin typeface="Times New Roman" panose="02020603050405020304" pitchFamily="18" charset="0"/>
                <a:ea typeface="MS PGothic" panose="020B0600070205080204" pitchFamily="34" charset="-128"/>
              </a:defRPr>
            </a:lvl9pPr>
          </a:lstStyle>
          <a:p>
            <a:pPr algn="ctr" eaLnBrk="1">
              <a:lnSpc>
                <a:spcPct val="93000"/>
              </a:lnSpc>
              <a:buClr>
                <a:srgbClr val="000000"/>
              </a:buClr>
              <a:buSzPct val="45000"/>
            </a:pPr>
            <a:r>
              <a:rPr lang="en-GB" altLang="en-US" sz="2200" dirty="0">
                <a:solidFill>
                  <a:srgbClr val="000000"/>
                </a:solidFill>
                <a:latin typeface="Arial" panose="020B0604020202020204" pitchFamily="34" charset="0"/>
              </a:rPr>
              <a:t>Input</a:t>
            </a:r>
          </a:p>
        </p:txBody>
      </p:sp>
      <p:sp>
        <p:nvSpPr>
          <p:cNvPr id="16" name="Oval 9">
            <a:extLst>
              <a:ext uri="{FF2B5EF4-FFF2-40B4-BE49-F238E27FC236}">
                <a16:creationId xmlns:a16="http://schemas.microsoft.com/office/drawing/2014/main" id="{2BDFE596-4757-4859-9754-887D7D8C0CD9}"/>
              </a:ext>
            </a:extLst>
          </p:cNvPr>
          <p:cNvSpPr>
            <a:spLocks noChangeArrowheads="1"/>
          </p:cNvSpPr>
          <p:nvPr/>
        </p:nvSpPr>
        <p:spPr bwMode="auto">
          <a:xfrm>
            <a:off x="4633277" y="3521488"/>
            <a:ext cx="2317750" cy="10414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1800">
              <a:latin typeface="Helvetica" panose="020B0604020202020204" pitchFamily="34" charset="0"/>
            </a:endParaRPr>
          </a:p>
        </p:txBody>
      </p:sp>
      <p:sp>
        <p:nvSpPr>
          <p:cNvPr id="17" name="TextBox 16">
            <a:extLst>
              <a:ext uri="{FF2B5EF4-FFF2-40B4-BE49-F238E27FC236}">
                <a16:creationId xmlns:a16="http://schemas.microsoft.com/office/drawing/2014/main" id="{6E64328F-AEAF-4C57-A73A-D744F0D292B9}"/>
              </a:ext>
            </a:extLst>
          </p:cNvPr>
          <p:cNvSpPr txBox="1"/>
          <p:nvPr/>
        </p:nvSpPr>
        <p:spPr>
          <a:xfrm>
            <a:off x="414874" y="6373357"/>
            <a:ext cx="11774078" cy="523220"/>
          </a:xfrm>
          <a:prstGeom prst="rect">
            <a:avLst/>
          </a:prstGeom>
          <a:noFill/>
        </p:spPr>
        <p:txBody>
          <a:bodyPr wrap="square" rtlCol="0">
            <a:spAutoFit/>
          </a:bodyPr>
          <a:lstStyle/>
          <a:p>
            <a:pPr algn="r"/>
            <a:r>
              <a:rPr lang="en-GB" sz="1400" dirty="0">
                <a:effectLst/>
                <a:latin typeface="+mj-lt"/>
              </a:rPr>
              <a:t>He, Z. (2021, March 2). </a:t>
            </a:r>
            <a:r>
              <a:rPr lang="en-GB" sz="1400" i="1" dirty="0">
                <a:effectLst/>
                <a:latin typeface="+mj-lt"/>
              </a:rPr>
              <a:t>Lecture 1: Introduction to deep learning</a:t>
            </a:r>
            <a:r>
              <a:rPr lang="en-GB" sz="1400" dirty="0">
                <a:effectLst/>
                <a:latin typeface="+mj-lt"/>
              </a:rPr>
              <a:t> [Slides]. La Trobe’s</a:t>
            </a:r>
          </a:p>
          <a:p>
            <a:pPr algn="r"/>
            <a:r>
              <a:rPr lang="en-GB" sz="1400" dirty="0">
                <a:effectLst/>
                <a:latin typeface="+mj-lt"/>
              </a:rPr>
              <a:t> Learning Management System(LMS). https://lms.latrobe.edu.au/mod/resource/view.php?id=4740657</a:t>
            </a:r>
          </a:p>
        </p:txBody>
      </p:sp>
      <p:sp>
        <p:nvSpPr>
          <p:cNvPr id="18" name="TextBox 17">
            <a:extLst>
              <a:ext uri="{FF2B5EF4-FFF2-40B4-BE49-F238E27FC236}">
                <a16:creationId xmlns:a16="http://schemas.microsoft.com/office/drawing/2014/main" id="{3A8018CD-5ACE-43D7-A1CA-C4F1299D4259}"/>
              </a:ext>
            </a:extLst>
          </p:cNvPr>
          <p:cNvSpPr txBox="1"/>
          <p:nvPr/>
        </p:nvSpPr>
        <p:spPr>
          <a:xfrm>
            <a:off x="1998482" y="5623702"/>
            <a:ext cx="5429840" cy="338554"/>
          </a:xfrm>
          <a:prstGeom prst="rect">
            <a:avLst/>
          </a:prstGeom>
          <a:noFill/>
        </p:spPr>
        <p:txBody>
          <a:bodyPr wrap="square" rtlCol="0">
            <a:spAutoFit/>
          </a:bodyPr>
          <a:lstStyle/>
          <a:p>
            <a:r>
              <a:rPr lang="en-AU" sz="1600" dirty="0"/>
              <a:t>Figure 3 : DL architecture </a:t>
            </a:r>
          </a:p>
        </p:txBody>
      </p:sp>
    </p:spTree>
    <p:extLst>
      <p:ext uri="{BB962C8B-B14F-4D97-AF65-F5344CB8AC3E}">
        <p14:creationId xmlns:p14="http://schemas.microsoft.com/office/powerpoint/2010/main" val="4801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A6C5EFE1-3ECA-48DE-964C-715F527390EC}"/>
              </a:ext>
            </a:extLst>
          </p:cNvPr>
          <p:cNvSpPr>
            <a:spLocks noGrp="1" noChangeArrowheads="1"/>
          </p:cNvSpPr>
          <p:nvPr>
            <p:ph type="title"/>
          </p:nvPr>
        </p:nvSpPr>
        <p:spPr>
          <a:xfrm>
            <a:off x="1158876" y="304800"/>
            <a:ext cx="8974137" cy="762000"/>
          </a:xfrm>
        </p:spPr>
        <p:txBody>
          <a:bodyPr>
            <a:normAutofit/>
          </a:bodyPr>
          <a:lstStyle/>
          <a:p>
            <a:r>
              <a:rPr lang="en-US" altLang="en-US" dirty="0"/>
              <a:t>Feature Learning</a:t>
            </a:r>
          </a:p>
        </p:txBody>
      </p:sp>
      <p:sp>
        <p:nvSpPr>
          <p:cNvPr id="39" name="Content Placeholder 2">
            <a:extLst>
              <a:ext uri="{FF2B5EF4-FFF2-40B4-BE49-F238E27FC236}">
                <a16:creationId xmlns:a16="http://schemas.microsoft.com/office/drawing/2014/main" id="{122DBD66-C4B3-4244-B7C1-D9B66822547D}"/>
              </a:ext>
            </a:extLst>
          </p:cNvPr>
          <p:cNvSpPr>
            <a:spLocks noGrp="1" noChangeArrowheads="1"/>
          </p:cNvSpPr>
          <p:nvPr>
            <p:ph idx="1"/>
          </p:nvPr>
        </p:nvSpPr>
        <p:spPr>
          <a:xfrm>
            <a:off x="1004888" y="1169055"/>
            <a:ext cx="5040312" cy="1441450"/>
          </a:xfrm>
        </p:spPr>
        <p:txBody>
          <a:bodyPr>
            <a:noAutofit/>
          </a:bodyPr>
          <a:lstStyle/>
          <a:p>
            <a:r>
              <a:rPr lang="en-US" altLang="en-US" sz="1800" dirty="0"/>
              <a:t>During training the deep learning algorithm </a:t>
            </a:r>
            <a:r>
              <a:rPr lang="en-US" altLang="en-US" sz="1800" dirty="0">
                <a:solidFill>
                  <a:srgbClr val="FF0000"/>
                </a:solidFill>
              </a:rPr>
              <a:t>automatically</a:t>
            </a:r>
            <a:r>
              <a:rPr lang="en-US" altLang="en-US" sz="1800" dirty="0"/>
              <a:t> builds </a:t>
            </a:r>
            <a:r>
              <a:rPr lang="en-US" altLang="en-US" sz="1800" dirty="0">
                <a:solidFill>
                  <a:srgbClr val="FF0000"/>
                </a:solidFill>
              </a:rPr>
              <a:t>hierarchy</a:t>
            </a:r>
            <a:r>
              <a:rPr lang="en-US" altLang="en-US" sz="1800" dirty="0"/>
              <a:t> of features.</a:t>
            </a:r>
          </a:p>
          <a:p>
            <a:r>
              <a:rPr lang="en-US" altLang="en-US" sz="1800" dirty="0"/>
              <a:t>The top levels are high level features of the input data.</a:t>
            </a:r>
          </a:p>
          <a:p>
            <a:r>
              <a:rPr lang="en-US" altLang="en-US" sz="1800" dirty="0"/>
              <a:t>Classifying using high level features is much easier. </a:t>
            </a:r>
          </a:p>
        </p:txBody>
      </p:sp>
      <p:sp>
        <p:nvSpPr>
          <p:cNvPr id="40" name="Picture 3">
            <a:extLst>
              <a:ext uri="{FF2B5EF4-FFF2-40B4-BE49-F238E27FC236}">
                <a16:creationId xmlns:a16="http://schemas.microsoft.com/office/drawing/2014/main" id="{CD993FD5-17EA-4E55-95FE-B292A59EC507}"/>
              </a:ext>
            </a:extLst>
          </p:cNvPr>
          <p:cNvSpPr>
            <a:spLocks noChangeAspect="1"/>
          </p:cNvSpPr>
          <p:nvPr/>
        </p:nvSpPr>
        <p:spPr bwMode="auto">
          <a:xfrm>
            <a:off x="6657975" y="1736725"/>
            <a:ext cx="2840038"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a:p>
        </p:txBody>
      </p:sp>
      <p:pic>
        <p:nvPicPr>
          <p:cNvPr id="41" name="Picture 4">
            <a:extLst>
              <a:ext uri="{FF2B5EF4-FFF2-40B4-BE49-F238E27FC236}">
                <a16:creationId xmlns:a16="http://schemas.microsoft.com/office/drawing/2014/main" id="{7F707ADF-F563-4D45-86D2-2F49217FDB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1644" y="5407024"/>
            <a:ext cx="2263774" cy="137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6">
            <a:extLst>
              <a:ext uri="{FF2B5EF4-FFF2-40B4-BE49-F238E27FC236}">
                <a16:creationId xmlns:a16="http://schemas.microsoft.com/office/drawing/2014/main" id="{EE56F8EE-837D-439E-958A-DEFC386CC528}"/>
              </a:ext>
            </a:extLst>
          </p:cNvPr>
          <p:cNvCxnSpPr>
            <a:cxnSpLocks noChangeShapeType="1"/>
          </p:cNvCxnSpPr>
          <p:nvPr/>
        </p:nvCxnSpPr>
        <p:spPr bwMode="auto">
          <a:xfrm flipV="1">
            <a:off x="8745538" y="5048249"/>
            <a:ext cx="0" cy="28733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 name="Straight Arrow Connector 7">
            <a:extLst>
              <a:ext uri="{FF2B5EF4-FFF2-40B4-BE49-F238E27FC236}">
                <a16:creationId xmlns:a16="http://schemas.microsoft.com/office/drawing/2014/main" id="{02E0B310-9BF0-40CF-94FE-C34CD8090E96}"/>
              </a:ext>
            </a:extLst>
          </p:cNvPr>
          <p:cNvCxnSpPr>
            <a:cxnSpLocks noChangeShapeType="1"/>
          </p:cNvCxnSpPr>
          <p:nvPr/>
        </p:nvCxnSpPr>
        <p:spPr bwMode="auto">
          <a:xfrm flipV="1">
            <a:off x="8386763" y="1520825"/>
            <a:ext cx="0" cy="2889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4" name="Straight Arrow Connector 8">
            <a:extLst>
              <a:ext uri="{FF2B5EF4-FFF2-40B4-BE49-F238E27FC236}">
                <a16:creationId xmlns:a16="http://schemas.microsoft.com/office/drawing/2014/main" id="{F60017BB-D2CF-4BDA-9386-6442CE79D709}"/>
              </a:ext>
            </a:extLst>
          </p:cNvPr>
          <p:cNvCxnSpPr>
            <a:cxnSpLocks noChangeShapeType="1"/>
          </p:cNvCxnSpPr>
          <p:nvPr/>
        </p:nvCxnSpPr>
        <p:spPr bwMode="auto">
          <a:xfrm flipV="1">
            <a:off x="9610725" y="5049837"/>
            <a:ext cx="0" cy="28733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5" name="Content Placeholder 2">
            <a:extLst>
              <a:ext uri="{FF2B5EF4-FFF2-40B4-BE49-F238E27FC236}">
                <a16:creationId xmlns:a16="http://schemas.microsoft.com/office/drawing/2014/main" id="{7117486A-C12D-4068-B03D-A9A0D771E2BA}"/>
              </a:ext>
            </a:extLst>
          </p:cNvPr>
          <p:cNvSpPr txBox="1">
            <a:spLocks/>
          </p:cNvSpPr>
          <p:nvPr/>
        </p:nvSpPr>
        <p:spPr bwMode="auto">
          <a:xfrm>
            <a:off x="7161213" y="1158875"/>
            <a:ext cx="35290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04775"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1pPr>
            <a:lvl2pPr marL="742950" indent="-28575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2pPr>
            <a:lvl3pPr marL="1143000" indent="-22860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3pPr>
            <a:lvl4pPr marL="1600200" indent="-22860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4pPr>
            <a:lvl5pPr marL="2057400" indent="-22860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9pPr>
          </a:lstStyle>
          <a:p>
            <a:pPr>
              <a:buFont typeface="StarSymbol" charset="0"/>
              <a:buNone/>
            </a:pPr>
            <a:r>
              <a:rPr lang="en-US" altLang="en-US" sz="2000"/>
              <a:t>    prob(car)   prob(motorbike)</a:t>
            </a:r>
          </a:p>
        </p:txBody>
      </p:sp>
      <p:cxnSp>
        <p:nvCxnSpPr>
          <p:cNvPr id="46" name="Straight Arrow Connector 12">
            <a:extLst>
              <a:ext uri="{FF2B5EF4-FFF2-40B4-BE49-F238E27FC236}">
                <a16:creationId xmlns:a16="http://schemas.microsoft.com/office/drawing/2014/main" id="{05A588BC-BF4A-48D2-81F5-E34D5A85761C}"/>
              </a:ext>
            </a:extLst>
          </p:cNvPr>
          <p:cNvCxnSpPr>
            <a:cxnSpLocks noChangeShapeType="1"/>
          </p:cNvCxnSpPr>
          <p:nvPr/>
        </p:nvCxnSpPr>
        <p:spPr bwMode="auto">
          <a:xfrm flipH="1" flipV="1">
            <a:off x="7953375" y="5049837"/>
            <a:ext cx="1588" cy="28733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 name="Straight Arrow Connector 13">
            <a:extLst>
              <a:ext uri="{FF2B5EF4-FFF2-40B4-BE49-F238E27FC236}">
                <a16:creationId xmlns:a16="http://schemas.microsoft.com/office/drawing/2014/main" id="{090A7B97-01CB-4B4D-B5A6-9BCE045167CE}"/>
              </a:ext>
            </a:extLst>
          </p:cNvPr>
          <p:cNvCxnSpPr>
            <a:cxnSpLocks noChangeShapeType="1"/>
          </p:cNvCxnSpPr>
          <p:nvPr/>
        </p:nvCxnSpPr>
        <p:spPr bwMode="auto">
          <a:xfrm flipV="1">
            <a:off x="9178925" y="1550987"/>
            <a:ext cx="0" cy="28733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8" name="Picture 3">
            <a:extLst>
              <a:ext uri="{FF2B5EF4-FFF2-40B4-BE49-F238E27FC236}">
                <a16:creationId xmlns:a16="http://schemas.microsoft.com/office/drawing/2014/main" id="{50CC9C80-A519-42E4-A283-D451AFB12C3A}"/>
              </a:ext>
            </a:extLst>
          </p:cNvPr>
          <p:cNvPicPr>
            <a:picLocks noChangeAspect="1"/>
          </p:cNvPicPr>
          <p:nvPr/>
        </p:nvPicPr>
        <p:blipFill>
          <a:blip r:embed="rId3">
            <a:extLst>
              <a:ext uri="{28A0092B-C50C-407E-A947-70E740481C1C}">
                <a14:useLocalDpi xmlns:a14="http://schemas.microsoft.com/office/drawing/2010/main" val="0"/>
              </a:ext>
            </a:extLst>
          </a:blip>
          <a:srcRect l="54874"/>
          <a:stretch>
            <a:fillRect/>
          </a:stretch>
        </p:blipFill>
        <p:spPr bwMode="auto">
          <a:xfrm>
            <a:off x="7521575" y="1809750"/>
            <a:ext cx="277495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3">
            <a:extLst>
              <a:ext uri="{FF2B5EF4-FFF2-40B4-BE49-F238E27FC236}">
                <a16:creationId xmlns:a16="http://schemas.microsoft.com/office/drawing/2014/main" id="{1F88B3F4-1DFB-4F1F-A370-804B980C6D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3494087"/>
            <a:ext cx="136842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5">
            <a:extLst>
              <a:ext uri="{FF2B5EF4-FFF2-40B4-BE49-F238E27FC236}">
                <a16:creationId xmlns:a16="http://schemas.microsoft.com/office/drawing/2014/main" id="{B7D40ADD-C474-4B4F-B58B-260CA4C8B18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29413" y="2673350"/>
            <a:ext cx="7715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 name="Group 3">
            <a:extLst>
              <a:ext uri="{FF2B5EF4-FFF2-40B4-BE49-F238E27FC236}">
                <a16:creationId xmlns:a16="http://schemas.microsoft.com/office/drawing/2014/main" id="{45DE226F-A26E-42AA-8383-9317D06B4450}"/>
              </a:ext>
            </a:extLst>
          </p:cNvPr>
          <p:cNvGrpSpPr>
            <a:grpSpLocks/>
          </p:cNvGrpSpPr>
          <p:nvPr/>
        </p:nvGrpSpPr>
        <p:grpSpPr bwMode="auto">
          <a:xfrm>
            <a:off x="1328738" y="3568700"/>
            <a:ext cx="3262312" cy="2990850"/>
            <a:chOff x="1819554" y="673328"/>
            <a:chExt cx="5039029" cy="4187552"/>
          </a:xfrm>
        </p:grpSpPr>
        <p:sp>
          <p:nvSpPr>
            <p:cNvPr id="52" name="Oval 51">
              <a:extLst>
                <a:ext uri="{FF2B5EF4-FFF2-40B4-BE49-F238E27FC236}">
                  <a16:creationId xmlns:a16="http://schemas.microsoft.com/office/drawing/2014/main" id="{FC09F6ED-63E3-4E0D-ADA6-3FB7AC7471BB}"/>
                </a:ext>
              </a:extLst>
            </p:cNvPr>
            <p:cNvSpPr/>
            <p:nvPr/>
          </p:nvSpPr>
          <p:spPr>
            <a:xfrm>
              <a:off x="3553176" y="1273455"/>
              <a:ext cx="296703" cy="297841"/>
            </a:xfrm>
            <a:prstGeom prst="ellipse">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a:extLst>
                <a:ext uri="{FF2B5EF4-FFF2-40B4-BE49-F238E27FC236}">
                  <a16:creationId xmlns:a16="http://schemas.microsoft.com/office/drawing/2014/main" id="{54993769-8CF7-475D-8038-0A53A737C09C}"/>
                </a:ext>
              </a:extLst>
            </p:cNvPr>
            <p:cNvSpPr/>
            <p:nvPr/>
          </p:nvSpPr>
          <p:spPr>
            <a:xfrm>
              <a:off x="3043142" y="1737997"/>
              <a:ext cx="299154" cy="295619"/>
            </a:xfrm>
            <a:prstGeom prst="ellipse">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a:extLst>
                <a:ext uri="{FF2B5EF4-FFF2-40B4-BE49-F238E27FC236}">
                  <a16:creationId xmlns:a16="http://schemas.microsoft.com/office/drawing/2014/main" id="{F14C62B6-0EA5-4C1D-9169-6600B986CC39}"/>
                </a:ext>
              </a:extLst>
            </p:cNvPr>
            <p:cNvSpPr/>
            <p:nvPr/>
          </p:nvSpPr>
          <p:spPr>
            <a:xfrm>
              <a:off x="3933249" y="1838019"/>
              <a:ext cx="296701" cy="297841"/>
            </a:xfrm>
            <a:prstGeom prst="ellipse">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a:extLst>
                <a:ext uri="{FF2B5EF4-FFF2-40B4-BE49-F238E27FC236}">
                  <a16:creationId xmlns:a16="http://schemas.microsoft.com/office/drawing/2014/main" id="{00623438-D54E-422F-A27F-22E746F3C3F2}"/>
                </a:ext>
              </a:extLst>
            </p:cNvPr>
            <p:cNvSpPr/>
            <p:nvPr/>
          </p:nvSpPr>
          <p:spPr>
            <a:xfrm>
              <a:off x="3440380" y="1880249"/>
              <a:ext cx="296703" cy="297841"/>
            </a:xfrm>
            <a:prstGeom prst="ellipse">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Cross 55">
              <a:extLst>
                <a:ext uri="{FF2B5EF4-FFF2-40B4-BE49-F238E27FC236}">
                  <a16:creationId xmlns:a16="http://schemas.microsoft.com/office/drawing/2014/main" id="{EE254A9F-838B-44D5-86B7-DBC9FEAEAA1A}"/>
                </a:ext>
              </a:extLst>
            </p:cNvPr>
            <p:cNvSpPr/>
            <p:nvPr/>
          </p:nvSpPr>
          <p:spPr>
            <a:xfrm rot="2734294">
              <a:off x="5031011" y="3721180"/>
              <a:ext cx="388970" cy="392333"/>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Cross 56">
              <a:extLst>
                <a:ext uri="{FF2B5EF4-FFF2-40B4-BE49-F238E27FC236}">
                  <a16:creationId xmlns:a16="http://schemas.microsoft.com/office/drawing/2014/main" id="{A21D7E85-E551-4D12-BC39-121FECFC1639}"/>
                </a:ext>
              </a:extLst>
            </p:cNvPr>
            <p:cNvSpPr/>
            <p:nvPr/>
          </p:nvSpPr>
          <p:spPr>
            <a:xfrm rot="2734294">
              <a:off x="4362819" y="3317875"/>
              <a:ext cx="388970" cy="389882"/>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Cross 57">
              <a:extLst>
                <a:ext uri="{FF2B5EF4-FFF2-40B4-BE49-F238E27FC236}">
                  <a16:creationId xmlns:a16="http://schemas.microsoft.com/office/drawing/2014/main" id="{CC9D28BE-8466-4157-A702-96C0C0CC54F4}"/>
                </a:ext>
              </a:extLst>
            </p:cNvPr>
            <p:cNvSpPr/>
            <p:nvPr/>
          </p:nvSpPr>
          <p:spPr>
            <a:xfrm rot="2734294">
              <a:off x="4361708" y="3721293"/>
              <a:ext cx="391194" cy="389882"/>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Cross 58">
              <a:extLst>
                <a:ext uri="{FF2B5EF4-FFF2-40B4-BE49-F238E27FC236}">
                  <a16:creationId xmlns:a16="http://schemas.microsoft.com/office/drawing/2014/main" id="{EBBD6434-6504-4D83-A615-0FFE0363E132}"/>
                </a:ext>
              </a:extLst>
            </p:cNvPr>
            <p:cNvSpPr/>
            <p:nvPr/>
          </p:nvSpPr>
          <p:spPr>
            <a:xfrm rot="2734294">
              <a:off x="5028674" y="3318987"/>
              <a:ext cx="391194" cy="389882"/>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TextBox 12">
              <a:extLst>
                <a:ext uri="{FF2B5EF4-FFF2-40B4-BE49-F238E27FC236}">
                  <a16:creationId xmlns:a16="http://schemas.microsoft.com/office/drawing/2014/main" id="{154F777D-777E-4A1F-A05E-A836F399D686}"/>
                </a:ext>
              </a:extLst>
            </p:cNvPr>
            <p:cNvSpPr txBox="1">
              <a:spLocks noChangeArrowheads="1"/>
            </p:cNvSpPr>
            <p:nvPr/>
          </p:nvSpPr>
          <p:spPr bwMode="auto">
            <a:xfrm>
              <a:off x="3106971" y="4299452"/>
              <a:ext cx="3751612" cy="56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000">
                  <a:solidFill>
                    <a:srgbClr val="000000"/>
                  </a:solidFill>
                </a:rPr>
                <a:t>X</a:t>
              </a:r>
              <a:r>
                <a:rPr lang="en-US" altLang="en-US" sz="2000" baseline="-25000">
                  <a:solidFill>
                    <a:srgbClr val="000000"/>
                  </a:solidFill>
                </a:rPr>
                <a:t>1 </a:t>
              </a:r>
              <a:r>
                <a:rPr lang="en-US" altLang="en-US" sz="2000">
                  <a:solidFill>
                    <a:srgbClr val="000000"/>
                  </a:solidFill>
                </a:rPr>
                <a:t> (number of lights)</a:t>
              </a:r>
              <a:endParaRPr lang="en-US" altLang="en-US" sz="2000" baseline="-25000">
                <a:solidFill>
                  <a:srgbClr val="000000"/>
                </a:solidFill>
              </a:endParaRPr>
            </a:p>
          </p:txBody>
        </p:sp>
        <p:sp>
          <p:nvSpPr>
            <p:cNvPr id="61" name="TextBox 13">
              <a:extLst>
                <a:ext uri="{FF2B5EF4-FFF2-40B4-BE49-F238E27FC236}">
                  <a16:creationId xmlns:a16="http://schemas.microsoft.com/office/drawing/2014/main" id="{8562B644-563A-4299-A4B7-1F83896D110F}"/>
                </a:ext>
              </a:extLst>
            </p:cNvPr>
            <p:cNvSpPr txBox="1">
              <a:spLocks noChangeArrowheads="1"/>
            </p:cNvSpPr>
            <p:nvPr/>
          </p:nvSpPr>
          <p:spPr bwMode="auto">
            <a:xfrm rot="5400000">
              <a:off x="34844" y="2458038"/>
              <a:ext cx="4187552" cy="61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000">
                  <a:solidFill>
                    <a:srgbClr val="000000"/>
                  </a:solidFill>
                </a:rPr>
                <a:t>X</a:t>
              </a:r>
              <a:r>
                <a:rPr lang="en-US" altLang="en-US" sz="2000" baseline="-25000">
                  <a:solidFill>
                    <a:srgbClr val="000000"/>
                  </a:solidFill>
                </a:rPr>
                <a:t>2</a:t>
              </a:r>
              <a:r>
                <a:rPr lang="en-US" altLang="en-US" sz="2000">
                  <a:solidFill>
                    <a:srgbClr val="000000"/>
                  </a:solidFill>
                </a:rPr>
                <a:t> (number of  handlebars)</a:t>
              </a:r>
              <a:endParaRPr lang="en-US" altLang="en-US" sz="2000" baseline="-25000">
                <a:solidFill>
                  <a:srgbClr val="000000"/>
                </a:solidFill>
              </a:endParaRPr>
            </a:p>
          </p:txBody>
        </p:sp>
        <p:cxnSp>
          <p:nvCxnSpPr>
            <p:cNvPr id="62" name="Straight Arrow Connector 61">
              <a:extLst>
                <a:ext uri="{FF2B5EF4-FFF2-40B4-BE49-F238E27FC236}">
                  <a16:creationId xmlns:a16="http://schemas.microsoft.com/office/drawing/2014/main" id="{A0BDD534-C87F-4716-AB36-562312E608D0}"/>
                </a:ext>
              </a:extLst>
            </p:cNvPr>
            <p:cNvCxnSpPr/>
            <p:nvPr/>
          </p:nvCxnSpPr>
          <p:spPr>
            <a:xfrm flipV="1">
              <a:off x="2734180" y="971169"/>
              <a:ext cx="0" cy="3489627"/>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660A9CF-14D1-4BC3-8250-F33F41F4B53C}"/>
                </a:ext>
              </a:extLst>
            </p:cNvPr>
            <p:cNvCxnSpPr/>
            <p:nvPr/>
          </p:nvCxnSpPr>
          <p:spPr>
            <a:xfrm>
              <a:off x="2542918" y="4191849"/>
              <a:ext cx="3901264"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64" name="Straight Connector 18">
            <a:extLst>
              <a:ext uri="{FF2B5EF4-FFF2-40B4-BE49-F238E27FC236}">
                <a16:creationId xmlns:a16="http://schemas.microsoft.com/office/drawing/2014/main" id="{70F97211-010D-44AA-BA3A-CE99709F3866}"/>
              </a:ext>
            </a:extLst>
          </p:cNvPr>
          <p:cNvCxnSpPr>
            <a:cxnSpLocks noChangeShapeType="1"/>
          </p:cNvCxnSpPr>
          <p:nvPr/>
        </p:nvCxnSpPr>
        <p:spPr bwMode="auto">
          <a:xfrm flipV="1">
            <a:off x="1905000" y="4184650"/>
            <a:ext cx="1944688"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5" name="TextBox 19">
            <a:extLst>
              <a:ext uri="{FF2B5EF4-FFF2-40B4-BE49-F238E27FC236}">
                <a16:creationId xmlns:a16="http://schemas.microsoft.com/office/drawing/2014/main" id="{A71A2F89-09D4-4F3E-9727-AFDEB57C9520}"/>
              </a:ext>
            </a:extLst>
          </p:cNvPr>
          <p:cNvSpPr txBox="1">
            <a:spLocks noChangeArrowheads="1"/>
          </p:cNvSpPr>
          <p:nvPr/>
        </p:nvSpPr>
        <p:spPr bwMode="auto">
          <a:xfrm>
            <a:off x="4641850" y="4833937"/>
            <a:ext cx="2517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a:solidFill>
                  <a:srgbClr val="000000"/>
                </a:solidFill>
              </a:rPr>
              <a:t>Decision boundary</a:t>
            </a:r>
            <a:endParaRPr lang="en-US" altLang="en-US" baseline="-25000">
              <a:solidFill>
                <a:srgbClr val="000000"/>
              </a:solidFill>
            </a:endParaRPr>
          </a:p>
        </p:txBody>
      </p:sp>
      <p:cxnSp>
        <p:nvCxnSpPr>
          <p:cNvPr id="66" name="Straight Arrow Connector 21">
            <a:extLst>
              <a:ext uri="{FF2B5EF4-FFF2-40B4-BE49-F238E27FC236}">
                <a16:creationId xmlns:a16="http://schemas.microsoft.com/office/drawing/2014/main" id="{2C419272-9488-4119-9D53-8C7B6374803A}"/>
              </a:ext>
            </a:extLst>
          </p:cNvPr>
          <p:cNvCxnSpPr>
            <a:cxnSpLocks noChangeShapeType="1"/>
          </p:cNvCxnSpPr>
          <p:nvPr/>
        </p:nvCxnSpPr>
        <p:spPr bwMode="auto">
          <a:xfrm flipH="1" flipV="1">
            <a:off x="3201988" y="4976812"/>
            <a:ext cx="1366837" cy="142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7" name="Straight Arrow Connector 21">
            <a:extLst>
              <a:ext uri="{FF2B5EF4-FFF2-40B4-BE49-F238E27FC236}">
                <a16:creationId xmlns:a16="http://schemas.microsoft.com/office/drawing/2014/main" id="{2FBDC21A-D5C1-4C4A-B2DB-508EEF0C9448}"/>
              </a:ext>
            </a:extLst>
          </p:cNvPr>
          <p:cNvCxnSpPr>
            <a:cxnSpLocks noChangeShapeType="1"/>
          </p:cNvCxnSpPr>
          <p:nvPr/>
        </p:nvCxnSpPr>
        <p:spPr bwMode="auto">
          <a:xfrm flipH="1" flipV="1">
            <a:off x="3705225" y="5626100"/>
            <a:ext cx="1512888" cy="714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8" name="Rectangle 67">
            <a:extLst>
              <a:ext uri="{FF2B5EF4-FFF2-40B4-BE49-F238E27FC236}">
                <a16:creationId xmlns:a16="http://schemas.microsoft.com/office/drawing/2014/main" id="{6B346D37-3B15-46FC-8A99-7BDA93693FB2}"/>
              </a:ext>
            </a:extLst>
          </p:cNvPr>
          <p:cNvSpPr>
            <a:spLocks noChangeArrowheads="1"/>
          </p:cNvSpPr>
          <p:nvPr/>
        </p:nvSpPr>
        <p:spPr bwMode="auto">
          <a:xfrm>
            <a:off x="5434013" y="5626100"/>
            <a:ext cx="749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a:solidFill>
                  <a:srgbClr val="000000"/>
                </a:solidFill>
              </a:rPr>
              <a:t>Cars</a:t>
            </a:r>
            <a:endParaRPr lang="en-US" altLang="en-US" baseline="-25000">
              <a:solidFill>
                <a:srgbClr val="000000"/>
              </a:solidFill>
            </a:endParaRPr>
          </a:p>
        </p:txBody>
      </p:sp>
      <p:cxnSp>
        <p:nvCxnSpPr>
          <p:cNvPr id="69" name="Straight Arrow Connector 21">
            <a:extLst>
              <a:ext uri="{FF2B5EF4-FFF2-40B4-BE49-F238E27FC236}">
                <a16:creationId xmlns:a16="http://schemas.microsoft.com/office/drawing/2014/main" id="{E0EC76D8-7E98-437F-8485-369319709A90}"/>
              </a:ext>
            </a:extLst>
          </p:cNvPr>
          <p:cNvCxnSpPr>
            <a:cxnSpLocks noChangeShapeType="1"/>
          </p:cNvCxnSpPr>
          <p:nvPr/>
        </p:nvCxnSpPr>
        <p:spPr bwMode="auto">
          <a:xfrm flipH="1">
            <a:off x="2913063" y="3752850"/>
            <a:ext cx="1873250" cy="3603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70" name="Rectangle 69">
            <a:extLst>
              <a:ext uri="{FF2B5EF4-FFF2-40B4-BE49-F238E27FC236}">
                <a16:creationId xmlns:a16="http://schemas.microsoft.com/office/drawing/2014/main" id="{42F51F93-5121-4BAF-8C36-5DEE61E0D32A}"/>
              </a:ext>
            </a:extLst>
          </p:cNvPr>
          <p:cNvSpPr>
            <a:spLocks noChangeArrowheads="1"/>
          </p:cNvSpPr>
          <p:nvPr/>
        </p:nvSpPr>
        <p:spPr bwMode="auto">
          <a:xfrm>
            <a:off x="3057525" y="3392487"/>
            <a:ext cx="1679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a:solidFill>
                  <a:srgbClr val="000000"/>
                </a:solidFill>
              </a:rPr>
              <a:t>Motor bikes</a:t>
            </a:r>
            <a:endParaRPr lang="en-US" altLang="en-US" baseline="-25000">
              <a:solidFill>
                <a:srgbClr val="000000"/>
              </a:solidFill>
            </a:endParaRPr>
          </a:p>
        </p:txBody>
      </p:sp>
      <p:pic>
        <p:nvPicPr>
          <p:cNvPr id="71" name="Picture 11">
            <a:extLst>
              <a:ext uri="{FF2B5EF4-FFF2-40B4-BE49-F238E27FC236}">
                <a16:creationId xmlns:a16="http://schemas.microsoft.com/office/drawing/2014/main" id="{B900383F-194E-483C-A332-2D55522A7C2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89550" y="2673350"/>
            <a:ext cx="1216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a:extLst>
              <a:ext uri="{FF2B5EF4-FFF2-40B4-BE49-F238E27FC236}">
                <a16:creationId xmlns:a16="http://schemas.microsoft.com/office/drawing/2014/main" id="{5A9C1AB9-2F67-4C6C-B1AA-DCE2573ACF14}"/>
              </a:ext>
            </a:extLst>
          </p:cNvPr>
          <p:cNvSpPr txBox="1"/>
          <p:nvPr/>
        </p:nvSpPr>
        <p:spPr>
          <a:xfrm>
            <a:off x="-241095" y="6420505"/>
            <a:ext cx="11774078" cy="523220"/>
          </a:xfrm>
          <a:prstGeom prst="rect">
            <a:avLst/>
          </a:prstGeom>
          <a:noFill/>
        </p:spPr>
        <p:txBody>
          <a:bodyPr wrap="square" rtlCol="0">
            <a:spAutoFit/>
          </a:bodyPr>
          <a:lstStyle/>
          <a:p>
            <a:pPr algn="ctr"/>
            <a:r>
              <a:rPr lang="en-GB" sz="1400" dirty="0">
                <a:effectLst/>
                <a:latin typeface="+mj-lt"/>
              </a:rPr>
              <a:t>He, Z. (2021, March 2). </a:t>
            </a:r>
            <a:r>
              <a:rPr lang="en-GB" sz="1400" i="1" dirty="0">
                <a:effectLst/>
                <a:latin typeface="+mj-lt"/>
              </a:rPr>
              <a:t>Lecture 1: Introduction to deep learning</a:t>
            </a:r>
            <a:r>
              <a:rPr lang="en-GB" sz="1400" dirty="0">
                <a:effectLst/>
                <a:latin typeface="+mj-lt"/>
              </a:rPr>
              <a:t> [Slides]. La Trobe’s Learning Management System(LMS). https://lms.latrobe.edu.au/mod/resource/view.php?id=4740657</a:t>
            </a:r>
          </a:p>
        </p:txBody>
      </p:sp>
    </p:spTree>
    <p:extLst>
      <p:ext uri="{BB962C8B-B14F-4D97-AF65-F5344CB8AC3E}">
        <p14:creationId xmlns:p14="http://schemas.microsoft.com/office/powerpoint/2010/main" val="26482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8"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effectLst/>
              </a:rPr>
              <a:t>Deep learning in Bioinformatics</a:t>
            </a:r>
            <a:endParaRPr lang="en-US" dirty="0">
              <a:solidFill>
                <a:schemeClr val="bg1"/>
              </a:solidFill>
            </a:endParaRPr>
          </a:p>
        </p:txBody>
      </p:sp>
      <p:pic>
        <p:nvPicPr>
          <p:cNvPr id="5" name="Picture 4">
            <a:extLst>
              <a:ext uri="{FF2B5EF4-FFF2-40B4-BE49-F238E27FC236}">
                <a16:creationId xmlns:a16="http://schemas.microsoft.com/office/drawing/2014/main" id="{9685C79F-A7C3-4509-9ED2-6CB2009E8BE4}"/>
              </a:ext>
            </a:extLst>
          </p:cNvPr>
          <p:cNvPicPr>
            <a:picLocks noChangeAspect="1"/>
          </p:cNvPicPr>
          <p:nvPr/>
        </p:nvPicPr>
        <p:blipFill rotWithShape="1">
          <a:blip r:embed="rId2"/>
          <a:srcRect t="98" r="3" b="3"/>
          <a:stretch/>
        </p:blipFill>
        <p:spPr>
          <a:xfrm>
            <a:off x="973223" y="2226312"/>
            <a:ext cx="6236208" cy="3660185"/>
          </a:xfrm>
          <a:prstGeom prst="rect">
            <a:avLst/>
          </a:prstGeom>
        </p:spPr>
      </p:pic>
      <p:sp>
        <p:nvSpPr>
          <p:cNvPr id="3" name="TextBox 2">
            <a:extLst>
              <a:ext uri="{FF2B5EF4-FFF2-40B4-BE49-F238E27FC236}">
                <a16:creationId xmlns:a16="http://schemas.microsoft.com/office/drawing/2014/main" id="{2A8418A9-CD38-4665-844D-7AB1067D82C4}"/>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ltLang="en-US" sz="2200" dirty="0"/>
              <a:t>Deep learning is used in following bioinformatics domains:</a:t>
            </a:r>
          </a:p>
          <a:p>
            <a:pPr marL="857250" lvl="1" indent="-342900">
              <a:lnSpc>
                <a:spcPct val="90000"/>
              </a:lnSpc>
              <a:spcAft>
                <a:spcPts val="600"/>
              </a:spcAft>
              <a:buFont typeface="Arial" panose="020B0604020202020204" pitchFamily="34" charset="0"/>
              <a:buChar char="•"/>
            </a:pPr>
            <a:r>
              <a:rPr lang="en-GB" sz="1400" dirty="0"/>
              <a:t>omics (refers to a field of study in biological sciences </a:t>
            </a:r>
            <a:r>
              <a:rPr lang="en-AU" sz="1400" dirty="0"/>
              <a:t>that ends with -omics</a:t>
            </a:r>
            <a:r>
              <a:rPr lang="en-GB" sz="1400" dirty="0"/>
              <a:t>: </a:t>
            </a:r>
            <a:r>
              <a:rPr lang="en-AU" sz="1400" dirty="0"/>
              <a:t>genomics, transcriptomics, proteomics, or metabolomics</a:t>
            </a:r>
            <a:r>
              <a:rPr lang="en-GB" sz="1400" dirty="0"/>
              <a:t>)</a:t>
            </a:r>
          </a:p>
          <a:p>
            <a:pPr marL="857250" lvl="1" indent="-342900">
              <a:lnSpc>
                <a:spcPct val="90000"/>
              </a:lnSpc>
              <a:spcAft>
                <a:spcPts val="600"/>
              </a:spcAft>
              <a:buFont typeface="Arial" panose="020B0604020202020204" pitchFamily="34" charset="0"/>
              <a:buChar char="•"/>
            </a:pPr>
            <a:r>
              <a:rPr lang="en-GB" sz="1400" dirty="0"/>
              <a:t>biomedical imaging</a:t>
            </a:r>
          </a:p>
          <a:p>
            <a:pPr marL="857250" lvl="1" indent="-342900">
              <a:lnSpc>
                <a:spcPct val="90000"/>
              </a:lnSpc>
              <a:spcAft>
                <a:spcPts val="600"/>
              </a:spcAft>
              <a:buFont typeface="Arial" panose="020B0604020202020204" pitchFamily="34" charset="0"/>
              <a:buChar char="•"/>
            </a:pPr>
            <a:r>
              <a:rPr lang="en-GB" sz="1400" dirty="0"/>
              <a:t>biomedical signal processing</a:t>
            </a:r>
            <a:endParaRPr lang="en-US" altLang="en-US" sz="1400" dirty="0"/>
          </a:p>
          <a:p>
            <a:pPr marL="285750" indent="-228600">
              <a:lnSpc>
                <a:spcPct val="90000"/>
              </a:lnSpc>
              <a:spcAft>
                <a:spcPts val="600"/>
              </a:spcAft>
              <a:buFont typeface="Arial" panose="020B0604020202020204" pitchFamily="34" charset="0"/>
              <a:buChar char="•"/>
            </a:pPr>
            <a:endParaRPr lang="en-US" altLang="en-US" sz="2200" dirty="0"/>
          </a:p>
        </p:txBody>
      </p:sp>
      <p:sp>
        <p:nvSpPr>
          <p:cNvPr id="4" name="TextBox 3">
            <a:extLst>
              <a:ext uri="{FF2B5EF4-FFF2-40B4-BE49-F238E27FC236}">
                <a16:creationId xmlns:a16="http://schemas.microsoft.com/office/drawing/2014/main" id="{016E9B1C-4F62-4A0E-B771-D7C3B9C5DC1C}"/>
              </a:ext>
            </a:extLst>
          </p:cNvPr>
          <p:cNvSpPr txBox="1"/>
          <p:nvPr/>
        </p:nvSpPr>
        <p:spPr>
          <a:xfrm>
            <a:off x="548639" y="6003095"/>
            <a:ext cx="11557262" cy="893771"/>
          </a:xfrm>
          <a:prstGeom prst="rect">
            <a:avLst/>
          </a:prstGeom>
          <a:noFill/>
        </p:spPr>
        <p:txBody>
          <a:bodyPr wrap="square" rtlCol="0">
            <a:spAutoFit/>
          </a:bodyPr>
          <a:lstStyle/>
          <a:p>
            <a:pPr marL="457200" indent="-457200" algn="ctr">
              <a:lnSpc>
                <a:spcPct val="200000"/>
              </a:lnSpc>
            </a:pPr>
            <a:r>
              <a:rPr lang="en-GB" sz="1400" dirty="0">
                <a:effectLst/>
                <a:latin typeface="+mj-lt"/>
              </a:rPr>
              <a:t>Min, S., Lee, B., &amp; Yoon, S. (2016). Deep Learning in Bioinformatics. </a:t>
            </a:r>
            <a:r>
              <a:rPr lang="en-GB" sz="1400" i="1" dirty="0">
                <a:effectLst/>
                <a:latin typeface="+mj-lt"/>
              </a:rPr>
              <a:t>Deep Learning in Bioinformatics</a:t>
            </a:r>
            <a:r>
              <a:rPr lang="en-GB" sz="1400" dirty="0">
                <a:effectLst/>
                <a:latin typeface="+mj-lt"/>
              </a:rPr>
              <a:t>. Published. https://arxiv.org/ftp/arxiv/papers/1603/1603.06430.pdf</a:t>
            </a:r>
          </a:p>
        </p:txBody>
      </p:sp>
      <p:sp>
        <p:nvSpPr>
          <p:cNvPr id="8" name="TextBox 7">
            <a:extLst>
              <a:ext uri="{FF2B5EF4-FFF2-40B4-BE49-F238E27FC236}">
                <a16:creationId xmlns:a16="http://schemas.microsoft.com/office/drawing/2014/main" id="{E4DFD9AA-69C8-4D35-BEF6-E8A01ACE9A59}"/>
              </a:ext>
            </a:extLst>
          </p:cNvPr>
          <p:cNvSpPr txBox="1"/>
          <p:nvPr/>
        </p:nvSpPr>
        <p:spPr>
          <a:xfrm>
            <a:off x="1779591" y="5794434"/>
            <a:ext cx="5429840" cy="584775"/>
          </a:xfrm>
          <a:prstGeom prst="rect">
            <a:avLst/>
          </a:prstGeom>
          <a:noFill/>
        </p:spPr>
        <p:txBody>
          <a:bodyPr wrap="square" rtlCol="0">
            <a:spAutoFit/>
          </a:bodyPr>
          <a:lstStyle/>
          <a:p>
            <a:r>
              <a:rPr lang="en-AU" sz="1600" dirty="0"/>
              <a:t>Figure 4 : Popularity of DL V/s DL in bioinformatics over the years</a:t>
            </a:r>
          </a:p>
        </p:txBody>
      </p:sp>
    </p:spTree>
    <p:extLst>
      <p:ext uri="{BB962C8B-B14F-4D97-AF65-F5344CB8AC3E}">
        <p14:creationId xmlns:p14="http://schemas.microsoft.com/office/powerpoint/2010/main" val="4821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1EF90-E232-4D5C-9CB7-385D61EDC59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effectLst/>
                <a:latin typeface="+mj-lt"/>
                <a:ea typeface="+mj-ea"/>
                <a:cs typeface="+mj-cs"/>
              </a:rPr>
              <a:t>Deep learning in Bioinformatics (continued)</a:t>
            </a:r>
            <a:endParaRPr lang="en-US" sz="3800" kern="1200">
              <a:solidFill>
                <a:schemeClr val="tx1"/>
              </a:solidFill>
              <a:latin typeface="+mj-lt"/>
              <a:ea typeface="+mj-ea"/>
              <a:cs typeface="+mj-cs"/>
            </a:endParaRPr>
          </a:p>
        </p:txBody>
      </p:sp>
      <p:sp>
        <p:nvSpPr>
          <p:cNvPr id="4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E4413D6-CCE4-45F6-8B88-98F522A87D69}"/>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sz="1500"/>
              <a:t>Deep learning architectures are basically artificial neural networks of multiple nonlinear layers and several types have been proposed according to input data characteristics and research objectives.</a:t>
            </a:r>
          </a:p>
          <a:p>
            <a:pPr marL="342900" indent="-228600">
              <a:lnSpc>
                <a:spcPct val="90000"/>
              </a:lnSpc>
              <a:spcAft>
                <a:spcPts val="600"/>
              </a:spcAft>
              <a:buFont typeface="Arial" panose="020B0604020202020204" pitchFamily="34" charset="0"/>
              <a:buChar char="•"/>
            </a:pPr>
            <a:r>
              <a:rPr lang="en-US" sz="1500"/>
              <a:t>We categorized deep learning architectures into four groups (i.e., deep neural networks (DNNs) or (MLP), convolutional neural networks (CNNs), recurrent neural networks (RNNs), emergent architectures and explained each group in detail (Table 1).</a:t>
            </a:r>
            <a:endParaRPr lang="en-US" altLang="en-US" sz="1500"/>
          </a:p>
        </p:txBody>
      </p:sp>
      <p:pic>
        <p:nvPicPr>
          <p:cNvPr id="5" name="Picture 4">
            <a:extLst>
              <a:ext uri="{FF2B5EF4-FFF2-40B4-BE49-F238E27FC236}">
                <a16:creationId xmlns:a16="http://schemas.microsoft.com/office/drawing/2014/main" id="{39C271D8-F07E-4946-8BE8-9DDDD77D9EC5}"/>
              </a:ext>
            </a:extLst>
          </p:cNvPr>
          <p:cNvPicPr>
            <a:picLocks noChangeAspect="1"/>
          </p:cNvPicPr>
          <p:nvPr/>
        </p:nvPicPr>
        <p:blipFill>
          <a:blip r:embed="rId2"/>
          <a:stretch>
            <a:fillRect/>
          </a:stretch>
        </p:blipFill>
        <p:spPr>
          <a:xfrm>
            <a:off x="4654296" y="1470069"/>
            <a:ext cx="6903720" cy="3917861"/>
          </a:xfrm>
          <a:prstGeom prst="rect">
            <a:avLst/>
          </a:prstGeom>
        </p:spPr>
      </p:pic>
      <p:sp>
        <p:nvSpPr>
          <p:cNvPr id="7" name="TextBox 6">
            <a:extLst>
              <a:ext uri="{FF2B5EF4-FFF2-40B4-BE49-F238E27FC236}">
                <a16:creationId xmlns:a16="http://schemas.microsoft.com/office/drawing/2014/main" id="{F2A54084-8D2E-48D6-9658-3B031865AE50}"/>
              </a:ext>
            </a:extLst>
          </p:cNvPr>
          <p:cNvSpPr txBox="1"/>
          <p:nvPr/>
        </p:nvSpPr>
        <p:spPr>
          <a:xfrm>
            <a:off x="317369" y="5963970"/>
            <a:ext cx="11557262" cy="893771"/>
          </a:xfrm>
          <a:prstGeom prst="rect">
            <a:avLst/>
          </a:prstGeom>
          <a:noFill/>
        </p:spPr>
        <p:txBody>
          <a:bodyPr wrap="square" rtlCol="0">
            <a:spAutoFit/>
          </a:bodyPr>
          <a:lstStyle/>
          <a:p>
            <a:pPr marL="457200" indent="-457200" algn="ctr">
              <a:lnSpc>
                <a:spcPct val="200000"/>
              </a:lnSpc>
            </a:pPr>
            <a:r>
              <a:rPr lang="en-GB" sz="1400" dirty="0">
                <a:effectLst/>
                <a:latin typeface="+mj-lt"/>
              </a:rPr>
              <a:t>Min, S., Lee, B., &amp; Yoon, S. (2016). Deep Learning in Bioinformatics. </a:t>
            </a:r>
            <a:r>
              <a:rPr lang="en-GB" sz="1400" i="1" dirty="0">
                <a:effectLst/>
                <a:latin typeface="+mj-lt"/>
              </a:rPr>
              <a:t>Deep Learning in Bioinformatics</a:t>
            </a:r>
            <a:r>
              <a:rPr lang="en-GB" sz="1400" dirty="0">
                <a:effectLst/>
                <a:latin typeface="+mj-lt"/>
              </a:rPr>
              <a:t>. Published. https://arxiv.org/ftp/arxiv/papers/1603/1603.06430.pdf</a:t>
            </a:r>
          </a:p>
        </p:txBody>
      </p:sp>
      <p:sp>
        <p:nvSpPr>
          <p:cNvPr id="8" name="TextBox 7">
            <a:extLst>
              <a:ext uri="{FF2B5EF4-FFF2-40B4-BE49-F238E27FC236}">
                <a16:creationId xmlns:a16="http://schemas.microsoft.com/office/drawing/2014/main" id="{644FD767-8F7D-49EB-A9FD-E3E76BCFB7EA}"/>
              </a:ext>
            </a:extLst>
          </p:cNvPr>
          <p:cNvSpPr txBox="1"/>
          <p:nvPr/>
        </p:nvSpPr>
        <p:spPr>
          <a:xfrm>
            <a:off x="5417146" y="5625157"/>
            <a:ext cx="5429840" cy="338554"/>
          </a:xfrm>
          <a:prstGeom prst="rect">
            <a:avLst/>
          </a:prstGeom>
          <a:noFill/>
        </p:spPr>
        <p:txBody>
          <a:bodyPr wrap="square" rtlCol="0">
            <a:spAutoFit/>
          </a:bodyPr>
          <a:lstStyle/>
          <a:p>
            <a:r>
              <a:rPr lang="en-AU" sz="1600" dirty="0"/>
              <a:t>Figure 5 : DL architecture with areas of applications</a:t>
            </a:r>
          </a:p>
        </p:txBody>
      </p:sp>
    </p:spTree>
    <p:extLst>
      <p:ext uri="{BB962C8B-B14F-4D97-AF65-F5344CB8AC3E}">
        <p14:creationId xmlns:p14="http://schemas.microsoft.com/office/powerpoint/2010/main" val="157988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681</TotalTime>
  <Words>2032</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Helvetica</vt:lpstr>
      <vt:lpstr>StarSymbol</vt:lpstr>
      <vt:lpstr>Times New Roman</vt:lpstr>
      <vt:lpstr>Office Theme</vt:lpstr>
      <vt:lpstr>Deep Learning in Bioinformatics   </vt:lpstr>
      <vt:lpstr>Contents</vt:lpstr>
      <vt:lpstr>What is Deep learning ?</vt:lpstr>
      <vt:lpstr>Deep Learning versus Traditional Machine Learning</vt:lpstr>
      <vt:lpstr>Traditional Machine Learning</vt:lpstr>
      <vt:lpstr>Deep Learning (Feature Learning)</vt:lpstr>
      <vt:lpstr>Feature Learning</vt:lpstr>
      <vt:lpstr>Deep learning in Bioinformatics</vt:lpstr>
      <vt:lpstr>Deep learning in Bioinformatics (continued)</vt:lpstr>
      <vt:lpstr>Deep learning in Bioinformatics (continued)</vt:lpstr>
      <vt:lpstr>Deep learning in Bioinformatics (continued)</vt:lpstr>
      <vt:lpstr>Deep learning in Bioinformatics (continued)</vt:lpstr>
      <vt:lpstr>Deep learning models used in bioinformatics.</vt:lpstr>
      <vt:lpstr>Case Study</vt:lpstr>
      <vt:lpstr>Other Applications</vt:lpstr>
      <vt:lpstr>Conclusion</vt:lpstr>
      <vt:lpstr>Q &amp; 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MANINDERPREET SINGH PURI</dc:creator>
  <cp:lastModifiedBy>Maninder Preet Singh</cp:lastModifiedBy>
  <cp:revision>117</cp:revision>
  <dcterms:created xsi:type="dcterms:W3CDTF">2021-05-26T04:15:03Z</dcterms:created>
  <dcterms:modified xsi:type="dcterms:W3CDTF">2022-03-25T11:15:40Z</dcterms:modified>
</cp:coreProperties>
</file>