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5" r:id="rId9"/>
    <p:sldId id="267" r:id="rId10"/>
    <p:sldId id="270" r:id="rId11"/>
    <p:sldId id="271" r:id="rId12"/>
    <p:sldId id="272" r:id="rId13"/>
    <p:sldId id="26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Reasons for keeping dogs in china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Sheet1!$B$1:$H$1</c:f>
              <c:strCache>
                <c:ptCount val="7"/>
                <c:pt idx="0">
                  <c:v>To guard</c:v>
                </c:pt>
                <c:pt idx="1">
                  <c:v>For companioship</c:v>
                </c:pt>
                <c:pt idx="2">
                  <c:v>Just for fun</c:v>
                </c:pt>
                <c:pt idx="3">
                  <c:v>To eat</c:v>
                </c:pt>
                <c:pt idx="4">
                  <c:v>To help stray animals</c:v>
                </c:pt>
                <c:pt idx="5">
                  <c:v>To catch mice</c:v>
                </c:pt>
                <c:pt idx="6">
                  <c:v>Others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93.6</c:v>
                </c:pt>
                <c:pt idx="1">
                  <c:v>45.1</c:v>
                </c:pt>
                <c:pt idx="2">
                  <c:v>33.799999999999997</c:v>
                </c:pt>
                <c:pt idx="3">
                  <c:v>8.1999999999999993</c:v>
                </c:pt>
                <c:pt idx="4">
                  <c:v>6.1</c:v>
                </c:pt>
                <c:pt idx="5">
                  <c:v>5.3</c:v>
                </c:pt>
                <c:pt idx="6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856896"/>
        <c:axId val="135858432"/>
      </c:barChart>
      <c:catAx>
        <c:axId val="1358568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5858432"/>
        <c:crosses val="autoZero"/>
        <c:auto val="1"/>
        <c:lblAlgn val="ctr"/>
        <c:lblOffset val="100"/>
        <c:noMultiLvlLbl val="0"/>
      </c:catAx>
      <c:valAx>
        <c:axId val="1358584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8568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cene3d>
          <a:camera prst="orthographicFront"/>
          <a:lightRig rig="threePt" dir="t"/>
        </a:scene3d>
        <a:sp3d prstMaterial="dkEdge"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Reasons for keeping dogs in china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Sheet1!$B$1:$H$1</c:f>
              <c:strCache>
                <c:ptCount val="7"/>
                <c:pt idx="0">
                  <c:v>To guard</c:v>
                </c:pt>
                <c:pt idx="1">
                  <c:v>For companioship</c:v>
                </c:pt>
                <c:pt idx="2">
                  <c:v>Just for fun</c:v>
                </c:pt>
                <c:pt idx="3">
                  <c:v>To eat</c:v>
                </c:pt>
                <c:pt idx="4">
                  <c:v>To help stray animals</c:v>
                </c:pt>
                <c:pt idx="5">
                  <c:v>To catch mice</c:v>
                </c:pt>
                <c:pt idx="6">
                  <c:v>Others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47.9</c:v>
                </c:pt>
                <c:pt idx="1">
                  <c:v>23.06</c:v>
                </c:pt>
                <c:pt idx="2">
                  <c:v>17.29</c:v>
                </c:pt>
                <c:pt idx="3">
                  <c:v>4.1900000000000004</c:v>
                </c:pt>
                <c:pt idx="4">
                  <c:v>3.12</c:v>
                </c:pt>
                <c:pt idx="5">
                  <c:v>2.71</c:v>
                </c:pt>
                <c:pt idx="6">
                  <c:v>1.73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401280"/>
        <c:axId val="136402816"/>
      </c:barChart>
      <c:catAx>
        <c:axId val="1364012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6402816"/>
        <c:crosses val="autoZero"/>
        <c:auto val="1"/>
        <c:lblAlgn val="ctr"/>
        <c:lblOffset val="100"/>
        <c:noMultiLvlLbl val="0"/>
      </c:catAx>
      <c:valAx>
        <c:axId val="13640281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64012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b="1" spc="-150" dirty="0" err="1" smtClean="0">
                <a:latin typeface="Calibri" pitchFamily="34" charset="0"/>
                <a:cs typeface="Calibri" pitchFamily="34" charset="0"/>
              </a:rPr>
              <a:t>Assignment</a:t>
            </a:r>
            <a:r>
              <a:rPr lang="fr-FR" sz="3200" b="1" spc="-15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200" b="1" spc="-150" dirty="0">
                <a:latin typeface="Calibri" pitchFamily="34" charset="0"/>
                <a:cs typeface="Calibri" pitchFamily="34" charset="0"/>
              </a:rPr>
              <a:t>1: </a:t>
            </a:r>
            <a:r>
              <a:rPr lang="fr-FR" sz="3200" b="1" spc="-150" dirty="0" err="1">
                <a:latin typeface="Calibri" pitchFamily="34" charset="0"/>
                <a:cs typeface="Calibri" pitchFamily="34" charset="0"/>
              </a:rPr>
              <a:t>Understanding</a:t>
            </a:r>
            <a:r>
              <a:rPr lang="fr-FR" sz="3200" b="1" spc="-150" dirty="0">
                <a:latin typeface="Calibri" pitchFamily="34" charset="0"/>
                <a:cs typeface="Calibri" pitchFamily="34" charset="0"/>
              </a:rPr>
              <a:t> Visualisation Techniques </a:t>
            </a:r>
            <a:endParaRPr lang="en-US" sz="3200" spc="-1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Presenter: Maninderpreet Singh Puri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 ID: 20494381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Video URL: https://web.microsoftstream.com/video/87f32721-5309-4d5a-9695-1bd9201061db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"/>
            <a:ext cx="160662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6"/>
    </mc:Choice>
    <mc:Fallback xmlns="">
      <p:transition spd="slow" advTm="32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2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35814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Second case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study is about a Nominal data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type-.Why people keep dogs in China.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It is a good visualization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however it has some problems: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total percentage of the given categories is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195.5%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which is incorrect percentage to show the proportions.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Center of the donut chart should be utilized to present the addition stats of the graph.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No post-processing used to get new information.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Also if the categories are too close it is hard to interpret the differences. 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Although it uses visualization features such as colors (Dark blue to light blue), size of bubble, annotations, titles but lacks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novel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information from what is already presented. It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draws the attention by highlighting the keys features and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but doesn’t give new insights into the data for user to gain interest.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"/>
    </mc:Choice>
    <mc:Fallback xmlns="">
      <p:transition spd="slow" advTm="2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2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35973"/>
              </p:ext>
            </p:extLst>
          </p:nvPr>
        </p:nvGraphicFramePr>
        <p:xfrm>
          <a:off x="762000" y="1295400"/>
          <a:ext cx="7543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"/>
    </mc:Choice>
    <mc:Fallback xmlns="">
      <p:transition spd="slow" advTm="35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2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971111"/>
              </p:ext>
            </p:extLst>
          </p:nvPr>
        </p:nvGraphicFramePr>
        <p:xfrm>
          <a:off x="762000" y="1478929"/>
          <a:ext cx="7543800" cy="475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1109597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normalizing data between 0-100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"/>
    </mc:Choice>
    <mc:Fallback xmlns="">
      <p:transition spd="slow" advTm="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781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Conclusion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Visualizations are very important part of data science and is the final step of the whole data management process.</a:t>
            </a:r>
          </a:p>
          <a:p>
            <a:r>
              <a:rPr lang="en-US" dirty="0" smtClean="0"/>
              <a:t>Presenting data in a clear, efficient and meaningful way is the best version of data visualization. </a:t>
            </a:r>
          </a:p>
          <a:p>
            <a:r>
              <a:rPr lang="en-US" dirty="0" smtClean="0"/>
              <a:t>Data visualizations depend on the type of data weather Nominal, Ordinal, Interval.</a:t>
            </a:r>
          </a:p>
          <a:p>
            <a:r>
              <a:rPr lang="en-US" dirty="0" smtClean="0"/>
              <a:t>Using color, shapes, annotations to highlight. </a:t>
            </a:r>
          </a:p>
          <a:p>
            <a:r>
              <a:rPr lang="en-US" dirty="0" smtClean="0"/>
              <a:t>Using annotations to bring clarity.</a:t>
            </a:r>
          </a:p>
          <a:p>
            <a:r>
              <a:rPr lang="en-US" dirty="0" smtClean="0"/>
              <a:t>Interactive user interface like data flow in a </a:t>
            </a:r>
            <a:r>
              <a:rPr lang="en-US" dirty="0"/>
              <a:t>time </a:t>
            </a:r>
            <a:r>
              <a:rPr lang="en-US" dirty="0" smtClean="0"/>
              <a:t>series(in motion).</a:t>
            </a:r>
          </a:p>
          <a:p>
            <a:r>
              <a:rPr lang="en-US" dirty="0" smtClean="0"/>
              <a:t>Faceting.</a:t>
            </a:r>
          </a:p>
          <a:p>
            <a:r>
              <a:rPr lang="en-US" dirty="0" smtClean="0"/>
              <a:t>Post processing.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781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0" cy="128061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(</a:t>
            </a:r>
            <a:r>
              <a:rPr lang="en-US" dirty="0"/>
              <a:t>WTF Visualizations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(</a:t>
            </a:r>
            <a:r>
              <a:rPr lang="en-US" dirty="0" err="1"/>
              <a:t>Univeristy</a:t>
            </a:r>
            <a:r>
              <a:rPr lang="en-US" dirty="0"/>
              <a:t>, 2020)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781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Data Visualization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Purpose: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intent of visualization is to represent a set of data in a clear and meaningful way. Adding beautiful visuals by colors shapes and sometimes symbols to make it attractive and interesting while gaining insights.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Conventional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Visualizations: Bar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chars, graphs, line charts, pie charts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Novel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visualizations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Scattered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plots, bubble charts, Lollipop charts, Fan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chart.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1825867" cy="120033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1771067" cy="120033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572000"/>
            <a:ext cx="1825867" cy="12003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72000"/>
            <a:ext cx="1771067" cy="120033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0401"/>
            <a:ext cx="1752600" cy="120033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200399"/>
            <a:ext cx="1850809" cy="120033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4571999"/>
            <a:ext cx="1752600" cy="120033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572000"/>
            <a:ext cx="1850809" cy="12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"/>
    </mc:Choice>
    <mc:Fallback xmlns="">
      <p:transition spd="slow" advTm="8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362200"/>
            <a:ext cx="6781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Calibri" pitchFamily="34" charset="0"/>
                <a:cs typeface="Calibri" pitchFamily="34" charset="0"/>
              </a:rPr>
              <a:t>Case Study 1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"/>
    </mc:Choice>
    <mc:Fallback xmlns="">
      <p:transition spd="slow" advTm="6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1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82000" cy="4343400"/>
          </a:xfrm>
        </p:spPr>
      </p:pic>
    </p:spTree>
    <p:extLst>
      <p:ext uri="{BB962C8B-B14F-4D97-AF65-F5344CB8AC3E}">
        <p14:creationId xmlns:p14="http://schemas.microsoft.com/office/powerpoint/2010/main" val="2382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1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4572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First </a:t>
            </a:r>
            <a:r>
              <a:rPr lang="en-US" sz="1600" dirty="0"/>
              <a:t>case study is about a Nominal data type- Top Disney movies with screenplay dialogues broken down by gender. It is a good visualization as it elucidates the gender disparity of movies by:</a:t>
            </a:r>
          </a:p>
          <a:p>
            <a:r>
              <a:rPr lang="en-US" sz="1600" dirty="0" smtClean="0"/>
              <a:t>Using </a:t>
            </a:r>
            <a:r>
              <a:rPr lang="en-US" sz="1600" dirty="0" err="1"/>
              <a:t>colours</a:t>
            </a:r>
            <a:r>
              <a:rPr lang="en-US" sz="1600" dirty="0"/>
              <a:t> (blue for men and red for women) for highlighting the key categories.  </a:t>
            </a:r>
          </a:p>
          <a:p>
            <a:r>
              <a:rPr lang="en-US" sz="1600" dirty="0" smtClean="0"/>
              <a:t>It </a:t>
            </a:r>
            <a:r>
              <a:rPr lang="en-US" sz="1600" dirty="0"/>
              <a:t>uses the right type of graph that is spine chart to show at a glance how one gender compares with others across a range of movies. It forms a central line or '</a:t>
            </a:r>
            <a:r>
              <a:rPr lang="en-US" sz="1600" b="1" dirty="0"/>
              <a:t>spine</a:t>
            </a:r>
            <a:r>
              <a:rPr lang="en-US" sz="1600" dirty="0"/>
              <a:t>' on the </a:t>
            </a:r>
            <a:r>
              <a:rPr lang="en-US" sz="1600" b="1" dirty="0"/>
              <a:t>chart </a:t>
            </a:r>
            <a:r>
              <a:rPr lang="en-US" sz="1600" dirty="0"/>
              <a:t>to show </a:t>
            </a:r>
            <a:r>
              <a:rPr lang="en-US" sz="1600" dirty="0" smtClean="0"/>
              <a:t>how close are the proportion </a:t>
            </a:r>
            <a:r>
              <a:rPr lang="en-US" sz="1600" dirty="0"/>
              <a:t>of males and females </a:t>
            </a:r>
            <a:r>
              <a:rPr lang="en-US" sz="1600" dirty="0" smtClean="0"/>
              <a:t>dialogues to the middle (50%).</a:t>
            </a:r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uses </a:t>
            </a:r>
            <a:r>
              <a:rPr lang="en-US" sz="1600" dirty="0" smtClean="0"/>
              <a:t>titles and subtitles </a:t>
            </a:r>
            <a:r>
              <a:rPr lang="en-US" sz="1600" dirty="0"/>
              <a:t>to convey the main points in all three </a:t>
            </a:r>
            <a:r>
              <a:rPr lang="en-US" sz="1600" dirty="0" smtClean="0"/>
              <a:t>charts.</a:t>
            </a:r>
          </a:p>
          <a:p>
            <a:r>
              <a:rPr lang="en-US" sz="1600" dirty="0" smtClean="0"/>
              <a:t>The subtitles add post-processing.</a:t>
            </a:r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annotates and displays a range of intervals describing </a:t>
            </a:r>
            <a:r>
              <a:rPr lang="en-US" sz="1600" dirty="0" smtClean="0"/>
              <a:t>which gender has more screenplay </a:t>
            </a:r>
            <a:r>
              <a:rPr lang="en-US" sz="1600" dirty="0"/>
              <a:t>dialogues.</a:t>
            </a:r>
          </a:p>
          <a:p>
            <a:pPr marL="0" indent="0">
              <a:buNone/>
            </a:pPr>
            <a:r>
              <a:rPr lang="en-US" sz="1600" dirty="0"/>
              <a:t>It is an excellent example of good visualization as it clear and informative. It also explains the goal clearly by defining a suitable heading, avoiding adding irrelevant information. It draws the attention by highlighting the keys features and user can get the ‘</a:t>
            </a:r>
            <a:r>
              <a:rPr lang="en-US" sz="1600" b="1" dirty="0"/>
              <a:t>gist in a look’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32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"/>
    </mc:Choice>
    <mc:Fallback xmlns="">
      <p:transition spd="slow" advTm="7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1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543800" cy="1295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We can relate this to lecture notes where we learned about selective variables stated by </a:t>
            </a:r>
            <a:r>
              <a:rPr lang="en-US" sz="1600" dirty="0" err="1" smtClean="0"/>
              <a:t>Bertin</a:t>
            </a:r>
            <a:r>
              <a:rPr lang="en-US" sz="1600" dirty="0" smtClean="0"/>
              <a:t>. Homogenous group can be described by same colors. In the example bight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blue and red are perfectly chosen for categories males and females.</a:t>
            </a:r>
            <a:endParaRPr lang="en-US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387215" cy="336622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486400" y="2601191"/>
            <a:ext cx="609600" cy="685800"/>
          </a:xfrm>
          <a:prstGeom prst="downArrow">
            <a:avLst>
              <a:gd name="adj1" fmla="val 31818"/>
              <a:gd name="adj2" fmla="val 50000"/>
            </a:avLst>
          </a:prstGeom>
          <a:solidFill>
            <a:schemeClr val="accent1">
              <a:alpha val="46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4"/>
    </mc:Choice>
    <mc:Fallback xmlns="">
      <p:transition spd="slow" advTm="8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1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475" y="1295400"/>
            <a:ext cx="7543800" cy="7620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We can also see that it matches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Mackinlay’s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ranking for presenting nominal data.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905000"/>
            <a:ext cx="7091680" cy="41139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1800" y="3124200"/>
            <a:ext cx="7620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95655" y="4461164"/>
            <a:ext cx="609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"/>
    </mc:Choice>
    <mc:Fallback xmlns="">
      <p:transition spd="slow" advTm="2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362200"/>
            <a:ext cx="6781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Calibri" pitchFamily="34" charset="0"/>
                <a:cs typeface="Calibri" pitchFamily="34" charset="0"/>
              </a:rPr>
              <a:t>Case Study 2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781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Case study 2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617498" cy="3886200"/>
          </a:xfrm>
        </p:spPr>
      </p:pic>
    </p:spTree>
    <p:extLst>
      <p:ext uri="{BB962C8B-B14F-4D97-AF65-F5344CB8AC3E}">
        <p14:creationId xmlns:p14="http://schemas.microsoft.com/office/powerpoint/2010/main" val="11922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"/>
    </mc:Choice>
    <mc:Fallback xmlns="">
      <p:transition spd="slow" advTm="46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  <a:fontScheme name="NewsPrint">
    <a:majorFont>
      <a:latin typeface="Impact"/>
      <a:ea typeface=""/>
      <a:cs typeface=""/>
      <a:font script="Jpan" typeface="HGP創英角ｺﾞｼｯｸUB"/>
      <a:font script="Hang" typeface="HY견고딕"/>
      <a:font script="Hans" typeface="微软雅黑"/>
      <a:font script="Hant" typeface="微軟正黑體"/>
      <a:font script="Arab" typeface="Tahoma"/>
      <a:font script="Hebr" typeface="Tohoma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NewsPrint">
    <a:fillStyleLst>
      <a:solidFill>
        <a:schemeClr val="phClr"/>
      </a:solidFill>
      <a:gradFill rotWithShape="1">
        <a:gsLst>
          <a:gs pos="0">
            <a:schemeClr val="phClr">
              <a:tint val="37000"/>
              <a:hueMod val="100000"/>
              <a:satMod val="200000"/>
              <a:lumMod val="88000"/>
            </a:schemeClr>
          </a:gs>
          <a:gs pos="100000">
            <a:schemeClr val="phClr">
              <a:tint val="53000"/>
              <a:shade val="100000"/>
              <a:hueMod val="100000"/>
              <a:satMod val="350000"/>
              <a:lumMod val="79000"/>
            </a:schemeClr>
          </a:gs>
        </a:gsLst>
        <a:lin ang="5400000" scaled="1"/>
      </a:gradFill>
      <a:gradFill rotWithShape="1">
        <a:gsLst>
          <a:gs pos="0">
            <a:schemeClr val="phClr">
              <a:tint val="83000"/>
              <a:shade val="100000"/>
              <a:alpha val="100000"/>
              <a:hueMod val="100000"/>
              <a:satMod val="220000"/>
              <a:lumMod val="90000"/>
            </a:schemeClr>
          </a:gs>
          <a:gs pos="76000">
            <a:schemeClr val="phClr">
              <a:shade val="100000"/>
            </a:schemeClr>
          </a:gs>
          <a:gs pos="100000">
            <a:schemeClr val="phClr">
              <a:shade val="93000"/>
              <a:alpha val="100000"/>
              <a:satMod val="100000"/>
              <a:lumMod val="93000"/>
            </a:schemeClr>
          </a:gs>
        </a:gsLst>
        <a:path path="circle">
          <a:fillToRect l="15000" t="15000" r="100000" b="100000"/>
        </a:path>
      </a:gradFill>
    </a:fillStyleLst>
    <a:lnStyleLst>
      <a:ln w="15875" cap="flat" cmpd="sng" algn="ctr">
        <a:solidFill>
          <a:schemeClr val="phClr"/>
        </a:solidFill>
        <a:prstDash val="solid"/>
      </a:ln>
      <a:ln w="22225" cap="flat" cmpd="sng" algn="ctr">
        <a:solidFill>
          <a:schemeClr val="phClr"/>
        </a:solidFill>
        <a:prstDash val="solid"/>
      </a:ln>
      <a:ln w="3492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12700" dir="5280000" rotWithShape="0">
            <a:srgbClr val="000000">
              <a:alpha val="40000"/>
            </a:srgbClr>
          </a:outerShdw>
        </a:effectLst>
      </a:effectStyle>
      <a:effectStyle>
        <a:effectLst>
          <a:outerShdw blurRad="381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3000"/>
            </a:schemeClr>
          </a:gs>
          <a:gs pos="100000">
            <a:schemeClr val="phClr">
              <a:shade val="55000"/>
            </a:schemeClr>
          </a:gs>
        </a:gsLst>
        <a:lin ang="5400000" scaled="1"/>
      </a:gradFill>
      <a:blipFill rotWithShape="1">
        <a:blip xmlns:r="http://schemas.openxmlformats.org/officeDocument/2006/relationships" r:embed="rId1">
          <a:duotone>
            <a:schemeClr val="phClr">
              <a:shade val="20000"/>
              <a:satMod val="350000"/>
              <a:lumMod val="125000"/>
            </a:schemeClr>
            <a:schemeClr val="phClr">
              <a:tint val="90000"/>
              <a:satMod val="25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684</TotalTime>
  <Words>391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Assignment 1: Understanding Visualisation Techniques </vt:lpstr>
      <vt:lpstr>Data Visualization</vt:lpstr>
      <vt:lpstr>Case Study 1</vt:lpstr>
      <vt:lpstr>Case study 1</vt:lpstr>
      <vt:lpstr>Case study 1</vt:lpstr>
      <vt:lpstr>Case study 1</vt:lpstr>
      <vt:lpstr>Case study 1</vt:lpstr>
      <vt:lpstr>Case Study 2</vt:lpstr>
      <vt:lpstr>Case study 2</vt:lpstr>
      <vt:lpstr>Case study 2</vt:lpstr>
      <vt:lpstr>Case study 2</vt:lpstr>
      <vt:lpstr>Case study 2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Understanding Visualisation Techniques </dc:title>
  <dc:creator>Maninder Preet Singh</dc:creator>
  <cp:lastModifiedBy>HP</cp:lastModifiedBy>
  <cp:revision>31</cp:revision>
  <dcterms:created xsi:type="dcterms:W3CDTF">2006-08-16T00:00:00Z</dcterms:created>
  <dcterms:modified xsi:type="dcterms:W3CDTF">2020-08-13T12:56:03Z</dcterms:modified>
</cp:coreProperties>
</file>