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4" r:id="rId3"/>
    <p:sldId id="295" r:id="rId4"/>
    <p:sldId id="297" r:id="rId5"/>
    <p:sldId id="308" r:id="rId6"/>
    <p:sldId id="309" r:id="rId7"/>
    <p:sldId id="310" r:id="rId8"/>
    <p:sldId id="296" r:id="rId9"/>
    <p:sldId id="299" r:id="rId10"/>
    <p:sldId id="304" r:id="rId11"/>
    <p:sldId id="316" r:id="rId12"/>
    <p:sldId id="315" r:id="rId13"/>
    <p:sldId id="317" r:id="rId14"/>
    <p:sldId id="320" r:id="rId15"/>
    <p:sldId id="321" r:id="rId16"/>
    <p:sldId id="322" r:id="rId17"/>
    <p:sldId id="313" r:id="rId18"/>
    <p:sldId id="323" r:id="rId19"/>
    <p:sldId id="314" r:id="rId20"/>
    <p:sldId id="302" r:id="rId21"/>
    <p:sldId id="303" r:id="rId22"/>
    <p:sldId id="263" r:id="rId23"/>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94434" autoAdjust="0"/>
  </p:normalViewPr>
  <p:slideViewPr>
    <p:cSldViewPr showGuides="1">
      <p:cViewPr varScale="1">
        <p:scale>
          <a:sx n="85" d="100"/>
          <a:sy n="85" d="100"/>
        </p:scale>
        <p:origin x="782" y="62"/>
      </p:cViewPr>
      <p:guideLst>
        <p:guide orient="horz" pos="2160"/>
        <p:guide pos="36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AF30C-D940-43ED-BE12-A15817012E61}" type="datetimeFigureOut">
              <a:rPr lang="en-IN" smtClean="0"/>
              <a:t>29-10-2024</a:t>
            </a:fld>
            <a:endParaRPr lang="en-IN"/>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9A9E-EC48-4627-85A4-3C056E30574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B59A9E-EC48-4627-85A4-3C056E30574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7"/>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71500" y="6356352"/>
            <a:ext cx="2047156" cy="365125"/>
          </a:xfrm>
        </p:spPr>
        <p:txBody>
          <a:bodyPr/>
          <a:lstStyle/>
          <a:p>
            <a:fld id="{FC6D9666-8002-4DDF-9DBF-E589180B0866}" type="datetime1">
              <a:rPr lang="en-US" smtClean="0"/>
              <a:t>10/29/2024</a:t>
            </a:fld>
            <a:endParaRPr lang="en-US" dirty="0"/>
          </a:p>
        </p:txBody>
      </p:sp>
      <p:sp>
        <p:nvSpPr>
          <p:cNvPr id="5" name="Footer Placeholder 4"/>
          <p:cNvSpPr>
            <a:spLocks noGrp="1"/>
          </p:cNvSpPr>
          <p:nvPr>
            <p:ph type="ftr" sz="quarter" idx="11"/>
          </p:nvPr>
        </p:nvSpPr>
        <p:spPr>
          <a:xfrm>
            <a:off x="26723" y="6482294"/>
            <a:ext cx="11415960" cy="365125"/>
          </a:xfrm>
        </p:spPr>
        <p:txBody>
          <a:bodyPr/>
          <a:lstStyle>
            <a:lvl1pPr>
              <a:defRPr sz="1200" i="0">
                <a:solidFill>
                  <a:srgbClr val="0070C0"/>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a:xfrm>
            <a:off x="10395520" y="6492875"/>
            <a:ext cx="1020440" cy="365125"/>
          </a:xfrm>
        </p:spPr>
        <p:txBody>
          <a:bodyPr/>
          <a:lstStyle>
            <a:lvl1pPr algn="ctr">
              <a:defRPr/>
            </a:lvl1pPr>
          </a:lstStyle>
          <a:p>
            <a:fld id="{8E4F4909-AB91-4702-BFA2-E3C21A7DF79A}" type="slidenum">
              <a:rPr lang="en-US" smtClean="0"/>
              <a:t>‹#›</a:t>
            </a:fld>
            <a:endParaRPr lang="en-US"/>
          </a:p>
        </p:txBody>
      </p:sp>
      <p:sp>
        <p:nvSpPr>
          <p:cNvPr id="7" name="Rectangle 6"/>
          <p:cNvSpPr/>
          <p:nvPr userDrawn="1"/>
        </p:nvSpPr>
        <p:spPr>
          <a:xfrm>
            <a:off x="0" y="0"/>
            <a:ext cx="386408"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F9759-3C3C-4F16-AC5A-592055CD8449}"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40"/>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40"/>
            <a:ext cx="75247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3F05C8-5BDD-4591-97DF-4AD51350787B}"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36A8A-28AC-48A9-A783-D80394C0CD89}" type="datetime1">
              <a:rPr lang="en-US" smtClean="0"/>
              <a:t>10/29/2024</a:t>
            </a:fld>
            <a:endParaRPr lang="en-US"/>
          </a:p>
        </p:txBody>
      </p:sp>
      <p:sp>
        <p:nvSpPr>
          <p:cNvPr id="5" name="Footer Placeholder 4"/>
          <p:cNvSpPr>
            <a:spLocks noGrp="1"/>
          </p:cNvSpPr>
          <p:nvPr>
            <p:ph type="ftr" sz="quarter" idx="11"/>
          </p:nvPr>
        </p:nvSpPr>
        <p:spPr>
          <a:xfrm>
            <a:off x="0" y="6459716"/>
            <a:ext cx="11430000" cy="365125"/>
          </a:xfrm>
        </p:spPr>
        <p:txBody>
          <a:bodyPr/>
          <a:lstStyle>
            <a:lvl1pPr>
              <a:defRPr lang="en-US" sz="1200" i="0" kern="1200" dirty="0" smtClean="0">
                <a:solidFill>
                  <a:srgbClr val="0070C0"/>
                </a:solidFill>
                <a:latin typeface="+mn-lt"/>
                <a:ea typeface="+mn-ea"/>
                <a:cs typeface="+mn-cs"/>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87C0-6D0B-407E-ACC2-69EF0901DC8B}" type="datetime1">
              <a:rPr lang="en-US" smtClean="0"/>
              <a:t>10/29/2024</a:t>
            </a:fld>
            <a:endParaRPr lang="en-US"/>
          </a:p>
        </p:txBody>
      </p:sp>
      <p:sp>
        <p:nvSpPr>
          <p:cNvPr id="5" name="Footer Placeholder 4"/>
          <p:cNvSpPr>
            <a:spLocks noGrp="1"/>
          </p:cNvSpPr>
          <p:nvPr>
            <p:ph type="ftr" sz="quarter" idx="11"/>
          </p:nvPr>
        </p:nvSpPr>
        <p:spPr/>
        <p:txBody>
          <a:bodyPr/>
          <a:lstStyle/>
          <a:p>
            <a:r>
              <a:rPr lang="en-US"/>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E5D92-93DD-4273-8376-C5FDA847435E}"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641635-ACB1-4001-B587-045CE44306E6}" type="datetime1">
              <a:rPr lang="en-US" smtClean="0"/>
              <a:t>10/29/2024</a:t>
            </a:fld>
            <a:endParaRPr lang="en-US"/>
          </a:p>
        </p:txBody>
      </p:sp>
      <p:sp>
        <p:nvSpPr>
          <p:cNvPr id="8" name="Footer Placeholder 7"/>
          <p:cNvSpPr>
            <a:spLocks noGrp="1"/>
          </p:cNvSpPr>
          <p:nvPr>
            <p:ph type="ftr" sz="quarter" idx="11"/>
          </p:nvPr>
        </p:nvSpPr>
        <p:spPr/>
        <p:txBody>
          <a:bodyPr/>
          <a:lstStyle/>
          <a:p>
            <a:r>
              <a:rPr lang="en-US"/>
              <a:t>Vel Tech Rangarajan Dr. Sagunthala R&amp;D Institute of Science and Technology</a:t>
            </a:r>
          </a:p>
        </p:txBody>
      </p:sp>
      <p:sp>
        <p:nvSpPr>
          <p:cNvPr id="9" name="Slide Number Placeholder 8"/>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B745A-FC71-49E4-9C4B-F8D7A6CA9DC0}" type="datetime1">
              <a:rPr lang="en-US" smtClean="0"/>
              <a:t>10/29/2024</a:t>
            </a:fld>
            <a:endParaRPr lang="en-US"/>
          </a:p>
        </p:txBody>
      </p:sp>
      <p:sp>
        <p:nvSpPr>
          <p:cNvPr id="4" name="Footer Placeholder 3"/>
          <p:cNvSpPr>
            <a:spLocks noGrp="1"/>
          </p:cNvSpPr>
          <p:nvPr>
            <p:ph type="ftr" sz="quarter" idx="11"/>
          </p:nvPr>
        </p:nvSpPr>
        <p:spPr/>
        <p:txBody>
          <a:bodyPr/>
          <a:lstStyle/>
          <a:p>
            <a:r>
              <a:rPr lang="en-US"/>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0564-5044-4128-99C1-58DB656CE858}" type="datetime1">
              <a:rPr lang="en-US" smtClean="0"/>
              <a:t>10/29/2024</a:t>
            </a:fld>
            <a:endParaRPr lang="en-US"/>
          </a:p>
        </p:txBody>
      </p:sp>
      <p:sp>
        <p:nvSpPr>
          <p:cNvPr id="3" name="Footer Placeholder 2"/>
          <p:cNvSpPr>
            <a:spLocks noGrp="1"/>
          </p:cNvSpPr>
          <p:nvPr>
            <p:ph type="ftr" sz="quarter" idx="11"/>
          </p:nvPr>
        </p:nvSpPr>
        <p:spPr/>
        <p:txBody>
          <a:bodyPr/>
          <a:lstStyle/>
          <a:p>
            <a:r>
              <a:rPr lang="en-US"/>
              <a:t>Vel Tech Rangarajan Dr. Sagunthala R&amp;D Institute of Science and Technology</a:t>
            </a:r>
          </a:p>
        </p:txBody>
      </p:sp>
      <p:sp>
        <p:nvSpPr>
          <p:cNvPr id="4" name="Slide Number Placeholder 3"/>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1"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9A1D4-1132-46BA-B8E7-618A6E44E328}"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7AEE7-9B98-4E63-87ED-B9B8EC48A022}" type="datetime1">
              <a:rPr lang="en-US" smtClean="0"/>
              <a:t>10/29/2024</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1500" y="1600202"/>
            <a:ext cx="10287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 y="6356352"/>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21EA-C301-46D7-BFCF-D45852A093F6}" type="datetime1">
              <a:rPr lang="en-US" smtClean="0"/>
              <a:t>10/29/2024</a:t>
            </a:fld>
            <a:endParaRPr lang="en-US"/>
          </a:p>
        </p:txBody>
      </p:sp>
      <p:sp>
        <p:nvSpPr>
          <p:cNvPr id="5" name="Footer Placeholder 4"/>
          <p:cNvSpPr>
            <a:spLocks noGrp="1"/>
          </p:cNvSpPr>
          <p:nvPr>
            <p:ph type="ftr" sz="quarter" idx="3"/>
          </p:nvPr>
        </p:nvSpPr>
        <p:spPr>
          <a:xfrm>
            <a:off x="3905250" y="6356352"/>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Vel Tech Rangarajan Dr. Sagunthala R&amp;D Institute of Science and Technology</a:t>
            </a:r>
          </a:p>
        </p:txBody>
      </p:sp>
      <p:sp>
        <p:nvSpPr>
          <p:cNvPr id="6" name="Slide Number Placeholder 5"/>
          <p:cNvSpPr>
            <a:spLocks noGrp="1"/>
          </p:cNvSpPr>
          <p:nvPr>
            <p:ph type="sldNum" sz="quarter" idx="4"/>
          </p:nvPr>
        </p:nvSpPr>
        <p:spPr>
          <a:xfrm>
            <a:off x="8191500" y="6356352"/>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F4909-AB91-4702-BFA2-E3C21A7DF7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80" y="155246"/>
            <a:ext cx="11056275" cy="1421992"/>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Department of Electronics and Communication Engineering</a:t>
            </a:r>
          </a:p>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Minor Project-2 Summer Semester-2024-25</a:t>
            </a:r>
            <a:endParaRPr lang="en-US" sz="2000"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Viva Voice</a:t>
            </a:r>
          </a:p>
        </p:txBody>
      </p:sp>
      <p:sp>
        <p:nvSpPr>
          <p:cNvPr id="2" name="Slide Number Placeholder 1"/>
          <p:cNvSpPr>
            <a:spLocks noGrp="1"/>
          </p:cNvSpPr>
          <p:nvPr>
            <p:ph type="sldNum" sz="quarter" idx="12"/>
          </p:nvPr>
        </p:nvSpPr>
        <p:spPr/>
        <p:txBody>
          <a:bodyPr/>
          <a:lstStyle/>
          <a:p>
            <a:fld id="{8E4F4909-AB91-4702-BFA2-E3C21A7DF79A}" type="slidenum">
              <a:rPr lang="en-US" smtClean="0"/>
              <a:t>1</a:t>
            </a:fld>
            <a:endParaRPr lang="en-US" dirty="0"/>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3" name="TextBox 2">
            <a:extLst>
              <a:ext uri="{FF2B5EF4-FFF2-40B4-BE49-F238E27FC236}">
                <a16:creationId xmlns:a16="http://schemas.microsoft.com/office/drawing/2014/main" id="{0D1758F6-9361-D9C2-6110-61A655A1A2E9}"/>
              </a:ext>
            </a:extLst>
          </p:cNvPr>
          <p:cNvSpPr txBox="1"/>
          <p:nvPr/>
        </p:nvSpPr>
        <p:spPr>
          <a:xfrm>
            <a:off x="1718556" y="1622720"/>
            <a:ext cx="9073008" cy="956159"/>
          </a:xfrm>
          <a:prstGeom prst="rect">
            <a:avLst/>
          </a:prstGeom>
          <a:noFill/>
        </p:spPr>
        <p:txBody>
          <a:bodyPr wrap="square" rtlCol="0">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Title</a:t>
            </a:r>
            <a:r>
              <a:rPr lang="en-US" sz="2000" b="1" dirty="0">
                <a:solidFill>
                  <a:srgbClr val="C00000"/>
                </a:solidFill>
              </a:rPr>
              <a:t>: </a:t>
            </a:r>
            <a:r>
              <a:rPr lang="en-US" sz="2000" b="1" dirty="0">
                <a:solidFill>
                  <a:srgbClr val="C00000"/>
                </a:solidFill>
                <a:latin typeface="Times New Roman" panose="02020603050405020304" pitchFamily="18" charset="0"/>
                <a:cs typeface="Times New Roman" panose="02020603050405020304" pitchFamily="18" charset="0"/>
              </a:rPr>
              <a:t>Design of a miniaturized planar antenna with rectangular concave</a:t>
            </a: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                                   structure for triple band applications</a:t>
            </a:r>
          </a:p>
        </p:txBody>
      </p:sp>
      <p:sp>
        <p:nvSpPr>
          <p:cNvPr id="7" name="TextBox 6">
            <a:extLst>
              <a:ext uri="{FF2B5EF4-FFF2-40B4-BE49-F238E27FC236}">
                <a16:creationId xmlns:a16="http://schemas.microsoft.com/office/drawing/2014/main" id="{B514FB5A-E8BE-1C17-4800-965F1739F9DF}"/>
              </a:ext>
            </a:extLst>
          </p:cNvPr>
          <p:cNvSpPr txBox="1"/>
          <p:nvPr/>
        </p:nvSpPr>
        <p:spPr>
          <a:xfrm>
            <a:off x="4202832" y="3144930"/>
            <a:ext cx="3240361" cy="493853"/>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Date</a:t>
            </a:r>
            <a:r>
              <a:rPr lang="en-US" sz="2000" b="1" dirty="0">
                <a:solidFill>
                  <a:srgbClr val="C00000"/>
                </a:solidFill>
              </a:rPr>
              <a:t>: </a:t>
            </a:r>
            <a:r>
              <a:rPr lang="en-US" sz="2000" b="1" dirty="0">
                <a:solidFill>
                  <a:srgbClr val="C00000"/>
                </a:solidFill>
                <a:latin typeface="Times New Roman" panose="02020603050405020304" pitchFamily="18" charset="0"/>
                <a:cs typeface="Times New Roman" panose="02020603050405020304" pitchFamily="18" charset="0"/>
              </a:rPr>
              <a:t>30-10-2024</a:t>
            </a:r>
          </a:p>
        </p:txBody>
      </p:sp>
      <p:sp>
        <p:nvSpPr>
          <p:cNvPr id="8" name="TextBox 7">
            <a:extLst>
              <a:ext uri="{FF2B5EF4-FFF2-40B4-BE49-F238E27FC236}">
                <a16:creationId xmlns:a16="http://schemas.microsoft.com/office/drawing/2014/main" id="{D1A876FD-3632-54A7-590E-CC8A422B2AFE}"/>
              </a:ext>
            </a:extLst>
          </p:cNvPr>
          <p:cNvSpPr txBox="1"/>
          <p:nvPr/>
        </p:nvSpPr>
        <p:spPr>
          <a:xfrm>
            <a:off x="758821" y="4033476"/>
            <a:ext cx="5184576" cy="1879489"/>
          </a:xfrm>
          <a:prstGeom prst="rect">
            <a:avLst/>
          </a:prstGeom>
          <a:noFill/>
        </p:spPr>
        <p:txBody>
          <a:bodyPr wrap="square" rtlCol="0">
            <a:spAutoFit/>
          </a:bodyPr>
          <a:lstStyle/>
          <a:p>
            <a:pP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Project Team Members</a:t>
            </a:r>
          </a:p>
          <a:p>
            <a:pPr marL="457200" indent="-457200">
              <a:lnSpc>
                <a:spcPct val="150000"/>
              </a:lnSpc>
              <a:buAutoNum type="arabicPeriod"/>
            </a:pPr>
            <a:r>
              <a:rPr lang="en-US" sz="2000" b="1" dirty="0">
                <a:solidFill>
                  <a:srgbClr val="C00000"/>
                </a:solidFill>
                <a:latin typeface="Times New Roman" panose="02020603050405020304" pitchFamily="18" charset="0"/>
                <a:cs typeface="Times New Roman" panose="02020603050405020304" pitchFamily="18" charset="0"/>
              </a:rPr>
              <a:t>VTU 19769(</a:t>
            </a:r>
            <a:r>
              <a:rPr lang="en-US" sz="2000" b="1" dirty="0" err="1">
                <a:solidFill>
                  <a:srgbClr val="C00000"/>
                </a:solidFill>
                <a:latin typeface="Times New Roman" panose="02020603050405020304" pitchFamily="18" charset="0"/>
                <a:cs typeface="Times New Roman" panose="02020603050405020304" pitchFamily="18" charset="0"/>
              </a:rPr>
              <a:t>J.Manindra</a:t>
            </a:r>
            <a:r>
              <a:rPr lang="en-US" sz="2000" b="1" dirty="0">
                <a:solidFill>
                  <a:srgbClr val="C00000"/>
                </a:solidFill>
                <a:latin typeface="Times New Roman" panose="02020603050405020304" pitchFamily="18" charset="0"/>
                <a:cs typeface="Times New Roman" panose="02020603050405020304" pitchFamily="18" charset="0"/>
              </a:rPr>
              <a:t>)</a:t>
            </a:r>
          </a:p>
          <a:p>
            <a:pPr marL="457200" indent="-457200">
              <a:lnSpc>
                <a:spcPct val="150000"/>
              </a:lnSpc>
              <a:buFontTx/>
              <a:buAutoNum type="arabicPeriod"/>
            </a:pPr>
            <a:r>
              <a:rPr lang="en-US" sz="2000" b="1" dirty="0">
                <a:solidFill>
                  <a:srgbClr val="C00000"/>
                </a:solidFill>
                <a:latin typeface="Times New Roman" panose="02020603050405020304" pitchFamily="18" charset="0"/>
                <a:cs typeface="Times New Roman" panose="02020603050405020304" pitchFamily="18" charset="0"/>
              </a:rPr>
              <a:t>VTU 20999(</a:t>
            </a:r>
            <a:r>
              <a:rPr lang="en-US" sz="2000" b="1" dirty="0" err="1">
                <a:solidFill>
                  <a:srgbClr val="C00000"/>
                </a:solidFill>
                <a:latin typeface="Times New Roman" panose="02020603050405020304" pitchFamily="18" charset="0"/>
                <a:cs typeface="Times New Roman" panose="02020603050405020304" pitchFamily="18" charset="0"/>
              </a:rPr>
              <a:t>J.Eswara</a:t>
            </a:r>
            <a:r>
              <a:rPr lang="en-US" sz="2000" b="1" dirty="0">
                <a:solidFill>
                  <a:srgbClr val="C00000"/>
                </a:solidFill>
                <a:latin typeface="Times New Roman" panose="02020603050405020304" pitchFamily="18" charset="0"/>
                <a:cs typeface="Times New Roman" panose="02020603050405020304" pitchFamily="18" charset="0"/>
              </a:rPr>
              <a:t> Venkata Sai)</a:t>
            </a:r>
          </a:p>
          <a:p>
            <a:pPr marL="457200" indent="-457200">
              <a:lnSpc>
                <a:spcPct val="150000"/>
              </a:lnSpc>
              <a:buFontTx/>
              <a:buAutoNum type="arabicPeriod"/>
            </a:pPr>
            <a:r>
              <a:rPr lang="en-US" sz="2000" b="1" dirty="0">
                <a:solidFill>
                  <a:srgbClr val="C00000"/>
                </a:solidFill>
                <a:latin typeface="Times New Roman" panose="02020603050405020304" pitchFamily="18" charset="0"/>
                <a:cs typeface="Times New Roman" panose="02020603050405020304" pitchFamily="18" charset="0"/>
              </a:rPr>
              <a:t>VTU 21029(</a:t>
            </a:r>
            <a:r>
              <a:rPr lang="en-US" sz="2000" b="1" dirty="0" err="1">
                <a:solidFill>
                  <a:srgbClr val="C00000"/>
                </a:solidFill>
                <a:latin typeface="Times New Roman" panose="02020603050405020304" pitchFamily="18" charset="0"/>
                <a:cs typeface="Times New Roman" panose="02020603050405020304" pitchFamily="18" charset="0"/>
              </a:rPr>
              <a:t>N.Yaswanth</a:t>
            </a:r>
            <a:r>
              <a:rPr lang="en-US" sz="2000" b="1" dirty="0">
                <a:solidFill>
                  <a:srgbClr val="C00000"/>
                </a:solidFill>
                <a:latin typeface="Times New Roman" panose="02020603050405020304" pitchFamily="18" charset="0"/>
                <a:cs typeface="Times New Roman" panose="02020603050405020304" pitchFamily="18" charset="0"/>
              </a:rPr>
              <a:t> Sai)</a:t>
            </a:r>
          </a:p>
        </p:txBody>
      </p:sp>
      <p:sp>
        <p:nvSpPr>
          <p:cNvPr id="9" name="TextBox 8">
            <a:extLst>
              <a:ext uri="{FF2B5EF4-FFF2-40B4-BE49-F238E27FC236}">
                <a16:creationId xmlns:a16="http://schemas.microsoft.com/office/drawing/2014/main" id="{B60A3A3E-8139-6098-6536-54DB54C12933}"/>
              </a:ext>
            </a:extLst>
          </p:cNvPr>
          <p:cNvSpPr txBox="1"/>
          <p:nvPr/>
        </p:nvSpPr>
        <p:spPr>
          <a:xfrm>
            <a:off x="5600598" y="4208112"/>
            <a:ext cx="5305142" cy="1421992"/>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Supervisor</a:t>
            </a:r>
          </a:p>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Dr. Beulah Jackson M.E., </a:t>
            </a:r>
            <a:r>
              <a:rPr lang="en-US" sz="2000" b="1" dirty="0" err="1">
                <a:solidFill>
                  <a:srgbClr val="C00000"/>
                </a:solidFill>
                <a:latin typeface="Times New Roman" panose="02020603050405020304" pitchFamily="18" charset="0"/>
                <a:cs typeface="Times New Roman" panose="02020603050405020304" pitchFamily="18" charset="0"/>
              </a:rPr>
              <a:t>Ph.D</a:t>
            </a:r>
            <a:endParaRPr lang="en-US" sz="2000" b="1"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 PROFESSOR/ECE</a:t>
            </a:r>
          </a:p>
        </p:txBody>
      </p:sp>
      <p:pic>
        <p:nvPicPr>
          <p:cNvPr id="11" name="Picture 10">
            <a:extLst>
              <a:ext uri="{FF2B5EF4-FFF2-40B4-BE49-F238E27FC236}">
                <a16:creationId xmlns:a16="http://schemas.microsoft.com/office/drawing/2014/main" id="{937B5480-9DD3-0EC2-E4E2-A75BA3B12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6" y="131996"/>
            <a:ext cx="1500958" cy="1500958"/>
          </a:xfrm>
          <a:prstGeom prst="rect">
            <a:avLst/>
          </a:prstGeom>
        </p:spPr>
      </p:pic>
      <p:sp>
        <p:nvSpPr>
          <p:cNvPr id="4" name="TextBox 3">
            <a:extLst>
              <a:ext uri="{FF2B5EF4-FFF2-40B4-BE49-F238E27FC236}">
                <a16:creationId xmlns:a16="http://schemas.microsoft.com/office/drawing/2014/main" id="{7BC28C55-85CF-94E8-E8F8-4E6C8444CE3F}"/>
              </a:ext>
            </a:extLst>
          </p:cNvPr>
          <p:cNvSpPr txBox="1"/>
          <p:nvPr/>
        </p:nvSpPr>
        <p:spPr>
          <a:xfrm>
            <a:off x="3338736" y="2625927"/>
            <a:ext cx="5209322" cy="494494"/>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Domain</a:t>
            </a:r>
            <a:r>
              <a:rPr lang="en-US" sz="2000" b="1" dirty="0">
                <a:solidFill>
                  <a:srgbClr val="C00000"/>
                </a:solidFill>
              </a:rPr>
              <a:t>: </a:t>
            </a:r>
            <a:r>
              <a:rPr lang="en-US" sz="2000" b="1" dirty="0">
                <a:solidFill>
                  <a:srgbClr val="C00000"/>
                </a:solidFill>
                <a:latin typeface="Times New Roman" panose="02020603050405020304" pitchFamily="18" charset="0"/>
                <a:cs typeface="Times New Roman" panose="02020603050405020304" pitchFamily="18" charset="0"/>
              </a:rPr>
              <a:t>Communication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2712" y="365413"/>
            <a:ext cx="4714875" cy="626975"/>
          </a:xfrm>
          <a:prstGeom prst="rect">
            <a:avLst/>
          </a:prstGeom>
        </p:spPr>
        <p:txBody>
          <a:bodyPr vert="horz" wrap="square" lIns="0" tIns="11311" rIns="0" bIns="0" rtlCol="0" anchor="t">
            <a:spAutoFit/>
          </a:bodyPr>
          <a:lstStyle/>
          <a:p>
            <a:pPr marL="11906">
              <a:spcBef>
                <a:spcPts val="89"/>
              </a:spcBef>
            </a:pPr>
            <a:r>
              <a:rPr lang="en-US" sz="4000" b="1" dirty="0">
                <a:latin typeface="Times New Roman" panose="02020603050405020304" pitchFamily="18" charset="0"/>
                <a:cs typeface="Times New Roman" panose="02020603050405020304" pitchFamily="18" charset="0"/>
              </a:rPr>
              <a:t>TIMELINE PLAN</a:t>
            </a:r>
            <a:endParaRPr sz="4000" b="1" spc="220" dirty="0">
              <a:latin typeface="Roboto"/>
              <a:cs typeface="Roboto"/>
            </a:endParaRPr>
          </a:p>
        </p:txBody>
      </p:sp>
      <p:graphicFrame>
        <p:nvGraphicFramePr>
          <p:cNvPr id="5" name="Table 4">
            <a:extLst>
              <a:ext uri="{FF2B5EF4-FFF2-40B4-BE49-F238E27FC236}">
                <a16:creationId xmlns:a16="http://schemas.microsoft.com/office/drawing/2014/main" id="{6C060395-DC37-E0FE-C646-61EF1F4CC001}"/>
              </a:ext>
            </a:extLst>
          </p:cNvPr>
          <p:cNvGraphicFramePr>
            <a:graphicFrameLocks noGrp="1"/>
          </p:cNvGraphicFramePr>
          <p:nvPr>
            <p:extLst>
              <p:ext uri="{D42A27DB-BD31-4B8C-83A1-F6EECF244321}">
                <p14:modId xmlns:p14="http://schemas.microsoft.com/office/powerpoint/2010/main" val="1617968195"/>
              </p:ext>
            </p:extLst>
          </p:nvPr>
        </p:nvGraphicFramePr>
        <p:xfrm>
          <a:off x="1322512" y="1340768"/>
          <a:ext cx="9168438" cy="4838331"/>
        </p:xfrm>
        <a:graphic>
          <a:graphicData uri="http://schemas.openxmlformats.org/drawingml/2006/table">
            <a:tbl>
              <a:tblPr firstRow="1" firstCol="1" bandRow="1">
                <a:tableStyleId>{D27102A9-8310-4765-A935-A1911B00CA55}</a:tableStyleId>
              </a:tblPr>
              <a:tblGrid>
                <a:gridCol w="524544">
                  <a:extLst>
                    <a:ext uri="{9D8B030D-6E8A-4147-A177-3AD203B41FA5}">
                      <a16:colId xmlns:a16="http://schemas.microsoft.com/office/drawing/2014/main" val="4134219168"/>
                    </a:ext>
                  </a:extLst>
                </a:gridCol>
                <a:gridCol w="2248013">
                  <a:extLst>
                    <a:ext uri="{9D8B030D-6E8A-4147-A177-3AD203B41FA5}">
                      <a16:colId xmlns:a16="http://schemas.microsoft.com/office/drawing/2014/main" val="2405912488"/>
                    </a:ext>
                  </a:extLst>
                </a:gridCol>
                <a:gridCol w="3672662">
                  <a:extLst>
                    <a:ext uri="{9D8B030D-6E8A-4147-A177-3AD203B41FA5}">
                      <a16:colId xmlns:a16="http://schemas.microsoft.com/office/drawing/2014/main" val="3302607346"/>
                    </a:ext>
                  </a:extLst>
                </a:gridCol>
                <a:gridCol w="2723219">
                  <a:extLst>
                    <a:ext uri="{9D8B030D-6E8A-4147-A177-3AD203B41FA5}">
                      <a16:colId xmlns:a16="http://schemas.microsoft.com/office/drawing/2014/main" val="2547635822"/>
                    </a:ext>
                  </a:extLst>
                </a:gridCol>
              </a:tblGrid>
              <a:tr h="562880">
                <a:tc>
                  <a:txBody>
                    <a:bodyPr/>
                    <a:lstStyle/>
                    <a:p>
                      <a:pPr>
                        <a:lnSpc>
                          <a:spcPct val="115000"/>
                        </a:lnSpc>
                        <a:spcAft>
                          <a:spcPts val="1000"/>
                        </a:spcAft>
                      </a:pPr>
                      <a:r>
                        <a:rPr lang="en-US" sz="1300" dirty="0" err="1">
                          <a:effectLst/>
                        </a:rPr>
                        <a:t>S.No</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gn="ctr">
                        <a:lnSpc>
                          <a:spcPct val="115000"/>
                        </a:lnSpc>
                        <a:spcAft>
                          <a:spcPts val="1000"/>
                        </a:spcAft>
                      </a:pPr>
                      <a:r>
                        <a:rPr lang="en-US" sz="1300" dirty="0">
                          <a:effectLst/>
                        </a:rPr>
                        <a:t>Project Activity</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gn="ctr">
                        <a:lnSpc>
                          <a:spcPct val="115000"/>
                        </a:lnSpc>
                        <a:spcAft>
                          <a:spcPts val="1000"/>
                        </a:spcAft>
                      </a:pPr>
                      <a:r>
                        <a:rPr lang="en-US" sz="1300" dirty="0">
                          <a:effectLst/>
                        </a:rPr>
                        <a:t>Description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gn="ctr">
                        <a:lnSpc>
                          <a:spcPct val="115000"/>
                        </a:lnSpc>
                        <a:spcAft>
                          <a:spcPts val="1000"/>
                        </a:spcAft>
                      </a:pPr>
                      <a:r>
                        <a:rPr lang="en-US" sz="1300" dirty="0">
                          <a:effectLst/>
                        </a:rPr>
                        <a:t>Date of completion (or) Week number</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extLst>
                  <a:ext uri="{0D108BD9-81ED-4DB2-BD59-A6C34878D82A}">
                    <a16:rowId xmlns:a16="http://schemas.microsoft.com/office/drawing/2014/main" val="2434473553"/>
                  </a:ext>
                </a:extLst>
              </a:tr>
              <a:tr h="562880">
                <a:tc>
                  <a:txBody>
                    <a:bodyPr/>
                    <a:lstStyle/>
                    <a:p>
                      <a:pPr marL="342900" lvl="0" indent="-342900">
                        <a:lnSpc>
                          <a:spcPct val="115000"/>
                        </a:lnSpc>
                        <a:spcAft>
                          <a:spcPts val="1000"/>
                        </a:spcAft>
                        <a:buFont typeface="+mj-lt"/>
                        <a:buAutoNum type="arabicPeriod"/>
                      </a:pPr>
                      <a:r>
                        <a:rPr lang="en-US" sz="1300">
                          <a:effectLst/>
                        </a:rPr>
                        <a:t> </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Literature Survey</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err="1">
                          <a:effectLst/>
                        </a:rPr>
                        <a:t>Undestanding</a:t>
                      </a:r>
                      <a:r>
                        <a:rPr lang="en-US" sz="1300" dirty="0">
                          <a:effectLst/>
                        </a:rPr>
                        <a:t> and collecting the information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a:effectLst/>
                        </a:rPr>
                        <a:t>Week 1</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3149715343"/>
                  </a:ext>
                </a:extLst>
              </a:tr>
              <a:tr h="495558">
                <a:tc>
                  <a:txBody>
                    <a:bodyPr/>
                    <a:lstStyle/>
                    <a:p>
                      <a:pPr marL="0" lvl="0" indent="0">
                        <a:lnSpc>
                          <a:spcPct val="115000"/>
                        </a:lnSpc>
                        <a:spcAft>
                          <a:spcPts val="1000"/>
                        </a:spcAft>
                        <a:buFont typeface="+mj-lt"/>
                        <a:buNone/>
                      </a:pPr>
                      <a:r>
                        <a:rPr lang="en-US" sz="1300" dirty="0">
                          <a:effectLst/>
                        </a:rPr>
                        <a:t>2 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 Design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Developing the prototype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a:effectLst/>
                        </a:rPr>
                        <a:t>Week  2&amp;3</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2058321190"/>
                  </a:ext>
                </a:extLst>
              </a:tr>
              <a:tr h="579710">
                <a:tc>
                  <a:txBody>
                    <a:bodyPr/>
                    <a:lstStyle/>
                    <a:p>
                      <a:pPr marL="0" lvl="0" indent="0">
                        <a:lnSpc>
                          <a:spcPct val="115000"/>
                        </a:lnSpc>
                        <a:spcAft>
                          <a:spcPts val="1000"/>
                        </a:spcAft>
                        <a:buFont typeface="+mj-lt"/>
                        <a:buNone/>
                      </a:pPr>
                      <a:r>
                        <a:rPr lang="en-US" sz="1300" dirty="0">
                          <a:effectLst/>
                        </a:rPr>
                        <a:t>3 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Implementation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Getting ready with all required tools and implementation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a:effectLst/>
                        </a:rPr>
                        <a:t>Week 3,4 &amp;5</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4168219669"/>
                  </a:ext>
                </a:extLst>
              </a:tr>
              <a:tr h="430107">
                <a:tc>
                  <a:txBody>
                    <a:bodyPr/>
                    <a:lstStyle/>
                    <a:p>
                      <a:pPr marL="0" lvl="0" indent="0">
                        <a:lnSpc>
                          <a:spcPct val="115000"/>
                        </a:lnSpc>
                        <a:spcAft>
                          <a:spcPts val="1000"/>
                        </a:spcAft>
                        <a:buFont typeface="+mj-lt"/>
                        <a:buNone/>
                      </a:pPr>
                      <a:r>
                        <a:rPr lang="en-US" sz="1300" dirty="0">
                          <a:effectLst/>
                        </a:rPr>
                        <a:t>4 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Analysis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Evaluate the perform of project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dirty="0">
                          <a:effectLst/>
                        </a:rPr>
                        <a:t>Week 5&amp;6</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369164101"/>
                  </a:ext>
                </a:extLst>
              </a:tr>
              <a:tr h="707805">
                <a:tc>
                  <a:txBody>
                    <a:bodyPr/>
                    <a:lstStyle/>
                    <a:p>
                      <a:pPr marL="0" lvl="0" indent="0">
                        <a:lnSpc>
                          <a:spcPct val="115000"/>
                        </a:lnSpc>
                        <a:spcAft>
                          <a:spcPts val="1000"/>
                        </a:spcAft>
                        <a:buFont typeface="+mj-lt"/>
                        <a:buNone/>
                      </a:pPr>
                      <a:r>
                        <a:rPr lang="en-US" sz="1300" dirty="0">
                          <a:effectLst/>
                        </a:rPr>
                        <a:t>5 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Results and discussion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Checking the result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dirty="0">
                          <a:effectLst/>
                        </a:rPr>
                        <a:t>Week 6 &amp;7</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2293875707"/>
                  </a:ext>
                </a:extLst>
              </a:tr>
              <a:tr h="833658">
                <a:tc>
                  <a:txBody>
                    <a:bodyPr/>
                    <a:lstStyle/>
                    <a:p>
                      <a:pPr marL="0" lvl="0" indent="0">
                        <a:lnSpc>
                          <a:spcPct val="115000"/>
                        </a:lnSpc>
                        <a:spcAft>
                          <a:spcPts val="1000"/>
                        </a:spcAft>
                        <a:buFont typeface="+mj-lt"/>
                        <a:buNone/>
                      </a:pPr>
                      <a:r>
                        <a:rPr lang="en-US" sz="1300" dirty="0">
                          <a:effectLst/>
                        </a:rPr>
                        <a:t>6 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Documentation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Recording the key project details and producing the documentation that are required to implement it successfully</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dirty="0">
                          <a:effectLst/>
                        </a:rPr>
                        <a:t>Week 8,9&amp;10</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252576924"/>
                  </a:ext>
                </a:extLst>
              </a:tr>
              <a:tr h="665733">
                <a:tc>
                  <a:txBody>
                    <a:bodyPr/>
                    <a:lstStyle/>
                    <a:p>
                      <a:pPr marL="0" lvl="0" indent="0">
                        <a:lnSpc>
                          <a:spcPct val="115000"/>
                        </a:lnSpc>
                        <a:spcAft>
                          <a:spcPts val="1000"/>
                        </a:spcAft>
                        <a:buFont typeface="+mj-lt"/>
                        <a:buNone/>
                      </a:pPr>
                      <a:r>
                        <a:rPr lang="en-US" sz="1300" dirty="0">
                          <a:effectLst/>
                        </a:rPr>
                        <a:t>7 </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a:effectLst/>
                        </a:rPr>
                        <a:t>Paper publication</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nchor="ctr"/>
                </a:tc>
                <a:tc>
                  <a:txBody>
                    <a:bodyPr/>
                    <a:lstStyle/>
                    <a:p>
                      <a:pPr>
                        <a:lnSpc>
                          <a:spcPct val="115000"/>
                        </a:lnSpc>
                        <a:spcAft>
                          <a:spcPts val="1000"/>
                        </a:spcAft>
                      </a:pPr>
                      <a:r>
                        <a:rPr lang="en-US" sz="1300" dirty="0">
                          <a:effectLst/>
                        </a:rPr>
                        <a:t>Identifying a journal/conference with aims&amp; journal/conference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tc>
                  <a:txBody>
                    <a:bodyPr/>
                    <a:lstStyle/>
                    <a:p>
                      <a:pPr>
                        <a:lnSpc>
                          <a:spcPct val="115000"/>
                        </a:lnSpc>
                        <a:spcAft>
                          <a:spcPts val="1000"/>
                        </a:spcAft>
                      </a:pPr>
                      <a:r>
                        <a:rPr lang="en-US" sz="1300" dirty="0">
                          <a:effectLst/>
                        </a:rPr>
                        <a:t>Week 11&amp;12</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60" marR="47960" marT="0" marB="0"/>
                </a:tc>
                <a:extLst>
                  <a:ext uri="{0D108BD9-81ED-4DB2-BD59-A6C34878D82A}">
                    <a16:rowId xmlns:a16="http://schemas.microsoft.com/office/drawing/2014/main" val="4167480489"/>
                  </a:ext>
                </a:extLst>
              </a:tr>
            </a:tbl>
          </a:graphicData>
        </a:graphic>
      </p:graphicFrame>
      <p:sp>
        <p:nvSpPr>
          <p:cNvPr id="4" name="TextBox 3">
            <a:extLst>
              <a:ext uri="{FF2B5EF4-FFF2-40B4-BE49-F238E27FC236}">
                <a16:creationId xmlns:a16="http://schemas.microsoft.com/office/drawing/2014/main" id="{BD5F28D3-0804-818B-7D80-FF5D459B69A7}"/>
              </a:ext>
            </a:extLst>
          </p:cNvPr>
          <p:cNvSpPr txBox="1"/>
          <p:nvPr/>
        </p:nvSpPr>
        <p:spPr>
          <a:xfrm>
            <a:off x="2690664" y="6518229"/>
            <a:ext cx="9937104" cy="276999"/>
          </a:xfrm>
          <a:prstGeom prst="rect">
            <a:avLst/>
          </a:prstGeom>
          <a:noFill/>
        </p:spPr>
        <p:txBody>
          <a:bodyPr wrap="square">
            <a:spAutoFit/>
          </a:bodyPr>
          <a:lstStyle/>
          <a:p>
            <a:r>
              <a:rPr lang="en-US" sz="1200" dirty="0">
                <a:solidFill>
                  <a:schemeClr val="accent1"/>
                </a:solidFill>
              </a:rPr>
              <a:t>Vel Tech Rangarajan Dr. </a:t>
            </a:r>
            <a:r>
              <a:rPr lang="en-US" sz="1200" dirty="0" err="1">
                <a:solidFill>
                  <a:schemeClr val="accent1"/>
                </a:solidFill>
              </a:rPr>
              <a:t>Sagunthala</a:t>
            </a:r>
            <a:r>
              <a:rPr lang="en-US" sz="1200" dirty="0">
                <a:solidFill>
                  <a:schemeClr val="accent1"/>
                </a:solidFill>
              </a:rPr>
              <a:t> R&amp;D Institute of Science and Technology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6D97-3C7E-D351-DBB9-22EB7F0CE2F7}"/>
              </a:ext>
            </a:extLst>
          </p:cNvPr>
          <p:cNvSpPr>
            <a:spLocks noGrp="1"/>
          </p:cNvSpPr>
          <p:nvPr>
            <p:ph type="title"/>
          </p:nvPr>
        </p:nvSpPr>
        <p:spPr>
          <a:xfrm>
            <a:off x="571500" y="65603"/>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4" name="Footer Placeholder 3">
            <a:extLst>
              <a:ext uri="{FF2B5EF4-FFF2-40B4-BE49-F238E27FC236}">
                <a16:creationId xmlns:a16="http://schemas.microsoft.com/office/drawing/2014/main" id="{1FA4C85B-7F26-84F1-85AF-3C2ED4892A14}"/>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E0EC0EAD-7BBB-FDD2-5A1F-F9D81E4887F9}"/>
              </a:ext>
            </a:extLst>
          </p:cNvPr>
          <p:cNvSpPr>
            <a:spLocks noGrp="1"/>
          </p:cNvSpPr>
          <p:nvPr>
            <p:ph type="sldNum" sz="quarter" idx="12"/>
          </p:nvPr>
        </p:nvSpPr>
        <p:spPr/>
        <p:txBody>
          <a:bodyPr/>
          <a:lstStyle/>
          <a:p>
            <a:fld id="{8E4F4909-AB91-4702-BFA2-E3C21A7DF79A}" type="slidenum">
              <a:rPr lang="en-US" smtClean="0"/>
              <a:t>11</a:t>
            </a:fld>
            <a:endParaRPr lang="en-US"/>
          </a:p>
        </p:txBody>
      </p:sp>
      <p:pic>
        <p:nvPicPr>
          <p:cNvPr id="8" name="Picture 7">
            <a:extLst>
              <a:ext uri="{FF2B5EF4-FFF2-40B4-BE49-F238E27FC236}">
                <a16:creationId xmlns:a16="http://schemas.microsoft.com/office/drawing/2014/main" id="{ED59A528-11BF-3508-123C-4839722A27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6728" y="1486070"/>
            <a:ext cx="5725795" cy="2244725"/>
          </a:xfrm>
          <a:prstGeom prst="rect">
            <a:avLst/>
          </a:prstGeom>
          <a:noFill/>
          <a:ln>
            <a:noFill/>
          </a:ln>
        </p:spPr>
      </p:pic>
      <p:pic>
        <p:nvPicPr>
          <p:cNvPr id="9" name="Content Placeholder 8">
            <a:extLst>
              <a:ext uri="{FF2B5EF4-FFF2-40B4-BE49-F238E27FC236}">
                <a16:creationId xmlns:a16="http://schemas.microsoft.com/office/drawing/2014/main" id="{D9B6FDF4-FF7B-238C-8149-CB7F8696686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978696" y="4223060"/>
            <a:ext cx="6120680" cy="2145129"/>
          </a:xfrm>
          <a:prstGeom prst="rect">
            <a:avLst/>
          </a:prstGeom>
          <a:noFill/>
          <a:ln>
            <a:noFill/>
          </a:ln>
        </p:spPr>
      </p:pic>
      <p:sp>
        <p:nvSpPr>
          <p:cNvPr id="11" name="TextBox 10">
            <a:extLst>
              <a:ext uri="{FF2B5EF4-FFF2-40B4-BE49-F238E27FC236}">
                <a16:creationId xmlns:a16="http://schemas.microsoft.com/office/drawing/2014/main" id="{8D3E95B2-3B7D-1B19-F1EC-7E5909647EEC}"/>
              </a:ext>
            </a:extLst>
          </p:cNvPr>
          <p:cNvSpPr txBox="1"/>
          <p:nvPr/>
        </p:nvSpPr>
        <p:spPr>
          <a:xfrm>
            <a:off x="1826568" y="1221951"/>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Paremeter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(S</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Return Loss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21ED1A1-2544-1AB4-03E9-CA1EC10DDA30}"/>
              </a:ext>
            </a:extLst>
          </p:cNvPr>
          <p:cNvSpPr txBox="1"/>
          <p:nvPr/>
        </p:nvSpPr>
        <p:spPr>
          <a:xfrm>
            <a:off x="1970584" y="3821375"/>
            <a:ext cx="3096344"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Bandwidth from S</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effectLst/>
                <a:latin typeface="Calibri" panose="020F0502020204030204" pitchFamily="34" charset="0"/>
                <a:ea typeface="Calibri" panose="020F0502020204030204" pitchFamily="34" charset="0"/>
                <a:cs typeface="Times New Roman" panose="02020603050405020304" pitchFamily="18" charset="0"/>
              </a:rPr>
              <a:t>:At 2.4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57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5874-DE1A-CB92-B3B6-6BB024EBF67E}"/>
              </a:ext>
            </a:extLst>
          </p:cNvPr>
          <p:cNvSpPr>
            <a:spLocks noGrp="1"/>
          </p:cNvSpPr>
          <p:nvPr>
            <p:ph type="title"/>
          </p:nvPr>
        </p:nvSpPr>
        <p:spPr>
          <a:xfrm>
            <a:off x="571500" y="56477"/>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4" name="Footer Placeholder 3">
            <a:extLst>
              <a:ext uri="{FF2B5EF4-FFF2-40B4-BE49-F238E27FC236}">
                <a16:creationId xmlns:a16="http://schemas.microsoft.com/office/drawing/2014/main" id="{31CAD296-D35D-9E36-7748-8578958E6CB7}"/>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250152AE-40EB-B930-A39E-EA775B21DEED}"/>
              </a:ext>
            </a:extLst>
          </p:cNvPr>
          <p:cNvSpPr>
            <a:spLocks noGrp="1"/>
          </p:cNvSpPr>
          <p:nvPr>
            <p:ph type="sldNum" sz="quarter" idx="12"/>
          </p:nvPr>
        </p:nvSpPr>
        <p:spPr/>
        <p:txBody>
          <a:bodyPr/>
          <a:lstStyle/>
          <a:p>
            <a:fld id="{8E4F4909-AB91-4702-BFA2-E3C21A7DF79A}" type="slidenum">
              <a:rPr lang="en-US" smtClean="0"/>
              <a:t>12</a:t>
            </a:fld>
            <a:endParaRPr lang="en-US"/>
          </a:p>
        </p:txBody>
      </p:sp>
      <p:pic>
        <p:nvPicPr>
          <p:cNvPr id="9" name="Content Placeholder 8">
            <a:extLst>
              <a:ext uri="{FF2B5EF4-FFF2-40B4-BE49-F238E27FC236}">
                <a16:creationId xmlns:a16="http://schemas.microsoft.com/office/drawing/2014/main" id="{8E2C1FB8-766C-9A31-3167-CBA8D6D4F5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90664" y="1313756"/>
            <a:ext cx="6464515" cy="2521557"/>
          </a:xfrm>
          <a:prstGeom prst="rect">
            <a:avLst/>
          </a:prstGeom>
          <a:noFill/>
          <a:ln>
            <a:noFill/>
          </a:ln>
        </p:spPr>
      </p:pic>
      <p:pic>
        <p:nvPicPr>
          <p:cNvPr id="10" name="Picture 9">
            <a:extLst>
              <a:ext uri="{FF2B5EF4-FFF2-40B4-BE49-F238E27FC236}">
                <a16:creationId xmlns:a16="http://schemas.microsoft.com/office/drawing/2014/main" id="{0BF79B19-770D-CF4A-CF2E-489AC4370B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664" y="4193154"/>
            <a:ext cx="6464515" cy="2214880"/>
          </a:xfrm>
          <a:prstGeom prst="rect">
            <a:avLst/>
          </a:prstGeom>
          <a:noFill/>
          <a:ln>
            <a:noFill/>
          </a:ln>
        </p:spPr>
      </p:pic>
      <p:sp>
        <p:nvSpPr>
          <p:cNvPr id="12" name="TextBox 11">
            <a:extLst>
              <a:ext uri="{FF2B5EF4-FFF2-40B4-BE49-F238E27FC236}">
                <a16:creationId xmlns:a16="http://schemas.microsoft.com/office/drawing/2014/main" id="{AED999B5-759D-56ED-7868-D5E3D94DF736}"/>
              </a:ext>
            </a:extLst>
          </p:cNvPr>
          <p:cNvSpPr txBox="1"/>
          <p:nvPr/>
        </p:nvSpPr>
        <p:spPr>
          <a:xfrm>
            <a:off x="2618656" y="1093768"/>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3.3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25F9573-A856-FE1D-72E3-96CAB24309FC}"/>
              </a:ext>
            </a:extLst>
          </p:cNvPr>
          <p:cNvSpPr txBox="1"/>
          <p:nvPr/>
        </p:nvSpPr>
        <p:spPr>
          <a:xfrm>
            <a:off x="2618656" y="3881642"/>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5.9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6374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35C30-86F6-F31E-9565-A5518871C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73ACD-7318-0386-F6E0-2E7E058BAF17}"/>
              </a:ext>
            </a:extLst>
          </p:cNvPr>
          <p:cNvSpPr>
            <a:spLocks noGrp="1"/>
          </p:cNvSpPr>
          <p:nvPr>
            <p:ph type="title"/>
          </p:nvPr>
        </p:nvSpPr>
        <p:spPr>
          <a:xfrm>
            <a:off x="571500" y="56477"/>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4" name="Footer Placeholder 3">
            <a:extLst>
              <a:ext uri="{FF2B5EF4-FFF2-40B4-BE49-F238E27FC236}">
                <a16:creationId xmlns:a16="http://schemas.microsoft.com/office/drawing/2014/main" id="{F2914859-0E49-CBBF-C14E-30A1429B2ECF}"/>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0EA0ED6D-340B-DD8F-1113-3D47DC479616}"/>
              </a:ext>
            </a:extLst>
          </p:cNvPr>
          <p:cNvSpPr>
            <a:spLocks noGrp="1"/>
          </p:cNvSpPr>
          <p:nvPr>
            <p:ph type="sldNum" sz="quarter" idx="12"/>
          </p:nvPr>
        </p:nvSpPr>
        <p:spPr/>
        <p:txBody>
          <a:bodyPr/>
          <a:lstStyle/>
          <a:p>
            <a:fld id="{8E4F4909-AB91-4702-BFA2-E3C21A7DF79A}" type="slidenum">
              <a:rPr lang="en-US" smtClean="0"/>
              <a:t>13</a:t>
            </a:fld>
            <a:endParaRPr lang="en-US"/>
          </a:p>
        </p:txBody>
      </p:sp>
      <p:pic>
        <p:nvPicPr>
          <p:cNvPr id="16" name="Content Placeholder 15">
            <a:extLst>
              <a:ext uri="{FF2B5EF4-FFF2-40B4-BE49-F238E27FC236}">
                <a16:creationId xmlns:a16="http://schemas.microsoft.com/office/drawing/2014/main" id="{DCB9A399-B997-FDB5-DBB2-B29A313FB96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85590" y="1337665"/>
            <a:ext cx="6839410" cy="2677315"/>
          </a:xfrm>
          <a:prstGeom prst="rect">
            <a:avLst/>
          </a:prstGeom>
          <a:noFill/>
          <a:ln>
            <a:noFill/>
          </a:ln>
        </p:spPr>
      </p:pic>
      <p:pic>
        <p:nvPicPr>
          <p:cNvPr id="17" name="Picture 16">
            <a:extLst>
              <a:ext uri="{FF2B5EF4-FFF2-40B4-BE49-F238E27FC236}">
                <a16:creationId xmlns:a16="http://schemas.microsoft.com/office/drawing/2014/main" id="{BE340029-06B1-0F5E-132A-2439A3D2494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4640" y="4121787"/>
            <a:ext cx="6912768" cy="2234565"/>
          </a:xfrm>
          <a:prstGeom prst="rect">
            <a:avLst/>
          </a:prstGeom>
          <a:noFill/>
          <a:ln>
            <a:noFill/>
          </a:ln>
        </p:spPr>
      </p:pic>
      <p:sp>
        <p:nvSpPr>
          <p:cNvPr id="19" name="TextBox 18">
            <a:extLst>
              <a:ext uri="{FF2B5EF4-FFF2-40B4-BE49-F238E27FC236}">
                <a16:creationId xmlns:a16="http://schemas.microsoft.com/office/drawing/2014/main" id="{A72572A6-3F60-8EF4-311F-612720BE6352}"/>
              </a:ext>
            </a:extLst>
          </p:cNvPr>
          <p:cNvSpPr txBox="1"/>
          <p:nvPr/>
        </p:nvSpPr>
        <p:spPr>
          <a:xfrm>
            <a:off x="2681071" y="1043082"/>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VSWR: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78D4B66A-3EA3-8C46-356C-37EBE64A4E63}"/>
              </a:ext>
            </a:extLst>
          </p:cNvPr>
          <p:cNvSpPr txBox="1"/>
          <p:nvPr/>
        </p:nvSpPr>
        <p:spPr>
          <a:xfrm>
            <a:off x="2667878" y="3882497"/>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Port Signals: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176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D7DFA-398F-B69D-0E66-2A689DE1C7F6}"/>
              </a:ext>
            </a:extLst>
          </p:cNvPr>
          <p:cNvSpPr>
            <a:spLocks noGrp="1"/>
          </p:cNvSpPr>
          <p:nvPr>
            <p:ph type="title"/>
          </p:nvPr>
        </p:nvSpPr>
        <p:spPr>
          <a:xfrm>
            <a:off x="571500" y="45060"/>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3" name="Footer Placeholder 2">
            <a:extLst>
              <a:ext uri="{FF2B5EF4-FFF2-40B4-BE49-F238E27FC236}">
                <a16:creationId xmlns:a16="http://schemas.microsoft.com/office/drawing/2014/main" id="{F60918E6-E0C8-235F-7315-B6EFCFB350C5}"/>
              </a:ext>
            </a:extLst>
          </p:cNvPr>
          <p:cNvSpPr>
            <a:spLocks noGrp="1"/>
          </p:cNvSpPr>
          <p:nvPr>
            <p:ph type="ftr" sz="quarter" idx="11"/>
          </p:nvPr>
        </p:nvSpPr>
        <p:spPr>
          <a:xfrm>
            <a:off x="2238375" y="6473747"/>
            <a:ext cx="6953250" cy="365125"/>
          </a:xfrm>
        </p:spPr>
        <p:txBody>
          <a:bodyPr/>
          <a:lstStyle/>
          <a:p>
            <a:r>
              <a:rPr lang="en-US" dirty="0">
                <a:solidFill>
                  <a:schemeClr val="accent1"/>
                </a:solidFill>
              </a:rPr>
              <a:t>Vel Tech Rangarajan Dr. </a:t>
            </a:r>
            <a:r>
              <a:rPr lang="en-US" dirty="0" err="1">
                <a:solidFill>
                  <a:schemeClr val="accent1"/>
                </a:solidFill>
              </a:rPr>
              <a:t>Sagunthala</a:t>
            </a:r>
            <a:r>
              <a:rPr lang="en-US" dirty="0">
                <a:solidFill>
                  <a:schemeClr val="accent1"/>
                </a:solidFill>
              </a:rPr>
              <a:t> R&amp;D Institute of Science and Technology</a:t>
            </a:r>
          </a:p>
        </p:txBody>
      </p:sp>
      <p:sp>
        <p:nvSpPr>
          <p:cNvPr id="4" name="Slide Number Placeholder 3">
            <a:extLst>
              <a:ext uri="{FF2B5EF4-FFF2-40B4-BE49-F238E27FC236}">
                <a16:creationId xmlns:a16="http://schemas.microsoft.com/office/drawing/2014/main" id="{19748A2E-0D90-05AD-6879-14BC21656332}"/>
              </a:ext>
            </a:extLst>
          </p:cNvPr>
          <p:cNvSpPr>
            <a:spLocks noGrp="1"/>
          </p:cNvSpPr>
          <p:nvPr>
            <p:ph type="sldNum" sz="quarter" idx="12"/>
          </p:nvPr>
        </p:nvSpPr>
        <p:spPr/>
        <p:txBody>
          <a:bodyPr/>
          <a:lstStyle/>
          <a:p>
            <a:fld id="{8E4F4909-AB91-4702-BFA2-E3C21A7DF79A}" type="slidenum">
              <a:rPr lang="en-US" smtClean="0"/>
              <a:t>14</a:t>
            </a:fld>
            <a:endParaRPr lang="en-US"/>
          </a:p>
        </p:txBody>
      </p:sp>
      <p:pic>
        <p:nvPicPr>
          <p:cNvPr id="5" name="Picture 4">
            <a:extLst>
              <a:ext uri="{FF2B5EF4-FFF2-40B4-BE49-F238E27FC236}">
                <a16:creationId xmlns:a16="http://schemas.microsoft.com/office/drawing/2014/main" id="{D256BEC8-4591-45B2-EBDF-1CA4F28392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6648" y="1412776"/>
            <a:ext cx="6696744" cy="2234565"/>
          </a:xfrm>
          <a:prstGeom prst="rect">
            <a:avLst/>
          </a:prstGeom>
          <a:noFill/>
          <a:ln>
            <a:noFill/>
          </a:ln>
        </p:spPr>
      </p:pic>
      <p:pic>
        <p:nvPicPr>
          <p:cNvPr id="6" name="Picture 5">
            <a:extLst>
              <a:ext uri="{FF2B5EF4-FFF2-40B4-BE49-F238E27FC236}">
                <a16:creationId xmlns:a16="http://schemas.microsoft.com/office/drawing/2014/main" id="{9D67EFCA-01D3-CA2E-C7C6-B7363DF871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664" y="3881693"/>
            <a:ext cx="6336704" cy="2205355"/>
          </a:xfrm>
          <a:prstGeom prst="rect">
            <a:avLst/>
          </a:prstGeom>
          <a:noFill/>
          <a:ln>
            <a:noFill/>
          </a:ln>
        </p:spPr>
      </p:pic>
      <p:sp>
        <p:nvSpPr>
          <p:cNvPr id="8" name="TextBox 7">
            <a:extLst>
              <a:ext uri="{FF2B5EF4-FFF2-40B4-BE49-F238E27FC236}">
                <a16:creationId xmlns:a16="http://schemas.microsoft.com/office/drawing/2014/main" id="{65A81C91-8575-A3A1-C9EB-8EC3BC1D61E4}"/>
              </a:ext>
            </a:extLst>
          </p:cNvPr>
          <p:cNvSpPr txBox="1"/>
          <p:nvPr/>
        </p:nvSpPr>
        <p:spPr>
          <a:xfrm>
            <a:off x="2546648" y="1143472"/>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Z Parameters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574D2DB-184B-9DCE-940F-C5C0E9D0A01B}"/>
              </a:ext>
            </a:extLst>
          </p:cNvPr>
          <p:cNvSpPr txBox="1"/>
          <p:nvPr/>
        </p:nvSpPr>
        <p:spPr>
          <a:xfrm>
            <a:off x="2506679" y="3541093"/>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Efficiencies: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285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DE9E-B6C7-821C-20A8-F6591F1D4C14}"/>
              </a:ext>
            </a:extLst>
          </p:cNvPr>
          <p:cNvSpPr>
            <a:spLocks noGrp="1"/>
          </p:cNvSpPr>
          <p:nvPr>
            <p:ph type="title"/>
          </p:nvPr>
        </p:nvSpPr>
        <p:spPr>
          <a:xfrm>
            <a:off x="571500" y="33159"/>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4" name="Footer Placeholder 3">
            <a:extLst>
              <a:ext uri="{FF2B5EF4-FFF2-40B4-BE49-F238E27FC236}">
                <a16:creationId xmlns:a16="http://schemas.microsoft.com/office/drawing/2014/main" id="{A7A58BED-27D2-651C-31EA-020064CB6C21}"/>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90CF7467-B811-258A-26BD-052748DABEF7}"/>
              </a:ext>
            </a:extLst>
          </p:cNvPr>
          <p:cNvSpPr>
            <a:spLocks noGrp="1"/>
          </p:cNvSpPr>
          <p:nvPr>
            <p:ph type="sldNum" sz="quarter" idx="12"/>
          </p:nvPr>
        </p:nvSpPr>
        <p:spPr/>
        <p:txBody>
          <a:bodyPr/>
          <a:lstStyle/>
          <a:p>
            <a:fld id="{8E4F4909-AB91-4702-BFA2-E3C21A7DF79A}" type="slidenum">
              <a:rPr lang="en-US" smtClean="0"/>
              <a:t>15</a:t>
            </a:fld>
            <a:endParaRPr lang="en-US"/>
          </a:p>
        </p:txBody>
      </p:sp>
      <p:pic>
        <p:nvPicPr>
          <p:cNvPr id="6" name="Content Placeholder 5">
            <a:extLst>
              <a:ext uri="{FF2B5EF4-FFF2-40B4-BE49-F238E27FC236}">
                <a16:creationId xmlns:a16="http://schemas.microsoft.com/office/drawing/2014/main" id="{4482837F-6CEF-50F0-EBC3-3EE3C9E6B6D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51265" y="1542600"/>
            <a:ext cx="5727469" cy="2223655"/>
          </a:xfrm>
          <a:prstGeom prst="rect">
            <a:avLst/>
          </a:prstGeom>
          <a:noFill/>
          <a:ln>
            <a:noFill/>
          </a:ln>
        </p:spPr>
      </p:pic>
      <p:pic>
        <p:nvPicPr>
          <p:cNvPr id="7" name="Picture 6">
            <a:extLst>
              <a:ext uri="{FF2B5EF4-FFF2-40B4-BE49-F238E27FC236}">
                <a16:creationId xmlns:a16="http://schemas.microsoft.com/office/drawing/2014/main" id="{59AFED70-E60E-233D-94AB-0B24D29D27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939" y="4202679"/>
            <a:ext cx="5725795" cy="2205355"/>
          </a:xfrm>
          <a:prstGeom prst="rect">
            <a:avLst/>
          </a:prstGeom>
          <a:noFill/>
          <a:ln>
            <a:noFill/>
          </a:ln>
        </p:spPr>
      </p:pic>
      <p:sp>
        <p:nvSpPr>
          <p:cNvPr id="9" name="TextBox 8">
            <a:extLst>
              <a:ext uri="{FF2B5EF4-FFF2-40B4-BE49-F238E27FC236}">
                <a16:creationId xmlns:a16="http://schemas.microsoft.com/office/drawing/2014/main" id="{865B98DB-60A0-36ED-FB81-3FDD07A3F7CD}"/>
              </a:ext>
            </a:extLst>
          </p:cNvPr>
          <p:cNvSpPr txBox="1"/>
          <p:nvPr/>
        </p:nvSpPr>
        <p:spPr>
          <a:xfrm>
            <a:off x="1682552" y="768093"/>
            <a:ext cx="5715000" cy="774507"/>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Far field</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3D Pattern &amp; Gain At 2.4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781BF91-637E-DB24-200A-952E2B51CB74}"/>
              </a:ext>
            </a:extLst>
          </p:cNvPr>
          <p:cNvSpPr txBox="1"/>
          <p:nvPr/>
        </p:nvSpPr>
        <p:spPr>
          <a:xfrm>
            <a:off x="1683514" y="3814461"/>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3D Pattern &amp; Gain At 3.3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311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35B0-0A2C-6ECE-5B88-A2CFEE55AA40}"/>
              </a:ext>
            </a:extLst>
          </p:cNvPr>
          <p:cNvSpPr>
            <a:spLocks noGrp="1"/>
          </p:cNvSpPr>
          <p:nvPr>
            <p:ph type="title"/>
          </p:nvPr>
        </p:nvSpPr>
        <p:spPr>
          <a:xfrm>
            <a:off x="571500" y="33159"/>
            <a:ext cx="10287000" cy="1143000"/>
          </a:xfrm>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4" name="Footer Placeholder 3">
            <a:extLst>
              <a:ext uri="{FF2B5EF4-FFF2-40B4-BE49-F238E27FC236}">
                <a16:creationId xmlns:a16="http://schemas.microsoft.com/office/drawing/2014/main" id="{93F707C1-3F46-2888-53D7-EC20C4E4CBC7}"/>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8905EAE8-46A0-8C39-88D6-23ED38C1B1B4}"/>
              </a:ext>
            </a:extLst>
          </p:cNvPr>
          <p:cNvSpPr>
            <a:spLocks noGrp="1"/>
          </p:cNvSpPr>
          <p:nvPr>
            <p:ph type="sldNum" sz="quarter" idx="12"/>
          </p:nvPr>
        </p:nvSpPr>
        <p:spPr/>
        <p:txBody>
          <a:bodyPr/>
          <a:lstStyle/>
          <a:p>
            <a:fld id="{8E4F4909-AB91-4702-BFA2-E3C21A7DF79A}" type="slidenum">
              <a:rPr lang="en-US" smtClean="0"/>
              <a:t>16</a:t>
            </a:fld>
            <a:endParaRPr lang="en-US"/>
          </a:p>
        </p:txBody>
      </p:sp>
      <p:pic>
        <p:nvPicPr>
          <p:cNvPr id="6" name="Content Placeholder 5">
            <a:extLst>
              <a:ext uri="{FF2B5EF4-FFF2-40B4-BE49-F238E27FC236}">
                <a16:creationId xmlns:a16="http://schemas.microsoft.com/office/drawing/2014/main" id="{C5750871-8620-C1CC-4701-1B0AC3B220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14782" y="1279523"/>
            <a:ext cx="5715000" cy="2215342"/>
          </a:xfrm>
          <a:prstGeom prst="rect">
            <a:avLst/>
          </a:prstGeom>
          <a:noFill/>
          <a:ln>
            <a:noFill/>
          </a:ln>
        </p:spPr>
      </p:pic>
      <p:sp>
        <p:nvSpPr>
          <p:cNvPr id="8" name="TextBox 7">
            <a:extLst>
              <a:ext uri="{FF2B5EF4-FFF2-40B4-BE49-F238E27FC236}">
                <a16:creationId xmlns:a16="http://schemas.microsoft.com/office/drawing/2014/main" id="{D1B7D556-02E1-1DBE-F808-633E61BCF7D1}"/>
              </a:ext>
            </a:extLst>
          </p:cNvPr>
          <p:cNvSpPr txBox="1"/>
          <p:nvPr/>
        </p:nvSpPr>
        <p:spPr>
          <a:xfrm>
            <a:off x="1250504" y="926949"/>
            <a:ext cx="5715000" cy="37555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3D Pattern &amp; Gain At 5.9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E839F6A-B28F-A98B-1627-36C63365EC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782" y="3973232"/>
            <a:ext cx="5730875" cy="2383120"/>
          </a:xfrm>
          <a:prstGeom prst="rect">
            <a:avLst/>
          </a:prstGeom>
          <a:noFill/>
          <a:ln>
            <a:noFill/>
          </a:ln>
        </p:spPr>
      </p:pic>
      <p:sp>
        <p:nvSpPr>
          <p:cNvPr id="11" name="TextBox 10">
            <a:extLst>
              <a:ext uri="{FF2B5EF4-FFF2-40B4-BE49-F238E27FC236}">
                <a16:creationId xmlns:a16="http://schemas.microsoft.com/office/drawing/2014/main" id="{5DB957C7-25A5-8812-F881-B9651021C4AA}"/>
              </a:ext>
            </a:extLst>
          </p:cNvPr>
          <p:cNvSpPr txBox="1"/>
          <p:nvPr/>
        </p:nvSpPr>
        <p:spPr>
          <a:xfrm>
            <a:off x="1250504" y="3615843"/>
            <a:ext cx="5715000"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Polar Pattern &amp; Gain At 2.4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953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F3DA-0C99-0F2E-2F03-F7978E1FC07D}"/>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5" name="Footer Placeholder 4">
            <a:extLst>
              <a:ext uri="{FF2B5EF4-FFF2-40B4-BE49-F238E27FC236}">
                <a16:creationId xmlns:a16="http://schemas.microsoft.com/office/drawing/2014/main" id="{F6B9416C-56EA-0CF6-C8DE-5AD09F40A5E3}"/>
              </a:ext>
            </a:extLst>
          </p:cNvPr>
          <p:cNvSpPr>
            <a:spLocks noGrp="1"/>
          </p:cNvSpPr>
          <p:nvPr>
            <p:ph type="ftr" sz="quarter" idx="11"/>
          </p:nvPr>
        </p:nvSpPr>
        <p:spPr>
          <a:xfrm>
            <a:off x="2834680" y="6356352"/>
            <a:ext cx="6192688" cy="365125"/>
          </a:xfrm>
        </p:spPr>
        <p:txBody>
          <a:bodyPr/>
          <a:lstStyle/>
          <a:p>
            <a:r>
              <a:rPr lang="en-US" dirty="0">
                <a:solidFill>
                  <a:schemeClr val="accent1"/>
                </a:solidFill>
              </a:rPr>
              <a:t>Vel Tech Rangarajan Dr. </a:t>
            </a:r>
            <a:r>
              <a:rPr lang="en-US" dirty="0" err="1">
                <a:solidFill>
                  <a:schemeClr val="accent1"/>
                </a:solidFill>
              </a:rPr>
              <a:t>Sagunthala</a:t>
            </a:r>
            <a:r>
              <a:rPr lang="en-US" dirty="0">
                <a:solidFill>
                  <a:schemeClr val="accent1"/>
                </a:solidFill>
              </a:rPr>
              <a:t> R&amp;D Institute of Science and Technology</a:t>
            </a:r>
          </a:p>
        </p:txBody>
      </p:sp>
      <p:sp>
        <p:nvSpPr>
          <p:cNvPr id="6" name="Slide Number Placeholder 5">
            <a:extLst>
              <a:ext uri="{FF2B5EF4-FFF2-40B4-BE49-F238E27FC236}">
                <a16:creationId xmlns:a16="http://schemas.microsoft.com/office/drawing/2014/main" id="{8F94695E-2CF9-AFFF-6A8C-E8D0573F8CBD}"/>
              </a:ext>
            </a:extLst>
          </p:cNvPr>
          <p:cNvSpPr>
            <a:spLocks noGrp="1"/>
          </p:cNvSpPr>
          <p:nvPr>
            <p:ph type="sldNum" sz="quarter" idx="12"/>
          </p:nvPr>
        </p:nvSpPr>
        <p:spPr/>
        <p:txBody>
          <a:bodyPr/>
          <a:lstStyle/>
          <a:p>
            <a:fld id="{8E4F4909-AB91-4702-BFA2-E3C21A7DF79A}" type="slidenum">
              <a:rPr lang="en-US" smtClean="0"/>
              <a:t>17</a:t>
            </a:fld>
            <a:endParaRPr lang="en-US"/>
          </a:p>
        </p:txBody>
      </p:sp>
      <p:pic>
        <p:nvPicPr>
          <p:cNvPr id="11" name="Content Placeholder 10">
            <a:extLst>
              <a:ext uri="{FF2B5EF4-FFF2-40B4-BE49-F238E27FC236}">
                <a16:creationId xmlns:a16="http://schemas.microsoft.com/office/drawing/2014/main" id="{0D0064F0-44E7-273D-F7D8-431509DE9D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1500" y="2426870"/>
            <a:ext cx="5048250" cy="2872623"/>
          </a:xfrm>
          <a:prstGeom prst="rect">
            <a:avLst/>
          </a:prstGeom>
          <a:noFill/>
          <a:ln>
            <a:noFill/>
          </a:ln>
        </p:spPr>
      </p:pic>
      <p:pic>
        <p:nvPicPr>
          <p:cNvPr id="12" name="Content Placeholder 11">
            <a:extLst>
              <a:ext uri="{FF2B5EF4-FFF2-40B4-BE49-F238E27FC236}">
                <a16:creationId xmlns:a16="http://schemas.microsoft.com/office/drawing/2014/main" id="{4B54EA22-BE84-E119-1F44-2B794D8ED0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810250" y="2467548"/>
            <a:ext cx="5048250" cy="2791267"/>
          </a:xfrm>
          <a:prstGeom prst="rect">
            <a:avLst/>
          </a:prstGeom>
          <a:noFill/>
          <a:ln>
            <a:noFill/>
          </a:ln>
        </p:spPr>
      </p:pic>
      <p:sp>
        <p:nvSpPr>
          <p:cNvPr id="14" name="TextBox 13">
            <a:extLst>
              <a:ext uri="{FF2B5EF4-FFF2-40B4-BE49-F238E27FC236}">
                <a16:creationId xmlns:a16="http://schemas.microsoft.com/office/drawing/2014/main" id="{6962B657-42A1-C6AC-EEC6-4321DF3FCA08}"/>
              </a:ext>
            </a:extLst>
          </p:cNvPr>
          <p:cNvSpPr txBox="1"/>
          <p:nvPr/>
        </p:nvSpPr>
        <p:spPr>
          <a:xfrm>
            <a:off x="571500" y="1690326"/>
            <a:ext cx="5715000"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Polar Pattern &amp; Gain At 3.3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0D96CE5D-C671-49A6-50AF-02F0982F7057}"/>
              </a:ext>
            </a:extLst>
          </p:cNvPr>
          <p:cNvSpPr txBox="1"/>
          <p:nvPr/>
        </p:nvSpPr>
        <p:spPr>
          <a:xfrm>
            <a:off x="6003032" y="1703385"/>
            <a:ext cx="5715000"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Polar Pattern &amp; Gain At 5.9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509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268B-EC99-8212-98BE-AEC85FA8E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25D06-8A63-5C35-4FA0-CAD6EE989CC1}"/>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sp>
        <p:nvSpPr>
          <p:cNvPr id="5" name="Footer Placeholder 4">
            <a:extLst>
              <a:ext uri="{FF2B5EF4-FFF2-40B4-BE49-F238E27FC236}">
                <a16:creationId xmlns:a16="http://schemas.microsoft.com/office/drawing/2014/main" id="{06437B73-0C67-30DB-345E-31A188CD5291}"/>
              </a:ext>
            </a:extLst>
          </p:cNvPr>
          <p:cNvSpPr>
            <a:spLocks noGrp="1"/>
          </p:cNvSpPr>
          <p:nvPr>
            <p:ph type="ftr" sz="quarter" idx="11"/>
          </p:nvPr>
        </p:nvSpPr>
        <p:spPr>
          <a:xfrm>
            <a:off x="2834680" y="6356352"/>
            <a:ext cx="6192688" cy="365125"/>
          </a:xfrm>
        </p:spPr>
        <p:txBody>
          <a:bodyPr/>
          <a:lstStyle/>
          <a:p>
            <a:r>
              <a:rPr lang="en-US" dirty="0">
                <a:solidFill>
                  <a:schemeClr val="accent1"/>
                </a:solidFill>
              </a:rPr>
              <a:t>Vel Tech Rangarajan Dr. </a:t>
            </a:r>
            <a:r>
              <a:rPr lang="en-US" dirty="0" err="1">
                <a:solidFill>
                  <a:schemeClr val="accent1"/>
                </a:solidFill>
              </a:rPr>
              <a:t>Sagunthala</a:t>
            </a:r>
            <a:r>
              <a:rPr lang="en-US" dirty="0">
                <a:solidFill>
                  <a:schemeClr val="accent1"/>
                </a:solidFill>
              </a:rPr>
              <a:t> R&amp;D Institute of Science and Technology</a:t>
            </a:r>
          </a:p>
        </p:txBody>
      </p:sp>
      <p:sp>
        <p:nvSpPr>
          <p:cNvPr id="6" name="Slide Number Placeholder 5">
            <a:extLst>
              <a:ext uri="{FF2B5EF4-FFF2-40B4-BE49-F238E27FC236}">
                <a16:creationId xmlns:a16="http://schemas.microsoft.com/office/drawing/2014/main" id="{845F9C5F-658F-9FAC-D330-804DD64947B4}"/>
              </a:ext>
            </a:extLst>
          </p:cNvPr>
          <p:cNvSpPr>
            <a:spLocks noGrp="1"/>
          </p:cNvSpPr>
          <p:nvPr>
            <p:ph type="sldNum" sz="quarter" idx="12"/>
          </p:nvPr>
        </p:nvSpPr>
        <p:spPr/>
        <p:txBody>
          <a:bodyPr/>
          <a:lstStyle/>
          <a:p>
            <a:fld id="{8E4F4909-AB91-4702-BFA2-E3C21A7DF79A}" type="slidenum">
              <a:rPr lang="en-US" smtClean="0"/>
              <a:t>18</a:t>
            </a:fld>
            <a:endParaRPr lang="en-US"/>
          </a:p>
        </p:txBody>
      </p:sp>
      <p:sp>
        <p:nvSpPr>
          <p:cNvPr id="14" name="TextBox 13">
            <a:extLst>
              <a:ext uri="{FF2B5EF4-FFF2-40B4-BE49-F238E27FC236}">
                <a16:creationId xmlns:a16="http://schemas.microsoft.com/office/drawing/2014/main" id="{489F4F23-0B92-FDAB-EA97-F78F39D36F3E}"/>
              </a:ext>
            </a:extLst>
          </p:cNvPr>
          <p:cNvSpPr txBox="1"/>
          <p:nvPr/>
        </p:nvSpPr>
        <p:spPr>
          <a:xfrm>
            <a:off x="530424" y="2448045"/>
            <a:ext cx="4495428"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3D Pattern &amp; Directivity At 2.4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7EF08836-476E-8FD9-5440-2832D5FA5F1E}"/>
              </a:ext>
            </a:extLst>
          </p:cNvPr>
          <p:cNvSpPr txBox="1"/>
          <p:nvPr/>
        </p:nvSpPr>
        <p:spPr>
          <a:xfrm>
            <a:off x="5810250" y="2448045"/>
            <a:ext cx="4680520" cy="375552"/>
          </a:xfrm>
          <a:prstGeom prst="rect">
            <a:avLst/>
          </a:prstGeom>
          <a:noFill/>
        </p:spPr>
        <p:txBody>
          <a:bodyPr wrap="square">
            <a:spAutoFit/>
          </a:bodyPr>
          <a:lstStyle/>
          <a:p>
            <a:pPr>
              <a:lnSpc>
                <a:spcPct val="107000"/>
              </a:lnSpc>
              <a:spcAft>
                <a:spcPts val="800"/>
              </a:spcAft>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3D Pattern &amp; Directivity At 3.3 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F40540E-39EE-BF5D-A256-A286452143E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71500" y="2897589"/>
            <a:ext cx="5048250" cy="1931184"/>
          </a:xfrm>
          <a:prstGeom prst="rect">
            <a:avLst/>
          </a:prstGeom>
          <a:noFill/>
          <a:ln>
            <a:noFill/>
          </a:ln>
        </p:spPr>
      </p:pic>
      <p:pic>
        <p:nvPicPr>
          <p:cNvPr id="10" name="Content Placeholder 9">
            <a:extLst>
              <a:ext uri="{FF2B5EF4-FFF2-40B4-BE49-F238E27FC236}">
                <a16:creationId xmlns:a16="http://schemas.microsoft.com/office/drawing/2014/main" id="{E4059AD6-9837-D25F-63DD-6197CCD3012D}"/>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5810250" y="2885450"/>
            <a:ext cx="5048250" cy="1955463"/>
          </a:xfrm>
          <a:prstGeom prst="rect">
            <a:avLst/>
          </a:prstGeom>
          <a:noFill/>
          <a:ln>
            <a:noFill/>
          </a:ln>
        </p:spPr>
      </p:pic>
    </p:spTree>
    <p:extLst>
      <p:ext uri="{BB962C8B-B14F-4D97-AF65-F5344CB8AC3E}">
        <p14:creationId xmlns:p14="http://schemas.microsoft.com/office/powerpoint/2010/main" val="2613565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925B-8030-279F-D821-19D28BE7D5F3}"/>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RESULTS</a:t>
            </a:r>
            <a:endParaRPr lang="en-IN" b="1" dirty="0"/>
          </a:p>
        </p:txBody>
      </p:sp>
      <p:pic>
        <p:nvPicPr>
          <p:cNvPr id="8" name="Content Placeholder 7">
            <a:extLst>
              <a:ext uri="{FF2B5EF4-FFF2-40B4-BE49-F238E27FC236}">
                <a16:creationId xmlns:a16="http://schemas.microsoft.com/office/drawing/2014/main" id="{A2F9BBF2-00A7-A583-2976-C4B62B343C8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18456" y="1682236"/>
            <a:ext cx="4248472" cy="4443926"/>
          </a:xfrm>
        </p:spPr>
      </p:pic>
      <p:pic>
        <p:nvPicPr>
          <p:cNvPr id="10" name="Content Placeholder 9">
            <a:extLst>
              <a:ext uri="{FF2B5EF4-FFF2-40B4-BE49-F238E27FC236}">
                <a16:creationId xmlns:a16="http://schemas.microsoft.com/office/drawing/2014/main" id="{DF1235EB-B321-7FF1-AEC8-82A3B65774A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01008" y="1916832"/>
            <a:ext cx="5071492" cy="3939589"/>
          </a:xfrm>
        </p:spPr>
      </p:pic>
      <p:sp>
        <p:nvSpPr>
          <p:cNvPr id="5" name="Footer Placeholder 4">
            <a:extLst>
              <a:ext uri="{FF2B5EF4-FFF2-40B4-BE49-F238E27FC236}">
                <a16:creationId xmlns:a16="http://schemas.microsoft.com/office/drawing/2014/main" id="{6AE7176B-2069-BEFD-8068-58392BF06A04}"/>
              </a:ext>
            </a:extLst>
          </p:cNvPr>
          <p:cNvSpPr>
            <a:spLocks noGrp="1"/>
          </p:cNvSpPr>
          <p:nvPr>
            <p:ph type="ftr" sz="quarter" idx="11"/>
          </p:nvPr>
        </p:nvSpPr>
        <p:spPr>
          <a:xfrm>
            <a:off x="2618656" y="6356352"/>
            <a:ext cx="6624736" cy="365125"/>
          </a:xfrm>
        </p:spPr>
        <p:txBody>
          <a:bodyPr/>
          <a:lstStyle/>
          <a:p>
            <a:r>
              <a:rPr lang="en-US" dirty="0">
                <a:solidFill>
                  <a:schemeClr val="accent1"/>
                </a:solidFill>
              </a:rPr>
              <a:t>Vel Tech Rangarajan Dr. </a:t>
            </a:r>
            <a:r>
              <a:rPr lang="en-US" dirty="0" err="1">
                <a:solidFill>
                  <a:schemeClr val="accent1"/>
                </a:solidFill>
              </a:rPr>
              <a:t>Sagunthala</a:t>
            </a:r>
            <a:r>
              <a:rPr lang="en-US" dirty="0">
                <a:solidFill>
                  <a:schemeClr val="accent1"/>
                </a:solidFill>
              </a:rPr>
              <a:t> R&amp;D Institute of Science and Technology</a:t>
            </a:r>
          </a:p>
        </p:txBody>
      </p:sp>
      <p:sp>
        <p:nvSpPr>
          <p:cNvPr id="6" name="Slide Number Placeholder 5">
            <a:extLst>
              <a:ext uri="{FF2B5EF4-FFF2-40B4-BE49-F238E27FC236}">
                <a16:creationId xmlns:a16="http://schemas.microsoft.com/office/drawing/2014/main" id="{F7DA9D86-F21E-E5D1-7173-C69BB2DE3B8F}"/>
              </a:ext>
            </a:extLst>
          </p:cNvPr>
          <p:cNvSpPr>
            <a:spLocks noGrp="1"/>
          </p:cNvSpPr>
          <p:nvPr>
            <p:ph type="sldNum" sz="quarter" idx="12"/>
          </p:nvPr>
        </p:nvSpPr>
        <p:spPr/>
        <p:txBody>
          <a:bodyPr/>
          <a:lstStyle/>
          <a:p>
            <a:fld id="{8E4F4909-AB91-4702-BFA2-E3C21A7DF79A}" type="slidenum">
              <a:rPr lang="en-US" smtClean="0"/>
              <a:t>19</a:t>
            </a:fld>
            <a:endParaRPr lang="en-US"/>
          </a:p>
        </p:txBody>
      </p:sp>
    </p:spTree>
    <p:extLst>
      <p:ext uri="{BB962C8B-B14F-4D97-AF65-F5344CB8AC3E}">
        <p14:creationId xmlns:p14="http://schemas.microsoft.com/office/powerpoint/2010/main" val="37719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647A-4541-546A-263D-CB537A440A2F}"/>
              </a:ext>
            </a:extLst>
          </p:cNvPr>
          <p:cNvSpPr>
            <a:spLocks noGrp="1"/>
          </p:cNvSpPr>
          <p:nvPr>
            <p:ph type="title"/>
          </p:nvPr>
        </p:nvSpPr>
        <p:spPr>
          <a:xfrm>
            <a:off x="314400" y="179041"/>
            <a:ext cx="10287000" cy="1143000"/>
          </a:xfrm>
        </p:spPr>
        <p:txBody>
          <a:bodyPr>
            <a:normAutofit fontScale="90000"/>
          </a:bodyPr>
          <a:lstStyle/>
          <a:p>
            <a:r>
              <a:rPr lang="en-IN" b="1"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BF89D6E-7D0B-6DDA-F912-70E821E05452}"/>
              </a:ext>
            </a:extLst>
          </p:cNvPr>
          <p:cNvSpPr>
            <a:spLocks noGrp="1"/>
          </p:cNvSpPr>
          <p:nvPr>
            <p:ph idx="1"/>
          </p:nvPr>
        </p:nvSpPr>
        <p:spPr>
          <a:xfrm>
            <a:off x="558597" y="1124744"/>
            <a:ext cx="10287000" cy="4857405"/>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 this project, a miniaturized triple band antenna is proposed. </a:t>
            </a:r>
          </a:p>
          <a:p>
            <a:pPr>
              <a:lnSpc>
                <a:spcPct val="150000"/>
              </a:lnSpc>
            </a:pPr>
            <a:r>
              <a:rPr lang="en-US" sz="1800" dirty="0">
                <a:latin typeface="Times New Roman" panose="02020603050405020304" pitchFamily="18" charset="0"/>
                <a:cs typeface="Times New Roman" panose="02020603050405020304" pitchFamily="18" charset="0"/>
              </a:rPr>
              <a:t>The antenna will be designed using CST Microwave studio.</a:t>
            </a:r>
          </a:p>
          <a:p>
            <a:pPr>
              <a:lnSpc>
                <a:spcPct val="150000"/>
              </a:lnSpc>
            </a:pPr>
            <a:r>
              <a:rPr lang="en-US" sz="1800" dirty="0">
                <a:latin typeface="Times New Roman" panose="02020603050405020304" pitchFamily="18" charset="0"/>
                <a:cs typeface="Times New Roman" panose="02020603050405020304" pitchFamily="18" charset="0"/>
              </a:rPr>
              <a:t>FR4 material is chosen as the dielectric substrate to construct the antenna.</a:t>
            </a:r>
          </a:p>
          <a:p>
            <a:pPr>
              <a:lnSpc>
                <a:spcPct val="150000"/>
              </a:lnSpc>
            </a:pPr>
            <a:r>
              <a:rPr lang="en-US" sz="1800" dirty="0">
                <a:latin typeface="Times New Roman" panose="02020603050405020304" pitchFamily="18" charset="0"/>
                <a:cs typeface="Times New Roman" panose="02020603050405020304" pitchFamily="18" charset="0"/>
              </a:rPr>
              <a:t>This triple band antenna is composed of a rectangular ring, a concave ring and a rectangular branch. </a:t>
            </a:r>
          </a:p>
          <a:p>
            <a:pPr>
              <a:lnSpc>
                <a:spcPct val="150000"/>
              </a:lnSpc>
            </a:pPr>
            <a:r>
              <a:rPr lang="en-US" sz="1800" dirty="0">
                <a:latin typeface="Times New Roman" panose="02020603050405020304" pitchFamily="18" charset="0"/>
                <a:cs typeface="Times New Roman" panose="02020603050405020304" pitchFamily="18" charset="0"/>
              </a:rPr>
              <a:t>By adjusting their shapes and sizes, three working frequency bands can be obtained. </a:t>
            </a:r>
          </a:p>
          <a:p>
            <a:pPr>
              <a:lnSpc>
                <a:spcPct val="150000"/>
              </a:lnSpc>
            </a:pPr>
            <a:r>
              <a:rPr lang="en-US" sz="1800" dirty="0">
                <a:latin typeface="Times New Roman" panose="02020603050405020304" pitchFamily="18" charset="0"/>
                <a:cs typeface="Times New Roman" panose="02020603050405020304" pitchFamily="18" charset="0"/>
              </a:rPr>
              <a:t>The antenna operates at 2.4 GHz, 3.3 GHz and 5.9 GHz and it is suitable for wireless local area network (WLAN) applications, World Interoperability for Microwave Access (WIMAX) applications and Bluetooth services.</a:t>
            </a:r>
            <a:endParaRPr lang="en-IN" sz="1800" dirty="0">
              <a:latin typeface="Times New Roman" panose="02020603050405020304" pitchFamily="18" charset="0"/>
              <a:cs typeface="Times New Roman" panose="02020603050405020304" pitchFamily="18" charset="0"/>
            </a:endParaRPr>
          </a:p>
          <a:p>
            <a:pPr marL="0" indent="0" algn="just">
              <a:lnSpc>
                <a:spcPct val="170000"/>
              </a:lnSpc>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E41A87-BBEF-7BB6-C4AD-53452B0146EF}"/>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32141EE8-48B2-33D2-43AF-6A0650948DCC}"/>
              </a:ext>
            </a:extLst>
          </p:cNvPr>
          <p:cNvSpPr>
            <a:spLocks noGrp="1"/>
          </p:cNvSpPr>
          <p:nvPr>
            <p:ph type="sldNum" sz="quarter" idx="12"/>
          </p:nvPr>
        </p:nvSpPr>
        <p:spPr/>
        <p:txBody>
          <a:bodyPr/>
          <a:lstStyle/>
          <a:p>
            <a:fld id="{8E4F4909-AB91-4702-BFA2-E3C21A7DF79A}" type="slidenum">
              <a:rPr lang="en-US" smtClean="0"/>
              <a:t>2</a:t>
            </a:fld>
            <a:endParaRPr lang="en-US"/>
          </a:p>
        </p:txBody>
      </p:sp>
    </p:spTree>
    <p:extLst>
      <p:ext uri="{BB962C8B-B14F-4D97-AF65-F5344CB8AC3E}">
        <p14:creationId xmlns:p14="http://schemas.microsoft.com/office/powerpoint/2010/main" val="881708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EBDB-3B37-3110-0AEE-DC610B93F3D5}"/>
              </a:ext>
            </a:extLst>
          </p:cNvPr>
          <p:cNvSpPr>
            <a:spLocks noGrp="1"/>
          </p:cNvSpPr>
          <p:nvPr>
            <p:ph type="title"/>
          </p:nvPr>
        </p:nvSpPr>
        <p:spPr>
          <a:xfrm>
            <a:off x="3554760" y="405520"/>
            <a:ext cx="3672408" cy="1143000"/>
          </a:xfrm>
        </p:spPr>
        <p:txBody>
          <a:bodyPr>
            <a:normAutofit fontScale="90000"/>
          </a:bodyPr>
          <a:lstStyle/>
          <a:p>
            <a:r>
              <a:rPr lang="en-IN" b="1"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14DB88D-EEA2-554C-CD6D-FAB591FF45A6}"/>
              </a:ext>
            </a:extLst>
          </p:cNvPr>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planar antenna with a rectangular concave structure designed for triple band applications has achieved a compact size, high radiation efficiency, and robust performance. Through parametric studies and optimization, the antenna's dimensions and parameters have been tailored to achieve triple-band operation, large bandwidth, and high gain. The rectangular concave structure has enhanced the antenna's bandwidth and gain, while the optimized patch and substrate dimensions have enabled miniaturization without compromising performance. With a reduced size of 30% compared to traditional designs, this antenna offers a promising solution for modern communication systems, including WLAN, satellite communication, and IoT devices, and demonstrates a significant advancement in miniaturized planar antenna technology.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A546546-2481-0257-0B93-8005F275041E}"/>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7842DD05-147F-4EE8-DD59-3476EA3BF855}"/>
              </a:ext>
            </a:extLst>
          </p:cNvPr>
          <p:cNvSpPr>
            <a:spLocks noGrp="1"/>
          </p:cNvSpPr>
          <p:nvPr>
            <p:ph type="sldNum" sz="quarter" idx="12"/>
          </p:nvPr>
        </p:nvSpPr>
        <p:spPr/>
        <p:txBody>
          <a:bodyPr/>
          <a:lstStyle/>
          <a:p>
            <a:fld id="{8E4F4909-AB91-4702-BFA2-E3C21A7DF79A}" type="slidenum">
              <a:rPr lang="en-US" smtClean="0"/>
              <a:t>20</a:t>
            </a:fld>
            <a:endParaRPr lang="en-US"/>
          </a:p>
        </p:txBody>
      </p:sp>
    </p:spTree>
    <p:extLst>
      <p:ext uri="{BB962C8B-B14F-4D97-AF65-F5344CB8AC3E}">
        <p14:creationId xmlns:p14="http://schemas.microsoft.com/office/powerpoint/2010/main" val="62609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931A-037E-35A0-327C-EE782CCB80B0}"/>
              </a:ext>
            </a:extLst>
          </p:cNvPr>
          <p:cNvSpPr>
            <a:spLocks noGrp="1"/>
          </p:cNvSpPr>
          <p:nvPr>
            <p:ph type="title"/>
          </p:nvPr>
        </p:nvSpPr>
        <p:spPr>
          <a:xfrm>
            <a:off x="2402632" y="470004"/>
            <a:ext cx="5647556" cy="1143000"/>
          </a:xfrm>
        </p:spPr>
        <p:txBody>
          <a:bodyPr>
            <a:normAutofit fontScale="90000"/>
          </a:bodyPr>
          <a:lstStyle/>
          <a:p>
            <a:r>
              <a:rPr lang="en-IN" b="1" dirty="0">
                <a:latin typeface="Times New Roman" panose="02020603050405020304" pitchFamily="18" charset="0"/>
                <a:cs typeface="Times New Roman" panose="02020603050405020304" pitchFamily="18" charset="0"/>
              </a:rPr>
              <a:t>REFERENCES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AA18F2-673E-1128-7AA8-9206392A481F}"/>
              </a:ext>
            </a:extLst>
          </p:cNvPr>
          <p:cNvSpPr>
            <a:spLocks noGrp="1"/>
          </p:cNvSpPr>
          <p:nvPr>
            <p:ph idx="1"/>
          </p:nvPr>
        </p:nvSpPr>
        <p:spPr>
          <a:xfrm>
            <a:off x="605453" y="1268760"/>
            <a:ext cx="10287000" cy="4859514"/>
          </a:xfrm>
        </p:spPr>
        <p:txBody>
          <a:bodyPr>
            <a:normAutofit fontScale="70000" lnSpcReduction="20000"/>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[1] J. R. Costa, C. R. Medeiros and C. A. Fernandes, ”Performance of a Crossed Exponentially Tapered Slot Antenna for UWB Systems,” in IEEE Transactions on Antennas and Propagation, vol. 57, no. 5, pp. 1345-1352, May 2009, </a:t>
            </a:r>
            <a:r>
              <a:rPr lang="en-IN" sz="2300" dirty="0" err="1">
                <a:latin typeface="Times New Roman" panose="02020603050405020304" pitchFamily="18" charset="0"/>
                <a:cs typeface="Times New Roman" panose="02020603050405020304" pitchFamily="18" charset="0"/>
              </a:rPr>
              <a:t>doi</a:t>
            </a:r>
            <a:r>
              <a:rPr lang="en-IN" sz="2300" dirty="0">
                <a:latin typeface="Times New Roman" panose="02020603050405020304" pitchFamily="18" charset="0"/>
                <a:cs typeface="Times New Roman" panose="02020603050405020304" pitchFamily="18" charset="0"/>
              </a:rPr>
              <a:t>: 10.1109/TAP.2009.2016727. </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[2] D. Sarkar, K. V. Srivastava and K. Saurav, ”A Compact Microstrip-Fed Triple Band-Notched UWB Monopole Antenna,” in IEEE Antennas and Wireless Propagation Letters, vol. 13, pp. 396-399, 2014, </a:t>
            </a:r>
            <a:r>
              <a:rPr lang="en-IN" sz="2300" dirty="0" err="1">
                <a:latin typeface="Times New Roman" panose="02020603050405020304" pitchFamily="18" charset="0"/>
                <a:cs typeface="Times New Roman" panose="02020603050405020304" pitchFamily="18" charset="0"/>
              </a:rPr>
              <a:t>doi</a:t>
            </a:r>
            <a:r>
              <a:rPr lang="en-IN" sz="2300" dirty="0">
                <a:latin typeface="Times New Roman" panose="02020603050405020304" pitchFamily="18" charset="0"/>
                <a:cs typeface="Times New Roman" panose="02020603050405020304" pitchFamily="18" charset="0"/>
              </a:rPr>
              <a:t>: 10.1109/LAWP.2014.2306812. </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[3] H. Zhai, Z. Ma, Y. Han and C. Liang, ”A Compact Printed Antenna for Triple-Band WLAN/WiMAX Applications,” in IEEE Antennas and Wireless Propagation Letters, vol. 12, pp. 65-68, 2013, </a:t>
            </a:r>
            <a:r>
              <a:rPr lang="en-IN" sz="2300" dirty="0" err="1">
                <a:latin typeface="Times New Roman" panose="02020603050405020304" pitchFamily="18" charset="0"/>
                <a:cs typeface="Times New Roman" panose="02020603050405020304" pitchFamily="18" charset="0"/>
              </a:rPr>
              <a:t>doi</a:t>
            </a:r>
            <a:r>
              <a:rPr lang="en-IN" sz="2300" dirty="0">
                <a:latin typeface="Times New Roman" panose="02020603050405020304" pitchFamily="18" charset="0"/>
                <a:cs typeface="Times New Roman" panose="02020603050405020304" pitchFamily="18" charset="0"/>
              </a:rPr>
              <a:t>: 10.1109/LAWP.2013.2238881.</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 [4] L. Li, X. Zhang, X. Yin and L. Zhou, ”A Compact Triple-Band Printed Monopole Antenna for WLAN/WiMAX Applications,” in IEEE Antennas and Wireless Propagation Letters, vol. 15, pp. 1853-1855, 2016, </a:t>
            </a:r>
            <a:r>
              <a:rPr lang="en-IN" sz="2300" dirty="0" err="1">
                <a:latin typeface="Times New Roman" panose="02020603050405020304" pitchFamily="18" charset="0"/>
                <a:cs typeface="Times New Roman" panose="02020603050405020304" pitchFamily="18" charset="0"/>
              </a:rPr>
              <a:t>doi</a:t>
            </a:r>
            <a:r>
              <a:rPr lang="en-IN" sz="2300" dirty="0">
                <a:latin typeface="Times New Roman" panose="02020603050405020304" pitchFamily="18" charset="0"/>
                <a:cs typeface="Times New Roman" panose="02020603050405020304" pitchFamily="18" charset="0"/>
              </a:rPr>
              <a:t>: 10.1109/LAWP.2016.2539358. </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[5] W. Liu, C. Wu and Y. Dai, ”Design of Triple-Frequency Microstrip-Fed Monopole Antenna Using Defected Ground Structure,” in IEEE Transactions on Antennas and Propagation, vol. 59, no. 7, pp. 2457-2463, July 2011, </a:t>
            </a:r>
            <a:r>
              <a:rPr lang="en-IN" sz="2300" dirty="0" err="1">
                <a:latin typeface="Times New Roman" panose="02020603050405020304" pitchFamily="18" charset="0"/>
                <a:cs typeface="Times New Roman" panose="02020603050405020304" pitchFamily="18" charset="0"/>
              </a:rPr>
              <a:t>doi</a:t>
            </a:r>
            <a:r>
              <a:rPr lang="en-IN" sz="2300" dirty="0">
                <a:latin typeface="Times New Roman" panose="02020603050405020304" pitchFamily="18" charset="0"/>
                <a:cs typeface="Times New Roman" panose="02020603050405020304" pitchFamily="18" charset="0"/>
              </a:rPr>
              <a:t>: 10.1109/TAP.2011.2152315.</a:t>
            </a:r>
          </a:p>
        </p:txBody>
      </p:sp>
      <p:sp>
        <p:nvSpPr>
          <p:cNvPr id="4" name="Footer Placeholder 3">
            <a:extLst>
              <a:ext uri="{FF2B5EF4-FFF2-40B4-BE49-F238E27FC236}">
                <a16:creationId xmlns:a16="http://schemas.microsoft.com/office/drawing/2014/main" id="{F9B84699-0251-48FC-D961-1C95D9D9EEF2}"/>
              </a:ext>
            </a:extLst>
          </p:cNvPr>
          <p:cNvSpPr>
            <a:spLocks noGrp="1"/>
          </p:cNvSpPr>
          <p:nvPr>
            <p:ph type="ftr" sz="quarter" idx="11"/>
          </p:nvPr>
        </p:nvSpPr>
        <p:spPr/>
        <p:txBody>
          <a:bodyPr/>
          <a:lstStyle/>
          <a:p>
            <a:r>
              <a:rPr lang="en-US" dirty="0"/>
              <a:t>Vel Tech Rangarajan Dr. </a:t>
            </a:r>
            <a:r>
              <a:rPr lang="en-US" dirty="0" err="1"/>
              <a:t>Sagunthala</a:t>
            </a:r>
            <a:r>
              <a:rPr lang="en-US" dirty="0"/>
              <a:t> R&amp;D Institute of Science and Technology</a:t>
            </a:r>
          </a:p>
        </p:txBody>
      </p:sp>
      <p:sp>
        <p:nvSpPr>
          <p:cNvPr id="5" name="Slide Number Placeholder 4">
            <a:extLst>
              <a:ext uri="{FF2B5EF4-FFF2-40B4-BE49-F238E27FC236}">
                <a16:creationId xmlns:a16="http://schemas.microsoft.com/office/drawing/2014/main" id="{FF5332D0-CB2A-D33D-B20A-6E6346373763}"/>
              </a:ext>
            </a:extLst>
          </p:cNvPr>
          <p:cNvSpPr>
            <a:spLocks noGrp="1"/>
          </p:cNvSpPr>
          <p:nvPr>
            <p:ph type="sldNum" sz="quarter" idx="12"/>
          </p:nvPr>
        </p:nvSpPr>
        <p:spPr/>
        <p:txBody>
          <a:bodyPr/>
          <a:lstStyle/>
          <a:p>
            <a:fld id="{8E4F4909-AB91-4702-BFA2-E3C21A7DF79A}" type="slidenum">
              <a:rPr lang="en-US" smtClean="0"/>
              <a:t>21</a:t>
            </a:fld>
            <a:endParaRPr lang="en-US"/>
          </a:p>
        </p:txBody>
      </p:sp>
    </p:spTree>
    <p:extLst>
      <p:ext uri="{BB962C8B-B14F-4D97-AF65-F5344CB8AC3E}">
        <p14:creationId xmlns:p14="http://schemas.microsoft.com/office/powerpoint/2010/main" val="11899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4F4909-AB91-4702-BFA2-E3C21A7DF79A}" type="slidenum">
              <a:rPr lang="en-US" smtClean="0"/>
              <a:t>22</a:t>
            </a:fld>
            <a:endParaRPr lang="en-US"/>
          </a:p>
        </p:txBody>
      </p:sp>
      <p:sp>
        <p:nvSpPr>
          <p:cNvPr id="6" name="Footer Placeholder 5"/>
          <p:cNvSpPr>
            <a:spLocks noGrp="1"/>
          </p:cNvSpPr>
          <p:nvPr>
            <p:ph type="ftr" sz="quarter" idx="11"/>
          </p:nvPr>
        </p:nvSpPr>
        <p:spPr/>
        <p:txBody>
          <a:bodyPr/>
          <a:lstStyle/>
          <a:p>
            <a:r>
              <a:rPr lang="en-US"/>
              <a:t>Vel Tech Rangarajan Dr. Sagunthala R&amp;D Institute of Science and Technology</a:t>
            </a:r>
            <a:endParaRPr lang="en-US" dirty="0"/>
          </a:p>
        </p:txBody>
      </p:sp>
      <p:pic>
        <p:nvPicPr>
          <p:cNvPr id="1026" name="Picture 2" descr="Happy National Thank You Day! - Invention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64" y="2564904"/>
            <a:ext cx="5171728" cy="2262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F186-DFEF-2A9E-5298-7A68CA032AE0}"/>
              </a:ext>
            </a:extLst>
          </p:cNvPr>
          <p:cNvSpPr>
            <a:spLocks noGrp="1"/>
          </p:cNvSpPr>
          <p:nvPr>
            <p:ph type="title"/>
          </p:nvPr>
        </p:nvSpPr>
        <p:spPr>
          <a:xfrm>
            <a:off x="386408" y="-99392"/>
            <a:ext cx="10287000" cy="1281115"/>
          </a:xfrm>
        </p:spPr>
        <p:txBody>
          <a:bodyPr>
            <a:normAutofit/>
          </a:bodyPr>
          <a:lstStyle/>
          <a:p>
            <a:r>
              <a:rPr lang="en-IN" b="1" dirty="0">
                <a:latin typeface="Times New Roman" panose="02020603050405020304" pitchFamily="18"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017EA6D9-6DF2-4656-4DC9-4B536E30AED9}"/>
              </a:ext>
            </a:extLst>
          </p:cNvPr>
          <p:cNvSpPr>
            <a:spLocks noGrp="1"/>
          </p:cNvSpPr>
          <p:nvPr>
            <p:ph idx="1"/>
          </p:nvPr>
        </p:nvSpPr>
        <p:spPr>
          <a:xfrm>
            <a:off x="571500" y="1018150"/>
            <a:ext cx="10287000" cy="5663656"/>
          </a:xfrm>
        </p:spPr>
        <p:txBody>
          <a:bodyPr>
            <a:normAutofit fontScale="92500"/>
          </a:bodyPr>
          <a:lstStyle/>
          <a:p>
            <a:pPr algn="just">
              <a:lnSpc>
                <a:spcPct val="150000"/>
              </a:lnSpc>
            </a:pPr>
            <a:r>
              <a:rPr lang="en-US" sz="1900" dirty="0">
                <a:latin typeface="Times New Roman" panose="02020603050405020304" pitchFamily="18" charset="0"/>
                <a:cs typeface="Times New Roman" panose="02020603050405020304" pitchFamily="18" charset="0"/>
              </a:rPr>
              <a:t>Nowadays, wireless local area network (WLAN) is widely used. </a:t>
            </a:r>
          </a:p>
          <a:p>
            <a:pPr algn="just">
              <a:lnSpc>
                <a:spcPct val="150000"/>
              </a:lnSpc>
            </a:pPr>
            <a:r>
              <a:rPr lang="en-US" sz="1900" dirty="0">
                <a:latin typeface="Times New Roman" panose="02020603050405020304" pitchFamily="18" charset="0"/>
                <a:cs typeface="Times New Roman" panose="02020603050405020304" pitchFamily="18" charset="0"/>
              </a:rPr>
              <a:t>With the popularization of smart devices and wireless network, people are paying more attentions to the multiband and miniaturized designs of antennas. </a:t>
            </a:r>
          </a:p>
          <a:p>
            <a:pPr algn="just">
              <a:lnSpc>
                <a:spcPct val="150000"/>
              </a:lnSpc>
            </a:pPr>
            <a:r>
              <a:rPr lang="en-US" sz="1900" dirty="0">
                <a:latin typeface="Times New Roman" panose="02020603050405020304" pitchFamily="18" charset="0"/>
                <a:cs typeface="Times New Roman" panose="02020603050405020304" pitchFamily="18" charset="0"/>
              </a:rPr>
              <a:t>Antennas are designed with different properties, such as low cost, ease of fabrication, small size, light weight and multiple bands . </a:t>
            </a:r>
          </a:p>
          <a:p>
            <a:pPr algn="just">
              <a:lnSpc>
                <a:spcPct val="150000"/>
              </a:lnSpc>
            </a:pPr>
            <a:r>
              <a:rPr lang="en-US" sz="1900" dirty="0">
                <a:latin typeface="Times New Roman" panose="02020603050405020304" pitchFamily="18" charset="0"/>
                <a:cs typeface="Times New Roman" panose="02020603050405020304" pitchFamily="18" charset="0"/>
              </a:rPr>
              <a:t>In order to obtain compact multi-band WLAN antennas, a lot of researches have been carried out and many researchers have proposed new design methods .</a:t>
            </a:r>
          </a:p>
          <a:p>
            <a:pPr algn="just">
              <a:lnSpc>
                <a:spcPct val="150000"/>
              </a:lnSpc>
            </a:pPr>
            <a:r>
              <a:rPr lang="en-US" sz="1900" dirty="0">
                <a:latin typeface="Times New Roman" panose="02020603050405020304" pitchFamily="18" charset="0"/>
                <a:cs typeface="Times New Roman" panose="02020603050405020304" pitchFamily="18" charset="0"/>
              </a:rPr>
              <a:t> In this paper, a triple band antenna is proposed. It is composed of a rectangular ring, a concave ring and a rectangular branch. </a:t>
            </a:r>
          </a:p>
          <a:p>
            <a:pPr algn="just">
              <a:lnSpc>
                <a:spcPct val="150000"/>
              </a:lnSpc>
            </a:pPr>
            <a:r>
              <a:rPr lang="en-US" sz="1900" dirty="0">
                <a:latin typeface="Times New Roman" panose="02020603050405020304" pitchFamily="18" charset="0"/>
                <a:cs typeface="Times New Roman" panose="02020603050405020304" pitchFamily="18" charset="0"/>
              </a:rPr>
              <a:t>By adjusting the shape and optimizing the parameters of the antenna, it operates in three frequency bands which are 2.4 GHz, 3.3 GHz and 5.9 GHz, respectively. </a:t>
            </a:r>
          </a:p>
          <a:p>
            <a:pPr algn="just">
              <a:lnSpc>
                <a:spcPct val="150000"/>
              </a:lnSpc>
            </a:pPr>
            <a:r>
              <a:rPr lang="en-US" sz="1900" dirty="0">
                <a:latin typeface="Times New Roman" panose="02020603050405020304" pitchFamily="18" charset="0"/>
                <a:cs typeface="Times New Roman" panose="02020603050405020304" pitchFamily="18" charset="0"/>
              </a:rPr>
              <a:t>These frequency bands can be used for WLAN applications, WIMAX applications and Bluetooth services. </a:t>
            </a:r>
          </a:p>
          <a:p>
            <a:pPr marL="0" indent="0">
              <a:buNone/>
            </a:pPr>
            <a:endParaRPr lang="en-IN" sz="51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2F5484D-3AA0-0C90-A30C-11FCEDEF53BD}"/>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988E0909-18D7-D6DD-A5B7-E750024B1E40}"/>
              </a:ext>
            </a:extLst>
          </p:cNvPr>
          <p:cNvSpPr>
            <a:spLocks noGrp="1"/>
          </p:cNvSpPr>
          <p:nvPr>
            <p:ph type="sldNum" sz="quarter" idx="12"/>
          </p:nvPr>
        </p:nvSpPr>
        <p:spPr/>
        <p:txBody>
          <a:bodyPr/>
          <a:lstStyle/>
          <a:p>
            <a:fld id="{8E4F4909-AB91-4702-BFA2-E3C21A7DF79A}" type="slidenum">
              <a:rPr lang="en-US" smtClean="0"/>
              <a:t>3</a:t>
            </a:fld>
            <a:endParaRPr lang="en-US"/>
          </a:p>
        </p:txBody>
      </p:sp>
    </p:spTree>
    <p:extLst>
      <p:ext uri="{BB962C8B-B14F-4D97-AF65-F5344CB8AC3E}">
        <p14:creationId xmlns:p14="http://schemas.microsoft.com/office/powerpoint/2010/main" val="395343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677E85-806F-9EB9-E1D1-AEEAF1F805E7}"/>
              </a:ext>
            </a:extLst>
          </p:cNvPr>
          <p:cNvSpPr>
            <a:spLocks noGrp="1"/>
          </p:cNvSpPr>
          <p:nvPr>
            <p:ph type="title"/>
          </p:nvPr>
        </p:nvSpPr>
        <p:spPr>
          <a:xfrm>
            <a:off x="3914800" y="332656"/>
            <a:ext cx="3168352" cy="1143000"/>
          </a:xfrm>
        </p:spPr>
        <p:txBody>
          <a:bodyPr>
            <a:noAutofit/>
          </a:bodyPr>
          <a:lstStyle/>
          <a:p>
            <a:r>
              <a:rPr lang="en-IN" sz="4000" b="1" dirty="0">
                <a:latin typeface="Times New Roman" panose="02020603050405020304" pitchFamily="18" charset="0"/>
                <a:cs typeface="Times New Roman" panose="02020603050405020304" pitchFamily="18" charset="0"/>
              </a:rPr>
              <a:t>OBJECTIVE</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4DC796E-A90D-2901-448D-6D78DE0CE6DC}"/>
              </a:ext>
            </a:extLst>
          </p:cNvPr>
          <p:cNvSpPr>
            <a:spLocks noGrp="1"/>
          </p:cNvSpPr>
          <p:nvPr>
            <p:ph idx="1"/>
          </p:nvPr>
        </p:nvSpPr>
        <p:spPr>
          <a:xfrm>
            <a:off x="571500" y="1340768"/>
            <a:ext cx="10287000" cy="4785397"/>
          </a:xfrm>
        </p:spPr>
        <p:txBody>
          <a:bodyPr>
            <a:normAutofit/>
          </a:bodyPr>
          <a:lstStyle/>
          <a:p>
            <a:pPr marL="0" indent="0" algn="just">
              <a:lnSpc>
                <a:spcPct val="160000"/>
              </a:lnSpc>
              <a:buNone/>
            </a:pPr>
            <a:r>
              <a:rPr lang="en-US" sz="1800" dirty="0">
                <a:latin typeface="Times New Roman" panose="02020603050405020304" pitchFamily="18" charset="0"/>
                <a:cs typeface="Times New Roman" panose="02020603050405020304" pitchFamily="18" charset="0"/>
              </a:rPr>
              <a:t>A miniaturized planar antenna with a rectangular concave structure for triple band applications aims to achieve a compact design with high radiation efficiency, operating simultaneously across three distinct frequency bands. The objective is to reduce the antenna's physical size while maintaining acceptable performance, making it suitable for applications with limited space. Additionally, the design targets a large bandwidth in each operating band, high gain, and directivity, ensuring robust and reliable communication. The antenna's low profile, light weight, and ease of fabrication and integration are also key objectives, enabling seamless incorporation into modern communication systems and devices. By accomplishing these goals, the proposed antenna design seeks to provide a cost-effective, high-performance solution for various wireless communication applications, including wireless local area networks (WLAN), satellite communication, and internet of things (IoT) devices.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EDFAC1-58C7-B4B8-56D3-88D15A3B668C}"/>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55736FB2-4339-D7C2-D44C-3E957A1A5826}"/>
              </a:ext>
            </a:extLst>
          </p:cNvPr>
          <p:cNvSpPr>
            <a:spLocks noGrp="1"/>
          </p:cNvSpPr>
          <p:nvPr>
            <p:ph type="sldNum" sz="quarter" idx="12"/>
          </p:nvPr>
        </p:nvSpPr>
        <p:spPr/>
        <p:txBody>
          <a:bodyPr/>
          <a:lstStyle/>
          <a:p>
            <a:fld id="{8E4F4909-AB91-4702-BFA2-E3C21A7DF79A}" type="slidenum">
              <a:rPr lang="en-US" smtClean="0"/>
              <a:t>4</a:t>
            </a:fld>
            <a:endParaRPr lang="en-US"/>
          </a:p>
        </p:txBody>
      </p:sp>
    </p:spTree>
    <p:extLst>
      <p:ext uri="{BB962C8B-B14F-4D97-AF65-F5344CB8AC3E}">
        <p14:creationId xmlns:p14="http://schemas.microsoft.com/office/powerpoint/2010/main" val="173154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0C9E5-A75B-2C28-0746-DC96C33B666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METHODOLOGY/TECHNIQUE</a:t>
            </a:r>
          </a:p>
        </p:txBody>
      </p:sp>
      <p:sp>
        <p:nvSpPr>
          <p:cNvPr id="4" name="Footer Placeholder 3">
            <a:extLst>
              <a:ext uri="{FF2B5EF4-FFF2-40B4-BE49-F238E27FC236}">
                <a16:creationId xmlns:a16="http://schemas.microsoft.com/office/drawing/2014/main" id="{F3BEDA4C-A1B2-F55D-4142-7A9CA7924B70}"/>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A93CD5B6-809C-F185-D295-DF235EEE2DF3}"/>
              </a:ext>
            </a:extLst>
          </p:cNvPr>
          <p:cNvSpPr>
            <a:spLocks noGrp="1"/>
          </p:cNvSpPr>
          <p:nvPr>
            <p:ph type="sldNum" sz="quarter" idx="12"/>
          </p:nvPr>
        </p:nvSpPr>
        <p:spPr/>
        <p:txBody>
          <a:bodyPr/>
          <a:lstStyle/>
          <a:p>
            <a:fld id="{8E4F4909-AB91-4702-BFA2-E3C21A7DF79A}" type="slidenum">
              <a:rPr lang="en-US" smtClean="0"/>
              <a:t>5</a:t>
            </a:fld>
            <a:endParaRPr lang="en-US"/>
          </a:p>
        </p:txBody>
      </p:sp>
      <p:pic>
        <p:nvPicPr>
          <p:cNvPr id="9" name="Content Placeholder 8">
            <a:extLst>
              <a:ext uri="{FF2B5EF4-FFF2-40B4-BE49-F238E27FC236}">
                <a16:creationId xmlns:a16="http://schemas.microsoft.com/office/drawing/2014/main" id="{4C0F7AC6-654C-09C7-6B1A-D0E37054F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4720" y="1600200"/>
            <a:ext cx="5328592" cy="4525963"/>
          </a:xfrm>
        </p:spPr>
      </p:pic>
    </p:spTree>
    <p:extLst>
      <p:ext uri="{BB962C8B-B14F-4D97-AF65-F5344CB8AC3E}">
        <p14:creationId xmlns:p14="http://schemas.microsoft.com/office/powerpoint/2010/main" val="73271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E239-64CE-D47A-D525-865F12925099}"/>
              </a:ext>
            </a:extLst>
          </p:cNvPr>
          <p:cNvSpPr>
            <a:spLocks noGrp="1"/>
          </p:cNvSpPr>
          <p:nvPr>
            <p:ph type="title"/>
          </p:nvPr>
        </p:nvSpPr>
        <p:spPr>
          <a:xfrm>
            <a:off x="314400" y="70690"/>
            <a:ext cx="10287000" cy="562074"/>
          </a:xfrm>
        </p:spPr>
        <p:txBody>
          <a:bodyPr>
            <a:noAutofit/>
          </a:bodyPr>
          <a:lstStyle/>
          <a:p>
            <a:r>
              <a:rPr lang="en-US" sz="4000" b="1" dirty="0">
                <a:latin typeface="Times New Roman" panose="02020603050405020304" pitchFamily="18" charset="0"/>
                <a:cs typeface="Times New Roman" panose="02020603050405020304" pitchFamily="18" charset="0"/>
              </a:rPr>
              <a:t>ANTENNA STRUCTURE</a:t>
            </a:r>
            <a:endParaRPr lang="en-IN" sz="4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DC9C845-35F5-A86B-8C36-44C988FB7B15}"/>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AF656EDD-286B-349A-B496-9EB9F6ECE842}"/>
              </a:ext>
            </a:extLst>
          </p:cNvPr>
          <p:cNvSpPr>
            <a:spLocks noGrp="1"/>
          </p:cNvSpPr>
          <p:nvPr>
            <p:ph type="sldNum" sz="quarter" idx="12"/>
          </p:nvPr>
        </p:nvSpPr>
        <p:spPr/>
        <p:txBody>
          <a:bodyPr/>
          <a:lstStyle/>
          <a:p>
            <a:fld id="{8E4F4909-AB91-4702-BFA2-E3C21A7DF79A}" type="slidenum">
              <a:rPr lang="en-US" smtClean="0"/>
              <a:t>6</a:t>
            </a:fld>
            <a:endParaRPr lang="en-US"/>
          </a:p>
        </p:txBody>
      </p:sp>
      <p:pic>
        <p:nvPicPr>
          <p:cNvPr id="11" name="Content Placeholder 10">
            <a:extLst>
              <a:ext uri="{FF2B5EF4-FFF2-40B4-BE49-F238E27FC236}">
                <a16:creationId xmlns:a16="http://schemas.microsoft.com/office/drawing/2014/main" id="{E79AE798-D11C-8F95-1076-70F9807107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6648" y="692696"/>
            <a:ext cx="6192688" cy="5904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8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F2C0-4F75-42B1-2DFA-7036456F9A0D}"/>
              </a:ext>
            </a:extLst>
          </p:cNvPr>
          <p:cNvSpPr>
            <a:spLocks noGrp="1"/>
          </p:cNvSpPr>
          <p:nvPr>
            <p:ph type="title"/>
          </p:nvPr>
        </p:nvSpPr>
        <p:spPr>
          <a:xfrm>
            <a:off x="391480" y="-118172"/>
            <a:ext cx="10287000" cy="1143000"/>
          </a:xfrm>
        </p:spPr>
        <p:txBody>
          <a:bodyPr>
            <a:normAutofit/>
          </a:bodyPr>
          <a:lstStyle/>
          <a:p>
            <a:r>
              <a:rPr lang="en-US" sz="4000" b="1" dirty="0">
                <a:latin typeface="Times New Roman" panose="02020603050405020304" pitchFamily="18" charset="0"/>
                <a:cs typeface="Times New Roman" panose="02020603050405020304" pitchFamily="18" charset="0"/>
              </a:rPr>
              <a:t>ANTENNA PARAMETERS</a:t>
            </a:r>
            <a:endParaRPr lang="en-IN" sz="40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0F0B4AB-3FCB-9973-9F35-B34C1035B02C}"/>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790D8CE1-4A95-0F7E-8FB2-73BCB655AB57}"/>
              </a:ext>
            </a:extLst>
          </p:cNvPr>
          <p:cNvSpPr>
            <a:spLocks noGrp="1"/>
          </p:cNvSpPr>
          <p:nvPr>
            <p:ph type="sldNum" sz="quarter" idx="12"/>
          </p:nvPr>
        </p:nvSpPr>
        <p:spPr/>
        <p:txBody>
          <a:bodyPr/>
          <a:lstStyle/>
          <a:p>
            <a:fld id="{8E4F4909-AB91-4702-BFA2-E3C21A7DF79A}" type="slidenum">
              <a:rPr lang="en-US" smtClean="0"/>
              <a:t>7</a:t>
            </a:fld>
            <a:endParaRPr lang="en-US"/>
          </a:p>
        </p:txBody>
      </p:sp>
      <p:pic>
        <p:nvPicPr>
          <p:cNvPr id="17" name="Content Placeholder 16">
            <a:extLst>
              <a:ext uri="{FF2B5EF4-FFF2-40B4-BE49-F238E27FC236}">
                <a16:creationId xmlns:a16="http://schemas.microsoft.com/office/drawing/2014/main" id="{18D0A1B2-4F2A-4E39-E380-236433CAF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620" y="764704"/>
            <a:ext cx="6840760" cy="5695012"/>
          </a:xfrm>
        </p:spPr>
      </p:pic>
    </p:spTree>
    <p:extLst>
      <p:ext uri="{BB962C8B-B14F-4D97-AF65-F5344CB8AC3E}">
        <p14:creationId xmlns:p14="http://schemas.microsoft.com/office/powerpoint/2010/main" val="173268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DEE7-FEA4-9D28-7336-304438F60620}"/>
              </a:ext>
            </a:extLst>
          </p:cNvPr>
          <p:cNvSpPr>
            <a:spLocks noGrp="1"/>
          </p:cNvSpPr>
          <p:nvPr>
            <p:ph type="title"/>
          </p:nvPr>
        </p:nvSpPr>
        <p:spPr>
          <a:xfrm>
            <a:off x="1826568" y="33159"/>
            <a:ext cx="7632848" cy="1143000"/>
          </a:xfrm>
        </p:spPr>
        <p:txBody>
          <a:bodyPr>
            <a:noAutofit/>
          </a:bodyPr>
          <a:lstStyle/>
          <a:p>
            <a:r>
              <a:rPr lang="en-IN" sz="4000" b="1" dirty="0">
                <a:latin typeface="Times New Roman" panose="02020603050405020304" pitchFamily="18" charset="0"/>
                <a:cs typeface="Times New Roman" panose="02020603050405020304" pitchFamily="18" charset="0"/>
              </a:rPr>
              <a:t>METHODOLOGY/TECHNIQUE</a:t>
            </a:r>
            <a:endParaRPr lang="en-IN" sz="4000" b="1" dirty="0"/>
          </a:p>
        </p:txBody>
      </p:sp>
      <p:sp>
        <p:nvSpPr>
          <p:cNvPr id="3" name="Content Placeholder 2">
            <a:extLst>
              <a:ext uri="{FF2B5EF4-FFF2-40B4-BE49-F238E27FC236}">
                <a16:creationId xmlns:a16="http://schemas.microsoft.com/office/drawing/2014/main" id="{A76FC1B9-0A2F-5233-E9C5-7A916175F314}"/>
              </a:ext>
            </a:extLst>
          </p:cNvPr>
          <p:cNvSpPr>
            <a:spLocks noGrp="1"/>
          </p:cNvSpPr>
          <p:nvPr>
            <p:ph idx="1"/>
          </p:nvPr>
        </p:nvSpPr>
        <p:spPr>
          <a:xfrm>
            <a:off x="602432" y="1272760"/>
            <a:ext cx="10287000" cy="504207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structure of the proposed triple band antenna is presented in Fig. </a:t>
            </a:r>
          </a:p>
          <a:p>
            <a:pPr>
              <a:lnSpc>
                <a:spcPct val="150000"/>
              </a:lnSpc>
            </a:pPr>
            <a:r>
              <a:rPr lang="en-US" sz="1800" dirty="0">
                <a:latin typeface="Times New Roman" panose="02020603050405020304" pitchFamily="18" charset="0"/>
                <a:cs typeface="Times New Roman" panose="02020603050405020304" pitchFamily="18" charset="0"/>
              </a:rPr>
              <a:t>The antenna is symmetrical. The material of the substrate is FR4 and its size is 35 mm × 21 mm × 1.5 mm. </a:t>
            </a:r>
          </a:p>
          <a:p>
            <a:pPr>
              <a:lnSpc>
                <a:spcPct val="150000"/>
              </a:lnSpc>
            </a:pPr>
            <a:r>
              <a:rPr lang="en-US" sz="1800" dirty="0">
                <a:latin typeface="Times New Roman" panose="02020603050405020304" pitchFamily="18" charset="0"/>
                <a:cs typeface="Times New Roman" panose="02020603050405020304" pitchFamily="18" charset="0"/>
              </a:rPr>
              <a:t>The dielectric constant of FR4 material is 4.4 and its loss tangent is 0.02. From the top view, the antenna is composed of a feed line, a rectangular ring, a concave ring and a rectangular branch. </a:t>
            </a:r>
          </a:p>
          <a:p>
            <a:pPr>
              <a:lnSpc>
                <a:spcPct val="150000"/>
              </a:lnSpc>
            </a:pPr>
            <a:r>
              <a:rPr lang="en-US" sz="1800" dirty="0">
                <a:latin typeface="Times New Roman" panose="02020603050405020304" pitchFamily="18" charset="0"/>
                <a:cs typeface="Times New Roman" panose="02020603050405020304" pitchFamily="18" charset="0"/>
              </a:rPr>
              <a:t>The triple band antenna is fed by the microstrip line. The 2.4 GHz WLAN band is obtained by the rectangular ring. </a:t>
            </a:r>
          </a:p>
          <a:p>
            <a:pPr>
              <a:lnSpc>
                <a:spcPct val="150000"/>
              </a:lnSpc>
            </a:pPr>
            <a:r>
              <a:rPr lang="en-US" sz="1800" dirty="0">
                <a:latin typeface="Times New Roman" panose="02020603050405020304" pitchFamily="18" charset="0"/>
                <a:cs typeface="Times New Roman" panose="02020603050405020304" pitchFamily="18" charset="0"/>
              </a:rPr>
              <a:t>Loading the concave ring and the rectangular branch in the rectangular ring can provide the frequency bands of 3.5 GHz and 5.8 GHz, respectively. </a:t>
            </a:r>
          </a:p>
          <a:p>
            <a:pPr>
              <a:lnSpc>
                <a:spcPct val="150000"/>
              </a:lnSpc>
            </a:pPr>
            <a:r>
              <a:rPr lang="en-US" sz="1800" dirty="0">
                <a:latin typeface="Times New Roman" panose="02020603050405020304" pitchFamily="18" charset="0"/>
                <a:cs typeface="Times New Roman" panose="02020603050405020304" pitchFamily="18" charset="0"/>
              </a:rPr>
              <a:t>A rectangular ground plane is on the bottom side and its size is 21 mm × 12 mm.</a:t>
            </a:r>
            <a:endParaRPr lang="en-IN" sz="1800" dirty="0">
              <a:latin typeface="Times New Roman" panose="02020603050405020304" pitchFamily="18" charset="0"/>
              <a:cs typeface="Times New Roman" panose="02020603050405020304" pitchFamily="18" charset="0"/>
            </a:endParaRPr>
          </a:p>
          <a:p>
            <a:pPr marL="0" indent="0">
              <a:buNone/>
            </a:pPr>
            <a:endParaRPr lang="en-IN" sz="21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4A1A920-582C-D563-02DD-F63D7736B655}"/>
              </a:ext>
            </a:extLst>
          </p:cNvPr>
          <p:cNvSpPr>
            <a:spLocks noGrp="1"/>
          </p:cNvSpPr>
          <p:nvPr>
            <p:ph type="ftr" sz="quarter" idx="11"/>
          </p:nvPr>
        </p:nvSpPr>
        <p:spPr/>
        <p:txBody>
          <a:bodyPr/>
          <a:lstStyle/>
          <a:p>
            <a:r>
              <a:rPr lang="en-US"/>
              <a:t>Vel Tech Rangarajan Dr. Sagunthala R&amp;D Institute of Science and Technology</a:t>
            </a:r>
            <a:endParaRPr lang="en-US" dirty="0"/>
          </a:p>
        </p:txBody>
      </p:sp>
      <p:sp>
        <p:nvSpPr>
          <p:cNvPr id="5" name="Slide Number Placeholder 4">
            <a:extLst>
              <a:ext uri="{FF2B5EF4-FFF2-40B4-BE49-F238E27FC236}">
                <a16:creationId xmlns:a16="http://schemas.microsoft.com/office/drawing/2014/main" id="{6F10D055-0AD5-5EAF-0DFB-C3A648311E20}"/>
              </a:ext>
            </a:extLst>
          </p:cNvPr>
          <p:cNvSpPr>
            <a:spLocks noGrp="1"/>
          </p:cNvSpPr>
          <p:nvPr>
            <p:ph type="sldNum" sz="quarter" idx="12"/>
          </p:nvPr>
        </p:nvSpPr>
        <p:spPr/>
        <p:txBody>
          <a:bodyPr/>
          <a:lstStyle/>
          <a:p>
            <a:fld id="{8E4F4909-AB91-4702-BFA2-E3C21A7DF79A}" type="slidenum">
              <a:rPr lang="en-US" smtClean="0"/>
              <a:t>8</a:t>
            </a:fld>
            <a:endParaRPr lang="en-US"/>
          </a:p>
        </p:txBody>
      </p:sp>
    </p:spTree>
    <p:extLst>
      <p:ext uri="{BB962C8B-B14F-4D97-AF65-F5344CB8AC3E}">
        <p14:creationId xmlns:p14="http://schemas.microsoft.com/office/powerpoint/2010/main" val="395587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2BCC-533E-B3B8-77B8-DE434D5F50BC}"/>
              </a:ext>
            </a:extLst>
          </p:cNvPr>
          <p:cNvSpPr>
            <a:spLocks noGrp="1"/>
          </p:cNvSpPr>
          <p:nvPr>
            <p:ph type="title"/>
          </p:nvPr>
        </p:nvSpPr>
        <p:spPr>
          <a:xfrm>
            <a:off x="1898576" y="71772"/>
            <a:ext cx="7632848" cy="1143000"/>
          </a:xfrm>
        </p:spPr>
        <p:txBody>
          <a:bodyPr>
            <a:normAutofit/>
          </a:bodyPr>
          <a:lstStyle/>
          <a:p>
            <a:r>
              <a:rPr lang="en-IN" sz="4000" b="1" dirty="0">
                <a:latin typeface="Times New Roman" panose="02020603050405020304" pitchFamily="18" charset="0"/>
                <a:cs typeface="Times New Roman" panose="02020603050405020304" pitchFamily="18" charset="0"/>
              </a:rPr>
              <a:t>METHODOLOGY/TECHNIQUE</a:t>
            </a:r>
            <a:endParaRPr lang="en-IN" sz="4000" dirty="0"/>
          </a:p>
        </p:txBody>
      </p:sp>
      <p:sp>
        <p:nvSpPr>
          <p:cNvPr id="3" name="Content Placeholder 2">
            <a:extLst>
              <a:ext uri="{FF2B5EF4-FFF2-40B4-BE49-F238E27FC236}">
                <a16:creationId xmlns:a16="http://schemas.microsoft.com/office/drawing/2014/main" id="{A3F328CD-5C72-9877-2EBE-1DECA4344A4D}"/>
              </a:ext>
            </a:extLst>
          </p:cNvPr>
          <p:cNvSpPr>
            <a:spLocks noGrp="1"/>
          </p:cNvSpPr>
          <p:nvPr>
            <p:ph idx="1"/>
          </p:nvPr>
        </p:nvSpPr>
        <p:spPr>
          <a:xfrm>
            <a:off x="674440" y="1318136"/>
            <a:ext cx="10287000" cy="5056236"/>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The performance of the antenna can be improved by optimizing its parameters in Fig. </a:t>
            </a:r>
          </a:p>
          <a:p>
            <a:pPr>
              <a:lnSpc>
                <a:spcPct val="150000"/>
              </a:lnSpc>
            </a:pPr>
            <a:r>
              <a:rPr lang="en-US" sz="1800" dirty="0">
                <a:latin typeface="Times New Roman" panose="02020603050405020304" pitchFamily="18" charset="0"/>
                <a:cs typeface="Times New Roman" panose="02020603050405020304" pitchFamily="18" charset="0"/>
              </a:rPr>
              <a:t>After the optimization, the antenna’s specific parameters are shown </a:t>
            </a:r>
          </a:p>
          <a:p>
            <a:pPr>
              <a:lnSpc>
                <a:spcPct val="150000"/>
              </a:lnSpc>
            </a:pPr>
            <a:r>
              <a:rPr lang="en-US" sz="1800" dirty="0">
                <a:latin typeface="Times New Roman" panose="02020603050405020304" pitchFamily="18" charset="0"/>
                <a:cs typeface="Times New Roman" panose="02020603050405020304" pitchFamily="18" charset="0"/>
              </a:rPr>
              <a:t>The width of the rectangular ring D1 is 2 mm and the width of the concave ring D2 is 0.5 mm. </a:t>
            </a:r>
          </a:p>
          <a:p>
            <a:pPr>
              <a:lnSpc>
                <a:spcPct val="150000"/>
              </a:lnSpc>
            </a:pPr>
            <a:r>
              <a:rPr lang="en-US" sz="1800" dirty="0">
                <a:latin typeface="Times New Roman" panose="02020603050405020304" pitchFamily="18" charset="0"/>
                <a:cs typeface="Times New Roman" panose="02020603050405020304" pitchFamily="18" charset="0"/>
              </a:rPr>
              <a:t>The width of the microstrip feed line W1 is 2.8 mm and the width of the rectangular branch W5 is 1 mm. </a:t>
            </a:r>
          </a:p>
          <a:p>
            <a:pPr>
              <a:lnSpc>
                <a:spcPct val="150000"/>
              </a:lnSpc>
            </a:pPr>
            <a:r>
              <a:rPr lang="en-US" sz="1800" dirty="0">
                <a:latin typeface="Times New Roman" panose="02020603050405020304" pitchFamily="18" charset="0"/>
                <a:cs typeface="Times New Roman" panose="02020603050405020304" pitchFamily="18" charset="0"/>
              </a:rPr>
              <a:t>This antenna is designed to operate in WLAN frequency bands. </a:t>
            </a:r>
          </a:p>
          <a:p>
            <a:pPr>
              <a:lnSpc>
                <a:spcPct val="150000"/>
              </a:lnSpc>
            </a:pPr>
            <a:r>
              <a:rPr lang="en-US" sz="1800" dirty="0">
                <a:latin typeface="Times New Roman" panose="02020603050405020304" pitchFamily="18" charset="0"/>
                <a:cs typeface="Times New Roman" panose="02020603050405020304" pitchFamily="18" charset="0"/>
              </a:rPr>
              <a:t>The rectangular ring, the concave ring and the rectangular branch are used to achieve tri-band characteristics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75D593-BBC0-5423-C318-23E0706AAD2E}"/>
              </a:ext>
            </a:extLst>
          </p:cNvPr>
          <p:cNvSpPr>
            <a:spLocks noGrp="1"/>
          </p:cNvSpPr>
          <p:nvPr>
            <p:ph type="ftr" sz="quarter" idx="11"/>
          </p:nvPr>
        </p:nvSpPr>
        <p:spPr/>
        <p:txBody>
          <a:bodyPr/>
          <a:lstStyle/>
          <a:p>
            <a:r>
              <a:rPr lang="en-US" dirty="0"/>
              <a:t>Vel Tech Rangarajan Dr. </a:t>
            </a:r>
            <a:r>
              <a:rPr lang="en-US" dirty="0" err="1"/>
              <a:t>Sagunthala</a:t>
            </a:r>
            <a:r>
              <a:rPr lang="en-US" dirty="0"/>
              <a:t> R&amp;D Institute of Science and Technology</a:t>
            </a:r>
          </a:p>
        </p:txBody>
      </p:sp>
      <p:sp>
        <p:nvSpPr>
          <p:cNvPr id="5" name="Slide Number Placeholder 4">
            <a:extLst>
              <a:ext uri="{FF2B5EF4-FFF2-40B4-BE49-F238E27FC236}">
                <a16:creationId xmlns:a16="http://schemas.microsoft.com/office/drawing/2014/main" id="{D2490F69-532E-D2A9-96FF-B05C921B06F1}"/>
              </a:ext>
            </a:extLst>
          </p:cNvPr>
          <p:cNvSpPr>
            <a:spLocks noGrp="1"/>
          </p:cNvSpPr>
          <p:nvPr>
            <p:ph type="sldNum" sz="quarter" idx="12"/>
          </p:nvPr>
        </p:nvSpPr>
        <p:spPr/>
        <p:txBody>
          <a:bodyPr/>
          <a:lstStyle/>
          <a:p>
            <a:fld id="{8E4F4909-AB91-4702-BFA2-E3C21A7DF79A}" type="slidenum">
              <a:rPr lang="en-US" smtClean="0"/>
              <a:t>9</a:t>
            </a:fld>
            <a:endParaRPr lang="en-US"/>
          </a:p>
        </p:txBody>
      </p:sp>
    </p:spTree>
    <p:extLst>
      <p:ext uri="{BB962C8B-B14F-4D97-AF65-F5344CB8AC3E}">
        <p14:creationId xmlns:p14="http://schemas.microsoft.com/office/powerpoint/2010/main" val="235728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1717</Words>
  <Application>Microsoft Office PowerPoint</Application>
  <PresentationFormat>Custom</PresentationFormat>
  <Paragraphs>159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Roboto</vt:lpstr>
      <vt:lpstr>Times New Roman</vt:lpstr>
      <vt:lpstr>Office Theme</vt:lpstr>
      <vt:lpstr>PowerPoint Presentation</vt:lpstr>
      <vt:lpstr>ABSTRACT </vt:lpstr>
      <vt:lpstr>INTRODUCTION</vt:lpstr>
      <vt:lpstr>OBJECTIVE </vt:lpstr>
      <vt:lpstr>METHODOLOGY/TECHNIQUE</vt:lpstr>
      <vt:lpstr>ANTENNA STRUCTURE</vt:lpstr>
      <vt:lpstr>ANTENNA PARAMETERS</vt:lpstr>
      <vt:lpstr>METHODOLOGY/TECHNIQUE</vt:lpstr>
      <vt:lpstr>METHODOLOGY/TECHNIQUE</vt:lpstr>
      <vt:lpstr>TIMELINE PLAN</vt:lpstr>
      <vt:lpstr>RESULTS</vt:lpstr>
      <vt:lpstr>RESULTS</vt:lpstr>
      <vt:lpstr>RESULTS</vt:lpstr>
      <vt:lpstr>RESULTS</vt:lpstr>
      <vt:lpstr>RESULTS</vt:lpstr>
      <vt:lpstr>RESULTS</vt:lpstr>
      <vt:lpstr>RESULTS</vt:lpstr>
      <vt:lpstr>RESULTS</vt:lpstr>
      <vt:lpstr>RESULTS</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vc7775b7iqac</dc:creator>
  <cp:lastModifiedBy>Veerendra J</cp:lastModifiedBy>
  <cp:revision>264</cp:revision>
  <dcterms:created xsi:type="dcterms:W3CDTF">2021-07-29T08:50:00Z</dcterms:created>
  <dcterms:modified xsi:type="dcterms:W3CDTF">2024-10-29T07:56:17Z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8A335ABE561F470BB54E8703EAAB4432_12</vt:lpwstr>
  </property>
  <property fmtid="{D5CDD505-2E9C-101B-9397-08002B2CF9AE}" pid="3" name="KSOProductBuildVer">
    <vt:lpwstr>1033-12.2.0.16909</vt:lpwstr>
  </property>
</Properties>
</file>