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sldIdLst>
    <p:sldId id="271" r:id="rId5"/>
    <p:sldId id="284" r:id="rId6"/>
    <p:sldId id="272" r:id="rId7"/>
    <p:sldId id="274" r:id="rId8"/>
    <p:sldId id="273" r:id="rId9"/>
    <p:sldId id="275" r:id="rId10"/>
    <p:sldId id="277" r:id="rId11"/>
    <p:sldId id="276" r:id="rId12"/>
    <p:sldId id="278" r:id="rId13"/>
    <p:sldId id="270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1267D-2B8C-4C11-93CE-4A60B0D7C259}" v="1" dt="2020-10-19T11:08:53.028"/>
    <p1510:client id="{32868428-9D01-4A30-9547-293CF9E657CE}" v="1" dt="2020-11-02T10:57:41.920"/>
    <p1510:client id="{33228C6D-490B-48E4-B2CB-A01AC9F458E2}" v="14" dt="2020-12-10T13:50:57.042"/>
    <p1510:client id="{442F12AC-7B35-4F53-8EB2-31F825B32273}" v="3" dt="2020-12-27T07:15:10.094"/>
    <p1510:client id="{455C44B1-8721-4C87-BC2A-36754DE296AE}" v="7" dt="2020-12-25T13:02:03.279"/>
    <p1510:client id="{505BE5DA-7F03-4384-B756-D6B6FCECCBD5}" v="4" dt="2020-12-10T15:36:36.884"/>
    <p1510:client id="{A57B04FE-2EF6-4EA2-94FE-8C60D6D2644E}" v="1" dt="2020-12-27T15:38:34.085"/>
    <p1510:client id="{C22A5BE4-5905-4393-86C0-1B09F5BDFD0D}" v="7" dt="2021-01-10T13:03:59.481"/>
    <p1510:client id="{D5FB7320-966D-4B31-A694-D5437E95C1E6}" v="3" dt="2021-03-07T04:44:01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4:48:37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16801 14684 4095 0 0,'-8'0'0'0'0,"-11"0"-32"0"0,-6 0 0 0 0,-2 0 0 0 0,2 0-3967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4:48:37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14663 1279 0 0,'0'4'0'0'0,"-4"2"0"0"0,-1 3 0 0 0,0 0-1279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4:48:37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15977 2463 0 0,'0'-4'-96'0'0,"-4"-2"4576"0"0,-1 5-6368 0 0,-4 2 1632 0 0,0 2-4447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5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5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70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46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30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5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1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7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0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7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2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1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08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6F0D-BCA9-47B3-A33A-D90A28C159E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935" y="309093"/>
            <a:ext cx="7054128" cy="6430237"/>
          </a:xfrm>
        </p:spPr>
        <p:txBody>
          <a:bodyPr/>
          <a:lstStyle/>
          <a:p>
            <a:pPr algn="just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MATHEMATICS-I</a:t>
            </a:r>
          </a:p>
          <a:p>
            <a:pPr algn="l"/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MAT 1151</a:t>
            </a:r>
          </a:p>
          <a:p>
            <a:pPr algn="l"/>
            <a:endParaRPr lang="en-US" sz="2400" b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Shobha M E</a:t>
            </a:r>
          </a:p>
          <a:p>
            <a:pPr algn="l"/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Prof. Snr Scale</a:t>
            </a:r>
          </a:p>
          <a:p>
            <a:pPr algn="l"/>
            <a:r>
              <a:rPr lang="en-US" sz="2400" b="1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Mathematics, MIT </a:t>
            </a:r>
            <a:r>
              <a:rPr lang="en-US" sz="2400" b="1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Manipal</a:t>
            </a:r>
            <a:endParaRPr lang="en-US" sz="2400" b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Secretary, Sports Council MAHE</a:t>
            </a:r>
          </a:p>
          <a:p>
            <a:pPr algn="l"/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Mob:8050238237</a:t>
            </a:r>
          </a:p>
          <a:p>
            <a:pPr algn="l"/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shobha.me@manipal.edu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5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69724" y="445973"/>
                <a:ext cx="11717383" cy="6466114"/>
              </a:xfrm>
            </p:spPr>
            <p:txBody>
              <a:bodyPr/>
              <a:lstStyle/>
              <a:p>
                <a:pPr algn="just"/>
                <a:r>
                  <a:rPr lang="en-US" b="1"/>
                  <a:t>Formulae for multiple angles: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2</m:t>
                    </m:r>
                    <m:func>
                      <m:funcPr>
                        <m:ctrlP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𝑡𝑎𝑛𝐴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IN">
                    <a:solidFill>
                      <a:srgbClr val="00B0F0"/>
                    </a:solidFill>
                    <a:effectLst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=1−2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−1=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00B0F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rgbClr val="00B0F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00B0F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func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IN">
                    <a:solidFill>
                      <a:srgbClr val="00B0F0"/>
                    </a:solidFill>
                    <a:effectLst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00B0F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IN">
                    <a:solidFill>
                      <a:srgbClr val="00B0F0"/>
                    </a:solidFill>
                    <a:effectLst/>
                  </a:rPr>
                  <a:t> 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US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IN">
                    <a:solidFill>
                      <a:srgbClr val="00B0F0"/>
                    </a:solidFill>
                    <a:effectLst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US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IN">
                    <a:solidFill>
                      <a:srgbClr val="00B0F0"/>
                    </a:solidFill>
                    <a:effectLst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𝑡𝑎𝑛𝐴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IN">
                    <a:solidFill>
                      <a:srgbClr val="00B0F0"/>
                    </a:solidFill>
                    <a:effectLst/>
                  </a:rPr>
                  <a:t> </a:t>
                </a:r>
              </a:p>
              <a:p>
                <a:pPr algn="just"/>
                <a:endParaRPr lang="en-IN">
                  <a:effectLst/>
                </a:endParaRPr>
              </a:p>
              <a:p>
                <a:pPr algn="just"/>
                <a:endParaRPr lang="en-IN">
                  <a:effectLst/>
                </a:endParaRPr>
              </a:p>
              <a:p>
                <a:pPr algn="just"/>
                <a:endParaRPr lang="en-IN">
                  <a:effectLst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69724" y="445973"/>
                <a:ext cx="11717383" cy="6466114"/>
              </a:xfrm>
              <a:blipFill>
                <a:blip r:embed="rId2"/>
                <a:stretch>
                  <a:fillRect l="-416" t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4791" y="213782"/>
                <a:ext cx="12670485" cy="59935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b="1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Calculus: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1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Rules of differentiation: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00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sz="2000">
                    <a:solidFill>
                      <a:schemeClr val="accent2">
                        <a:lumMod val="50000"/>
                      </a:schemeClr>
                    </a:solidFill>
                  </a:rPr>
                  <a:t>Product Rule)</a:t>
                </a:r>
                <a:endParaRPr lang="en-US" sz="20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</a:t>
                </a:r>
                <a:r>
                  <a:rPr lang="en-US" sz="2000">
                    <a:solidFill>
                      <a:schemeClr val="accent2">
                        <a:lumMod val="50000"/>
                      </a:schemeClr>
                    </a:solidFill>
                  </a:rPr>
                  <a:t>Quotient Rule)</a:t>
                </a:r>
                <a:endParaRPr lang="en-IN" sz="20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then</m:t>
                    </m:r>
                    <m:r>
                      <a:rPr lang="en-US" sz="20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sz="2000">
                    <a:solidFill>
                      <a:schemeClr val="accent2">
                        <a:lumMod val="50000"/>
                      </a:schemeClr>
                    </a:solidFill>
                  </a:rPr>
                  <a:t>Chain Rule)</a:t>
                </a:r>
                <a:endParaRPr lang="en-US" sz="20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4791" y="213782"/>
                <a:ext cx="12670485" cy="5993508"/>
              </a:xfrm>
              <a:blipFill>
                <a:blip r:embed="rId2"/>
                <a:stretch>
                  <a:fillRect l="-481" t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1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07255" y="206380"/>
                <a:ext cx="2778343" cy="6466114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sz="2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𝑙𝑜𝑔𝑎</m:t>
                            </m:r>
                          </m:den>
                        </m:f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  <m:r>
                      <a:rPr lang="en-US" sz="2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algn="just">
                  <a:lnSpc>
                    <a:spcPct val="200000"/>
                  </a:lnSpc>
                </a:pP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07255" y="206380"/>
                <a:ext cx="2778343" cy="64661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50898" y="339878"/>
                <a:ext cx="3135086" cy="1023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𝑐𝑜𝑠𝑥</m:t>
                    </m:r>
                  </m:oMath>
                </a14:m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98" y="339878"/>
                <a:ext cx="3135086" cy="1023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70972" y="2359476"/>
                <a:ext cx="3515012" cy="149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72" y="2359476"/>
                <a:ext cx="3515012" cy="1494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60935" y="1073243"/>
                <a:ext cx="3135086" cy="149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35" y="1073243"/>
                <a:ext cx="3135086" cy="1494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935" y="4783126"/>
                <a:ext cx="3762104" cy="149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35" y="4783126"/>
                <a:ext cx="3762104" cy="1494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60935" y="3578094"/>
                <a:ext cx="3762104" cy="149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𝑒𝑐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𝑠𝑒𝑐𝑥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𝑡𝑎𝑛𝑥</m:t>
                      </m:r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35" y="3578094"/>
                <a:ext cx="3762104" cy="14948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9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92149" y="298974"/>
                <a:ext cx="3898804" cy="6466114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cosec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𝑒𝑐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𝑐𝑜𝑡𝑥</m:t>
                    </m:r>
                  </m:oMath>
                </a14:m>
                <a:r>
                  <a:rPr lang="en-I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cot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ec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ec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−1 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92149" y="298974"/>
                <a:ext cx="3898804" cy="64661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97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2178" y="195501"/>
                <a:ext cx="8731876" cy="6466114"/>
              </a:xfrm>
            </p:spPr>
            <p:txBody>
              <a:bodyPr>
                <a:normAutofit fontScale="250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8000" b="1">
                    <a:solidFill>
                      <a:schemeClr val="tx1"/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Integral Calculus: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8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80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80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8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8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(</m:t>
                        </m:r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≠−1)</m:t>
                        </m:r>
                      </m:e>
                    </m:nary>
                  </m:oMath>
                </a14:m>
                <a:r>
                  <a:rPr lang="en-US" sz="8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 +c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8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8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8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8000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8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8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 +c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8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8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8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 	+c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8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			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8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8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8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8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sz="8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80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0" b="0" i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80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8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func>
                          </m:den>
                        </m:f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8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  +c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8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 		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</m:e>
                    </m:nary>
                  </m:oMath>
                </a14:m>
                <a:r>
                  <a:rPr lang="en-US" sz="8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+c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8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8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</m:e>
                    </m:nary>
                  </m:oMath>
                </a14:m>
                <a:r>
                  <a:rPr lang="en-US" sz="8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	+c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just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2178" y="195501"/>
                <a:ext cx="8731876" cy="6466114"/>
              </a:xfrm>
              <a:blipFill>
                <a:blip r:embed="rId2"/>
                <a:stretch>
                  <a:fillRect l="-5373" b="-14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3967" y="1238825"/>
                <a:ext cx="3949336" cy="12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𝑐𝑜𝑡𝑥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</a:t>
                </a:r>
              </a:p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67" y="1238825"/>
                <a:ext cx="3949336" cy="1257460"/>
              </a:xfrm>
              <a:prstGeom prst="rect">
                <a:avLst/>
              </a:prstGeom>
              <a:blipFill>
                <a:blip r:embed="rId3"/>
                <a:stretch>
                  <a:fillRect l="-14352" t="-58738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77121" y="2162636"/>
                <a:ext cx="3988525" cy="143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𝑠𝑒𝑐𝑥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𝑠𝑒𝑐𝑥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𝑡𝑎𝑛𝑥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121" y="2162636"/>
                <a:ext cx="3988525" cy="1430392"/>
              </a:xfrm>
              <a:prstGeom prst="rect">
                <a:avLst/>
              </a:prstGeom>
              <a:blipFill>
                <a:blip r:embed="rId4"/>
                <a:stretch>
                  <a:fillRect r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54500" y="3468897"/>
                <a:ext cx="5138059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𝑐𝑜𝑠𝑒𝑐𝑥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𝑐𝑜𝑠𝑒𝑐𝑥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𝑐𝑜𝑡𝑥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00" y="3468897"/>
                <a:ext cx="5138059" cy="1061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48501" y="4530822"/>
                <a:ext cx="3988525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𝑡𝑎𝑛𝑥</m:t>
                          </m:r>
                        </m:e>
                      </m:nary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01" y="4530822"/>
                <a:ext cx="3988525" cy="10610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28241" y="5839216"/>
                <a:ext cx="3988525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cosec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𝑐𝑜𝑡𝑥</m:t>
                          </m:r>
                        </m:e>
                      </m:nary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241" y="5839216"/>
                <a:ext cx="3988525" cy="10610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27170" y="352696"/>
                <a:ext cx="3988525" cy="88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</a:t>
                </a:r>
              </a:p>
              <a:p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170" y="352696"/>
                <a:ext cx="3988525" cy="888128"/>
              </a:xfrm>
              <a:prstGeom prst="rect">
                <a:avLst/>
              </a:prstGeom>
              <a:blipFill>
                <a:blip r:embed="rId8"/>
                <a:stretch>
                  <a:fillRect l="-14220" t="-82877" b="-76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7907" y="278405"/>
                <a:ext cx="12763046" cy="645499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fName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IN" sz="26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r>
                  <a:rPr lang="en-IN" sz="26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+c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func>
                      </m:e>
                    </m:nary>
                  </m:oMath>
                </a14:m>
                <a:r>
                  <a:rPr lang="en-IN" sz="26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6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func>
                      </m:e>
                    </m:nary>
                  </m:oMath>
                </a14:m>
                <a:r>
                  <a:rPr lang="en-IN" sz="26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func>
                            <m:func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N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7907" y="278405"/>
                <a:ext cx="12763046" cy="64549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51179" y="1065975"/>
                <a:ext cx="6531428" cy="651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𝑠𝑖𝑛𝑏𝑥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𝑎𝑠𝑖𝑛𝑏𝑥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𝑏𝑐𝑜𝑠𝑏𝑥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179" y="1065975"/>
                <a:ext cx="6531428" cy="651589"/>
              </a:xfrm>
              <a:prstGeom prst="rect">
                <a:avLst/>
              </a:prstGeom>
              <a:blipFill>
                <a:blip r:embed="rId3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1316" y="2388689"/>
                <a:ext cx="6531428" cy="651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𝑐𝑜𝑠𝑏𝑥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𝑎𝑐𝑜𝑠𝑏𝑥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𝑏𝑠𝑖𝑛𝑏𝑥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16" y="2388689"/>
                <a:ext cx="6531428" cy="651589"/>
              </a:xfrm>
              <a:prstGeom prst="rect">
                <a:avLst/>
              </a:prstGeom>
              <a:blipFill>
                <a:blip r:embed="rId4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21212" cy="272602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CMR10"/>
              </a:rPr>
              <a:t>First Semester-4 credits</a:t>
            </a:r>
            <a:br>
              <a:rPr lang="en-US">
                <a:solidFill>
                  <a:schemeClr val="accent5">
                    <a:lumMod val="50000"/>
                  </a:schemeClr>
                </a:solidFill>
                <a:latin typeface="CMR10"/>
              </a:rPr>
            </a:br>
            <a:r>
              <a:rPr lang="en-US">
                <a:solidFill>
                  <a:schemeClr val="accent5">
                    <a:lumMod val="50000"/>
                  </a:schemeClr>
                </a:solidFill>
                <a:latin typeface="CMR10"/>
              </a:rPr>
              <a:t>Second Semester -4 credits</a:t>
            </a:r>
            <a:br>
              <a:rPr lang="en-US">
                <a:latin typeface="CMR10"/>
              </a:rPr>
            </a:br>
            <a:br>
              <a:rPr lang="en-US">
                <a:latin typeface="CMR10"/>
              </a:rPr>
            </a:br>
            <a:br>
              <a:rPr lang="en-US">
                <a:latin typeface="CMR10"/>
              </a:rPr>
            </a:br>
            <a:br>
              <a:rPr lang="en-US">
                <a:latin typeface="CMR10"/>
              </a:rPr>
            </a:br>
            <a:br>
              <a:rPr lang="en-US">
                <a:latin typeface="CMR10"/>
              </a:rPr>
            </a:br>
            <a:r>
              <a:rPr lang="en-US" u="sng">
                <a:latin typeface="CMR10"/>
              </a:rPr>
              <a:t>First Semester Chapters:</a:t>
            </a:r>
            <a:br>
              <a:rPr lang="en-US">
                <a:latin typeface="CMR10"/>
              </a:rPr>
            </a:br>
            <a:r>
              <a:rPr lang="en-US">
                <a:latin typeface="CMR10"/>
              </a:rPr>
              <a:t>Matrix Algebra</a:t>
            </a:r>
            <a:br>
              <a:rPr lang="en-US">
                <a:latin typeface="CMR10"/>
              </a:rPr>
            </a:br>
            <a:r>
              <a:rPr lang="en-US">
                <a:latin typeface="CMR10"/>
              </a:rPr>
              <a:t>Linear Algebra</a:t>
            </a:r>
            <a:br>
              <a:rPr lang="en-US">
                <a:latin typeface="CMR10"/>
              </a:rPr>
            </a:br>
            <a:r>
              <a:rPr lang="en-US">
                <a:latin typeface="CMR10"/>
              </a:rPr>
              <a:t>Differential equations and applications.</a:t>
            </a:r>
            <a:br>
              <a:rPr lang="en-US">
                <a:latin typeface="CMR10"/>
              </a:rPr>
            </a:br>
            <a:r>
              <a:rPr lang="en-US">
                <a:latin typeface="CMR10"/>
              </a:rPr>
              <a:t>Numerical Methods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3" y="195943"/>
            <a:ext cx="11717383" cy="6466114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IN" b="1" u="sng">
                <a:solidFill>
                  <a:srgbClr val="000000"/>
                </a:solidFill>
                <a:latin typeface="Times New Roman" panose="02020603050405020304" pitchFamily="18" charset="0"/>
              </a:rPr>
              <a:t>Differential equations and applications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:                                                 </a:t>
            </a:r>
            <a:endParaRPr lang="en-I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First order differential equations, Basic applications. 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Methods of solving first order differential equations 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 Higher order differential equations: Solution of homogeneous and nonhomogeneous linear equations.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Cauchy and Legendre’s differential equations.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 Solution of system of differential equations </a:t>
            </a:r>
            <a:endParaRPr lang="en-IN"/>
          </a:p>
          <a:p>
            <a:pPr algn="just">
              <a:lnSpc>
                <a:spcPct val="16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/>
              <a:t>‘A short course in differential equations’ by </a:t>
            </a:r>
            <a:r>
              <a:rPr lang="en-US" b="1" err="1">
                <a:solidFill>
                  <a:srgbClr val="0070C0"/>
                </a:solidFill>
              </a:rPr>
              <a:t>Rainville</a:t>
            </a:r>
            <a:r>
              <a:rPr lang="en-US" b="1">
                <a:solidFill>
                  <a:srgbClr val="0070C0"/>
                </a:solidFill>
              </a:rPr>
              <a:t> E.D. and </a:t>
            </a:r>
            <a:r>
              <a:rPr lang="en-US" b="1" err="1">
                <a:solidFill>
                  <a:srgbClr val="0070C0"/>
                </a:solidFill>
              </a:rPr>
              <a:t>Bedient</a:t>
            </a:r>
            <a:r>
              <a:rPr lang="en-US" b="1">
                <a:solidFill>
                  <a:srgbClr val="0070C0"/>
                </a:solidFill>
              </a:rPr>
              <a:t> P.E</a:t>
            </a:r>
            <a:endParaRPr lang="en-US"/>
          </a:p>
          <a:p>
            <a:pPr algn="just">
              <a:lnSpc>
                <a:spcPct val="160000"/>
              </a:lnSpc>
            </a:pPr>
            <a:r>
              <a:rPr lang="en-US"/>
              <a:t>	       </a:t>
            </a:r>
            <a:r>
              <a:rPr lang="en-US" b="1">
                <a:solidFill>
                  <a:srgbClr val="0070C0"/>
                </a:solidFill>
              </a:rPr>
              <a:t> </a:t>
            </a:r>
            <a:r>
              <a:rPr lang="en-US"/>
              <a:t>‘Advanced Engineering Mathematics’ by </a:t>
            </a:r>
            <a:r>
              <a:rPr lang="en-US" b="1" err="1">
                <a:solidFill>
                  <a:srgbClr val="0070C0"/>
                </a:solidFill>
              </a:rPr>
              <a:t>Kreyzig</a:t>
            </a:r>
            <a:r>
              <a:rPr lang="en-US" b="1">
                <a:solidFill>
                  <a:srgbClr val="0070C0"/>
                </a:solidFill>
              </a:rPr>
              <a:t> E</a:t>
            </a:r>
            <a:endParaRPr lang="en-US"/>
          </a:p>
          <a:p>
            <a:pPr algn="just">
              <a:lnSpc>
                <a:spcPct val="160000"/>
              </a:lnSpc>
            </a:pPr>
            <a:r>
              <a:rPr lang="en-US"/>
              <a:t>	       </a:t>
            </a:r>
            <a:r>
              <a:rPr lang="en-US" b="1">
                <a:solidFill>
                  <a:srgbClr val="0070C0"/>
                </a:solidFill>
              </a:rPr>
              <a:t> </a:t>
            </a:r>
            <a:r>
              <a:rPr lang="en-US"/>
              <a:t>‘Higher Engineering Mathematics’ by </a:t>
            </a:r>
            <a:r>
              <a:rPr lang="en-US" b="1" err="1">
                <a:solidFill>
                  <a:srgbClr val="0070C0"/>
                </a:solidFill>
              </a:rPr>
              <a:t>B.S.Grewal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3" y="195943"/>
            <a:ext cx="11717383" cy="6466114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IN" b="1" u="sng"/>
              <a:t>Numerical Methods-II</a:t>
            </a:r>
            <a:r>
              <a:rPr lang="en-IN" b="1"/>
              <a:t>:  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Solution of Algebraic and Transcendental equations: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Bisection method, Method of false position, Iteration method, Newton-Raphson method.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Solution of System of Non-linear equations using Newton-Raphson method. 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Numerical solution of ordinary differential equations: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Taylor’s series method, Euler’s method, Modified Euler’s method, </a:t>
            </a:r>
            <a:r>
              <a:rPr lang="en-US" err="1"/>
              <a:t>Runge-Kutta</a:t>
            </a:r>
            <a:r>
              <a:rPr lang="en-US"/>
              <a:t> methods.</a:t>
            </a:r>
          </a:p>
          <a:p>
            <a:pPr algn="just">
              <a:lnSpc>
                <a:spcPct val="16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r>
              <a:rPr lang="en-US"/>
              <a:t>‘Introductory methods of Numerical analysis’  by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rgbClr val="0070C0"/>
                </a:solidFill>
              </a:rPr>
              <a:t>Sastry</a:t>
            </a:r>
            <a:r>
              <a:rPr lang="en-US" b="1">
                <a:solidFill>
                  <a:srgbClr val="0070C0"/>
                </a:solidFill>
              </a:rPr>
              <a:t> S.S</a:t>
            </a:r>
            <a:r>
              <a:rPr lang="en-US"/>
              <a:t> </a:t>
            </a:r>
          </a:p>
          <a:p>
            <a:pPr algn="just">
              <a:lnSpc>
                <a:spcPct val="160000"/>
              </a:lnSpc>
            </a:pPr>
            <a:r>
              <a:rPr lang="en-US"/>
              <a:t>	</a:t>
            </a:r>
            <a:r>
              <a:rPr lang="en-US" b="1">
                <a:solidFill>
                  <a:srgbClr val="0070C0"/>
                </a:solidFill>
              </a:rPr>
              <a:t>           </a:t>
            </a:r>
            <a:r>
              <a:rPr lang="en-US"/>
              <a:t>‘Higher Engineering Mathematics’ by </a:t>
            </a: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S Grewal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0BD88E-04CE-4981-8A0A-C1EF207D8279}"/>
                  </a:ext>
                </a:extLst>
              </p14:cNvPr>
              <p14:cNvContentPartPr/>
              <p14:nvPr/>
            </p14:nvContentPartPr>
            <p14:xfrm>
              <a:off x="6382619" y="5767916"/>
              <a:ext cx="38100" cy="952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0BD88E-04CE-4981-8A0A-C1EF207D8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4302" y="5291666"/>
                <a:ext cx="7436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81117-D47D-498F-88EF-CD7E83BFA436}"/>
                  </a:ext>
                </a:extLst>
              </p14:cNvPr>
              <p14:cNvContentPartPr/>
              <p14:nvPr/>
            </p14:nvContentPartPr>
            <p14:xfrm>
              <a:off x="-282462" y="5759449"/>
              <a:ext cx="9525" cy="952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81117-D47D-498F-88EF-CD7E83BFA4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577" y="5743027"/>
                <a:ext cx="72390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302CB4-6835-4C87-B9E0-2FC9538FBC1F}"/>
                  </a:ext>
                </a:extLst>
              </p14:cNvPr>
              <p14:cNvContentPartPr/>
              <p14:nvPr/>
            </p14:nvContentPartPr>
            <p14:xfrm>
              <a:off x="-333854" y="6280642"/>
              <a:ext cx="9525" cy="95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302CB4-6835-4C87-B9E0-2FC9538FBC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49948" y="6237347"/>
                <a:ext cx="42041" cy="95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9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85" y="207848"/>
            <a:ext cx="8788448" cy="7192395"/>
          </a:xfrm>
        </p:spPr>
        <p:txBody>
          <a:bodyPr/>
          <a:lstStyle/>
          <a:p>
            <a:pPr algn="just"/>
            <a:r>
              <a:rPr lang="en-IN" b="1" u="sng"/>
              <a:t>Numerical Methods-I</a:t>
            </a:r>
            <a:r>
              <a:rPr lang="en-IN" b="1"/>
              <a:t>:  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</a:t>
            </a:r>
            <a:endParaRPr lang="en-I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IN"/>
          </a:p>
          <a:p>
            <a:pPr algn="just"/>
            <a:r>
              <a:rPr lang="en-IN" b="1">
                <a:solidFill>
                  <a:srgbClr val="FF0000"/>
                </a:solidFill>
              </a:rPr>
              <a:t>Interpolation: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/>
              <a:t>Finite differences and divided differences.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/>
              <a:t>Newton-Gregory and Lagrange’s interpolation formulae.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/>
              <a:t>Newton’s divided difference interpolation formula.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/>
              <a:t>Numerical differentiation.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/>
              <a:t>Numerical integration: Trapezoidal rule, Simpson’s one third rule and Simpson’s three eighth rule. </a:t>
            </a:r>
          </a:p>
          <a:p>
            <a:pPr algn="just">
              <a:lnSpc>
                <a:spcPct val="16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/>
              <a:t>Introductory methods of Numerical analysis’  by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rgbClr val="0070C0"/>
                </a:solidFill>
              </a:rPr>
              <a:t>Sastry</a:t>
            </a:r>
            <a:r>
              <a:rPr lang="en-US" b="1">
                <a:solidFill>
                  <a:srgbClr val="0070C0"/>
                </a:solidFill>
              </a:rPr>
              <a:t> S.S</a:t>
            </a:r>
            <a:r>
              <a:rPr lang="en-US"/>
              <a:t> </a:t>
            </a:r>
          </a:p>
          <a:p>
            <a:pPr algn="just">
              <a:lnSpc>
                <a:spcPct val="160000"/>
              </a:lnSpc>
            </a:pPr>
            <a:r>
              <a:rPr lang="en-US"/>
              <a:t>	</a:t>
            </a:r>
            <a:r>
              <a:rPr lang="en-US" b="1">
                <a:solidFill>
                  <a:srgbClr val="0070C0"/>
                </a:solidFill>
              </a:rPr>
              <a:t>              </a:t>
            </a:r>
            <a:r>
              <a:rPr lang="en-US"/>
              <a:t>‘Higher Engineering Mathematics’ by </a:t>
            </a: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S Grewal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3" y="195943"/>
            <a:ext cx="11717383" cy="64661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/>
              <a:t> </a:t>
            </a:r>
            <a:r>
              <a:rPr lang="en-IN" b="1" u="sng"/>
              <a:t>Matrix Algebra</a:t>
            </a:r>
            <a:r>
              <a:rPr lang="en-IN" b="1"/>
              <a:t>:                                                                                                </a:t>
            </a:r>
            <a:endParaRPr lang="en-IN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 </a:t>
            </a:r>
            <a:r>
              <a:rPr lang="en-IN" b="1">
                <a:solidFill>
                  <a:srgbClr val="FF0000"/>
                </a:solidFill>
              </a:rPr>
              <a:t>Matrices</a:t>
            </a:r>
            <a:r>
              <a:rPr lang="en-IN" b="1"/>
              <a:t>:</a:t>
            </a:r>
            <a:r>
              <a:rPr lang="en-IN"/>
              <a:t> Elementary column and row transformations, Inverse of a matrix by elementary row operations, Echelon form and rank of a matrix.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 </a:t>
            </a:r>
            <a:r>
              <a:rPr lang="en-IN" b="1">
                <a:solidFill>
                  <a:srgbClr val="FF0000"/>
                </a:solidFill>
              </a:rPr>
              <a:t>System of linear equations: </a:t>
            </a:r>
            <a:r>
              <a:rPr lang="en-IN"/>
              <a:t>Consistency, Solution by Gauss elimination, Gauss Jordon, Gauss Jacobi and Gauss Seidel methods.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 </a:t>
            </a:r>
            <a:r>
              <a:rPr lang="en-IN" b="1">
                <a:solidFill>
                  <a:srgbClr val="FF0000"/>
                </a:solidFill>
              </a:rPr>
              <a:t>Eigen values and Eigen vectors: </a:t>
            </a:r>
            <a:r>
              <a:rPr lang="en-IN"/>
              <a:t>Elementary properties, Computation of largest </a:t>
            </a:r>
            <a:r>
              <a:rPr lang="en-IN" err="1"/>
              <a:t>eigen</a:t>
            </a:r>
            <a:r>
              <a:rPr lang="en-IN"/>
              <a:t> value by power method. </a:t>
            </a:r>
          </a:p>
          <a:p>
            <a:pPr algn="just">
              <a:lnSpc>
                <a:spcPct val="16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    </a:t>
            </a:r>
            <a:r>
              <a:rPr lang="en-US"/>
              <a:t>‘Higher Engineering Mathematics’ by </a:t>
            </a:r>
            <a:r>
              <a:rPr lang="en-US" b="1">
                <a:solidFill>
                  <a:srgbClr val="0070C0"/>
                </a:solidFill>
              </a:rPr>
              <a:t> </a:t>
            </a:r>
            <a:r>
              <a:rPr lang="en-US" b="1" err="1">
                <a:solidFill>
                  <a:srgbClr val="0070C0"/>
                </a:solidFill>
              </a:rPr>
              <a:t>B.S.Grewal</a:t>
            </a:r>
            <a:r>
              <a:rPr lang="en-US" b="1">
                <a:solidFill>
                  <a:srgbClr val="0070C0"/>
                </a:solidFill>
              </a:rPr>
              <a:t> </a:t>
            </a:r>
            <a:endParaRPr lang="en-US"/>
          </a:p>
          <a:p>
            <a:pPr algn="just">
              <a:lnSpc>
                <a:spcPct val="160000"/>
              </a:lnSpc>
            </a:pPr>
            <a:r>
              <a:rPr lang="en-US" b="1">
                <a:solidFill>
                  <a:srgbClr val="0070C0"/>
                </a:solidFill>
              </a:rPr>
              <a:t>                            </a:t>
            </a:r>
            <a:r>
              <a:rPr lang="en-US"/>
              <a:t>‘Introductory methods of Numerical analysis’ by </a:t>
            </a:r>
            <a:r>
              <a:rPr lang="en-US" b="1" err="1">
                <a:solidFill>
                  <a:srgbClr val="0070C0"/>
                </a:solidFill>
              </a:rPr>
              <a:t>Sastry</a:t>
            </a:r>
            <a:r>
              <a:rPr lang="en-US" b="1">
                <a:solidFill>
                  <a:srgbClr val="0070C0"/>
                </a:solidFill>
              </a:rPr>
              <a:t> S </a:t>
            </a:r>
            <a:r>
              <a:rPr lang="en-US" b="1" err="1">
                <a:solidFill>
                  <a:srgbClr val="0070C0"/>
                </a:solidFill>
              </a:rPr>
              <a:t>S</a:t>
            </a:r>
            <a:endParaRPr lang="en-US" b="1">
              <a:solidFill>
                <a:srgbClr val="0070C0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b="1">
                <a:solidFill>
                  <a:srgbClr val="0070C0"/>
                </a:solidFill>
              </a:rPr>
              <a:t>		 </a:t>
            </a:r>
            <a:r>
              <a:rPr lang="en-US"/>
              <a:t>‘Advanced Engineering Mathematics’ by </a:t>
            </a:r>
            <a:r>
              <a:rPr lang="en-US" b="1" err="1">
                <a:solidFill>
                  <a:srgbClr val="0070C0"/>
                </a:solidFill>
              </a:rPr>
              <a:t>Kreyzig</a:t>
            </a:r>
            <a:r>
              <a:rPr lang="en-US" b="1">
                <a:solidFill>
                  <a:srgbClr val="0070C0"/>
                </a:solidFill>
              </a:rPr>
              <a:t> 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FORMLAE 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TRIGONOMERTY: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/>
                  <a:t>Fundamental Identities :  </a:t>
                </a:r>
                <a:endParaRPr lang="en-IN"/>
              </a:p>
              <a:p>
                <a:pPr algn="just">
                  <a:lnSpc>
                    <a:spcPct val="150000"/>
                  </a:lnSpc>
                </a:pPr>
                <a:r>
                  <a:rPr lang="en-US"/>
                  <a:t>	</a:t>
                </a:r>
                <a:r>
                  <a:rPr lang="en-US" b="1"/>
                  <a:t>(</a:t>
                </a:r>
                <a:r>
                  <a:rPr lang="en-US" b="1" err="1"/>
                  <a:t>i</a:t>
                </a:r>
                <a:r>
                  <a:rPr lang="en-US" b="1"/>
                  <a:t>)    cos</a:t>
                </a:r>
                <a:r>
                  <a:rPr lang="en-US" b="1" baseline="30000"/>
                  <a:t>2</a:t>
                </a:r>
                <a:r>
                  <a:rPr lang="en-US" b="1"/>
                  <a:t> </a:t>
                </a:r>
                <a:r>
                  <a:rPr lang="en-US" b="1">
                    <a:sym typeface="Symbol" panose="05050102010706020507" pitchFamily="18" charset="2"/>
                  </a:rPr>
                  <a:t></a:t>
                </a:r>
                <a:r>
                  <a:rPr lang="en-US" b="1"/>
                  <a:t> + sin</a:t>
                </a:r>
                <a:r>
                  <a:rPr lang="en-US" b="1" baseline="30000"/>
                  <a:t>2</a:t>
                </a:r>
                <a:r>
                  <a:rPr lang="en-US" b="1"/>
                  <a:t> </a:t>
                </a:r>
                <a:r>
                  <a:rPr lang="en-US" b="1">
                    <a:sym typeface="Symbol" panose="05050102010706020507" pitchFamily="18" charset="2"/>
                  </a:rPr>
                  <a:t></a:t>
                </a:r>
                <a:r>
                  <a:rPr lang="en-US" b="1"/>
                  <a:t> = 1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/>
                  <a:t>	(ii)  1 + tan</a:t>
                </a:r>
                <a:r>
                  <a:rPr lang="en-US" b="1" baseline="30000"/>
                  <a:t>2</a:t>
                </a:r>
                <a:r>
                  <a:rPr lang="en-US" b="1"/>
                  <a:t> </a:t>
                </a:r>
                <a:r>
                  <a:rPr lang="en-US" b="1">
                    <a:sym typeface="Symbol" panose="05050102010706020507" pitchFamily="18" charset="2"/>
                  </a:rPr>
                  <a:t></a:t>
                </a:r>
                <a:r>
                  <a:rPr lang="en-US" b="1"/>
                  <a:t> = sec</a:t>
                </a:r>
                <a:r>
                  <a:rPr lang="en-US" b="1" baseline="30000"/>
                  <a:t>2</a:t>
                </a:r>
                <a:r>
                  <a:rPr lang="en-US" b="1"/>
                  <a:t> </a:t>
                </a:r>
                <a:r>
                  <a:rPr lang="en-US" b="1">
                    <a:sym typeface="Symbol" panose="05050102010706020507" pitchFamily="18" charset="2"/>
                  </a:rPr>
                  <a:t>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/>
                  <a:t>	(iii)  cot</a:t>
                </a:r>
                <a:r>
                  <a:rPr lang="en-US" b="1" baseline="30000"/>
                  <a:t>2</a:t>
                </a:r>
                <a:r>
                  <a:rPr lang="en-US" b="1"/>
                  <a:t> </a:t>
                </a:r>
                <a:r>
                  <a:rPr lang="en-US" b="1">
                    <a:sym typeface="Symbol" panose="05050102010706020507" pitchFamily="18" charset="2"/>
                  </a:rPr>
                  <a:t></a:t>
                </a:r>
                <a:r>
                  <a:rPr lang="en-US" b="1"/>
                  <a:t> + 1 = cosec</a:t>
                </a:r>
                <a:r>
                  <a:rPr lang="en-US" b="1" baseline="30000"/>
                  <a:t>2</a:t>
                </a:r>
                <a:r>
                  <a:rPr lang="en-US" b="1"/>
                  <a:t> </a:t>
                </a:r>
                <a:r>
                  <a:rPr lang="en-US" b="1">
                    <a:sym typeface="Symbol" panose="05050102010706020507" pitchFamily="18" charset="2"/>
                  </a:rPr>
                  <a:t>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/>
                  <a:t>Addition and Subtraction formulae: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</a:t>
                </a:r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𝑠𝑖𝑛𝑥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𝑠𝑖𝑛𝑦</m:t>
                    </m:r>
                  </m:oMath>
                </a14:m>
                <a:r>
                  <a:rPr lang="en-IN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𝑡𝑎𝑛𝑥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𝑡𝑎𝑛𝑦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1∓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𝑡𝑎𝑛𝑥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𝑡𝑎𝑛𝑦</m:t>
                        </m:r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endParaRPr lang="en-US" b="1">
                  <a:sym typeface="Symbol" panose="050501020107060205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  <a:blipFill>
                <a:blip r:embed="rId2"/>
                <a:stretch>
                  <a:fillRect l="-468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5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3" y="195943"/>
            <a:ext cx="11717383" cy="6466114"/>
          </a:xfrm>
        </p:spPr>
        <p:txBody>
          <a:bodyPr/>
          <a:lstStyle/>
          <a:p>
            <a:endParaRPr lang="en-IN"/>
          </a:p>
          <a:p>
            <a:pPr algn="just"/>
            <a:r>
              <a:rPr lang="en-IN"/>
              <a:t> </a:t>
            </a:r>
            <a:r>
              <a:rPr lang="en-IN" b="1" u="sng"/>
              <a:t>Linear Algebra</a:t>
            </a:r>
            <a:r>
              <a:rPr lang="en-IN" b="1"/>
              <a:t>:  							</a:t>
            </a:r>
            <a:endParaRPr lang="en-IN"/>
          </a:p>
          <a:p>
            <a:pPr algn="just"/>
            <a:endParaRPr lang="en-IN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Generalization of vector concept to higher dimensions, Generalized vector operations, Vector spaces and sub spaces, Linear independence and dependence, Basis.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Gram- Schmidt process of </a:t>
            </a:r>
            <a:r>
              <a:rPr lang="en-US" err="1"/>
              <a:t>orthogonalization</a:t>
            </a:r>
            <a:r>
              <a:rPr lang="en-US"/>
              <a:t>. </a:t>
            </a:r>
          </a:p>
          <a:p>
            <a:pPr algn="just">
              <a:lnSpc>
                <a:spcPct val="150000"/>
              </a:lnSpc>
            </a:pP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/>
              <a:t>‘Linear Algebra’ by </a:t>
            </a:r>
            <a:r>
              <a:rPr lang="en-US" b="1">
                <a:solidFill>
                  <a:srgbClr val="0070C0"/>
                </a:solidFill>
              </a:rPr>
              <a:t>G. Hadley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b="1"/>
              </a:p>
              <a:p>
                <a:pPr algn="just">
                  <a:lnSpc>
                    <a:spcPct val="150000"/>
                  </a:lnSpc>
                </a:pPr>
                <a:r>
                  <a:rPr lang="en-US" b="1"/>
                  <a:t>Transforming product into sum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x. cos y = ½ [sin (x + y) + sin (x – y)] 		cos x. sin y = ½ [sin (x + y) – sin (x – y)]</a:t>
                </a:r>
                <a:endParaRPr lang="en-I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cos x. cos y = ½ [cos (x + y) + cos (x – y)] 		sin x. sin y = ½ [cos (x – y) – cos (x + y)] </a:t>
                </a:r>
                <a:endParaRPr lang="en-I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b="1"/>
                  <a:t>Transforming sum into product: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  <a:blipFill>
                <a:blip r:embed="rId2"/>
                <a:stretch>
                  <a:fillRect l="-468" r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8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511f2d8-192d-425b-8924-b1777095c6df">
      <UserInfo>
        <DisplayName>SAIESHA P MASURKAR - (App.No. 120147966)</DisplayName>
        <AccountId>167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8BED3BB5E16479CDF94FF1049BDA8" ma:contentTypeVersion="9" ma:contentTypeDescription="Create a new document." ma:contentTypeScope="" ma:versionID="7e30a4ca293e93235c6ef0854d1cc718">
  <xsd:schema xmlns:xsd="http://www.w3.org/2001/XMLSchema" xmlns:xs="http://www.w3.org/2001/XMLSchema" xmlns:p="http://schemas.microsoft.com/office/2006/metadata/properties" xmlns:ns2="f270879a-e90d-4710-ac4c-8026706bc8e1" xmlns:ns3="6511f2d8-192d-425b-8924-b1777095c6df" targetNamespace="http://schemas.microsoft.com/office/2006/metadata/properties" ma:root="true" ma:fieldsID="c6ee187f5fef2cd0484c81db3b738b18" ns2:_="" ns3:_="">
    <xsd:import namespace="f270879a-e90d-4710-ac4c-8026706bc8e1"/>
    <xsd:import namespace="6511f2d8-192d-425b-8924-b1777095c6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879a-e90d-4710-ac4c-8026706b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f2d8-192d-425b-8924-b1777095c6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1C1EE-B3EE-4FBA-866F-D6B84A37561B}">
  <ds:schemaRefs>
    <ds:schemaRef ds:uri="http://schemas.microsoft.com/office/2006/metadata/properties"/>
    <ds:schemaRef ds:uri="http://schemas.microsoft.com/office/infopath/2007/PartnerControls"/>
    <ds:schemaRef ds:uri="6511f2d8-192d-425b-8924-b1777095c6df"/>
  </ds:schemaRefs>
</ds:datastoreItem>
</file>

<file path=customXml/itemProps2.xml><?xml version="1.0" encoding="utf-8"?>
<ds:datastoreItem xmlns:ds="http://schemas.openxmlformats.org/officeDocument/2006/customXml" ds:itemID="{F37B1A80-1190-4879-A887-DDA949B589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6E4A8-BEB0-4C0E-B658-6ADF84AF80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70879a-e90d-4710-ac4c-8026706bc8e1"/>
    <ds:schemaRef ds:uri="6511f2d8-192d-425b-8924-b1777095c6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895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Cambria Math</vt:lpstr>
      <vt:lpstr>CMR10</vt:lpstr>
      <vt:lpstr>Times New Roman</vt:lpstr>
      <vt:lpstr>Trebuchet MS</vt:lpstr>
      <vt:lpstr>Wingdings 3</vt:lpstr>
      <vt:lpstr>Facet</vt:lpstr>
      <vt:lpstr>PowerPoint Presentation</vt:lpstr>
      <vt:lpstr>First Semester-4 credits Second Semester -4 credits     First Semester Chapters: Matrix Algebra Linear Algebra Differential equations and applications. Numerical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MAHE-MIT-00</dc:creator>
  <cp:lastModifiedBy>Karthik Prabhu</cp:lastModifiedBy>
  <cp:revision>33</cp:revision>
  <dcterms:created xsi:type="dcterms:W3CDTF">2020-10-04T07:47:36Z</dcterms:created>
  <dcterms:modified xsi:type="dcterms:W3CDTF">2021-09-30T04:49:58Z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0x0101008238BED3BB5E16479CDF94FF1049BDA8</vt:lpwstr>
  </property>
</Properties>
</file>