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353" r:id="rId3"/>
    <p:sldId id="258" r:id="rId4"/>
    <p:sldId id="281" r:id="rId5"/>
    <p:sldId id="260" r:id="rId6"/>
    <p:sldId id="261" r:id="rId7"/>
    <p:sldId id="317" r:id="rId8"/>
    <p:sldId id="346" r:id="rId9"/>
    <p:sldId id="319" r:id="rId10"/>
    <p:sldId id="320" r:id="rId11"/>
    <p:sldId id="321" r:id="rId12"/>
    <p:sldId id="282" r:id="rId13"/>
    <p:sldId id="323" r:id="rId14"/>
    <p:sldId id="283" r:id="rId15"/>
    <p:sldId id="285" r:id="rId16"/>
    <p:sldId id="286" r:id="rId17"/>
    <p:sldId id="287" r:id="rId18"/>
    <p:sldId id="341" r:id="rId19"/>
    <p:sldId id="354" r:id="rId20"/>
    <p:sldId id="288" r:id="rId21"/>
    <p:sldId id="289" r:id="rId22"/>
    <p:sldId id="324" r:id="rId23"/>
    <p:sldId id="326" r:id="rId24"/>
    <p:sldId id="325" r:id="rId25"/>
    <p:sldId id="290" r:id="rId26"/>
    <p:sldId id="342" r:id="rId27"/>
    <p:sldId id="355" r:id="rId28"/>
    <p:sldId id="327" r:id="rId29"/>
    <p:sldId id="356" r:id="rId30"/>
    <p:sldId id="328" r:id="rId31"/>
    <p:sldId id="329" r:id="rId32"/>
    <p:sldId id="330" r:id="rId33"/>
    <p:sldId id="340" r:id="rId34"/>
    <p:sldId id="350" r:id="rId35"/>
    <p:sldId id="331" r:id="rId36"/>
    <p:sldId id="332" r:id="rId37"/>
    <p:sldId id="336" r:id="rId38"/>
    <p:sldId id="335" r:id="rId39"/>
    <p:sldId id="338" r:id="rId40"/>
    <p:sldId id="339" r:id="rId41"/>
    <p:sldId id="351" r:id="rId42"/>
    <p:sldId id="357" r:id="rId43"/>
    <p:sldId id="343" r:id="rId44"/>
    <p:sldId id="35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000"/>
    <a:srgbClr val="CD641E"/>
    <a:srgbClr val="CD6400"/>
    <a:srgbClr val="003399"/>
    <a:srgbClr val="F6A91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20"/>
    <p:restoredTop sz="70796" autoAdjust="0"/>
  </p:normalViewPr>
  <p:slideViewPr>
    <p:cSldViewPr>
      <p:cViewPr varScale="1">
        <p:scale>
          <a:sx n="71" d="100"/>
          <a:sy n="71" d="100"/>
        </p:scale>
        <p:origin x="-1038"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5C4C4-2B61-4277-BFC1-DBAE05718595}" type="datetimeFigureOut">
              <a:rPr lang="en-US" smtClean="0"/>
              <a:t>8/19/2014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75D01-23B7-41E6-A0E8-AA1EABC519ED}" type="slidenum">
              <a:rPr lang="en-US" smtClean="0"/>
              <a:t>‹#›</a:t>
            </a:fld>
            <a:endParaRPr lang="en-US"/>
          </a:p>
        </p:txBody>
      </p:sp>
    </p:spTree>
    <p:extLst>
      <p:ext uri="{BB962C8B-B14F-4D97-AF65-F5344CB8AC3E}">
        <p14:creationId xmlns:p14="http://schemas.microsoft.com/office/powerpoint/2010/main" val="121972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AC signal: Is a signal whose</a:t>
            </a:r>
            <a:r>
              <a:rPr lang="en-US" altLang="en-US" baseline="0" dirty="0" smtClean="0"/>
              <a:t> values keep changing, such that the average value is zero.</a:t>
            </a:r>
          </a:p>
          <a:p>
            <a:pPr eaLnBrk="1" hangingPunct="1"/>
            <a:r>
              <a:rPr lang="en-US" altLang="en-US" baseline="0" dirty="0" smtClean="0"/>
              <a:t>Figure: A=230x(root(2)) V, f=1/20msec=50Hz</a:t>
            </a:r>
          </a:p>
          <a:p>
            <a:pPr eaLnBrk="1" hangingPunct="1"/>
            <a:r>
              <a:rPr lang="en-US" altLang="en-US" baseline="0" dirty="0" smtClean="0"/>
              <a:t>DC signal: A signal that is constant valued. </a:t>
            </a:r>
          </a:p>
          <a:p>
            <a:pPr eaLnBrk="1" hangingPunct="1"/>
            <a:r>
              <a:rPr lang="en-US" altLang="en-US" dirty="0" smtClean="0"/>
              <a:t>Pure sinusoidal input signal Vin(t); A is the Amplitude in volts, </a:t>
            </a:r>
            <a:r>
              <a:rPr lang="en-US" altLang="en-US" i="1" dirty="0" smtClean="0"/>
              <a:t>w=2</a:t>
            </a:r>
            <a:r>
              <a:rPr lang="en-US" altLang="en-US" dirty="0" smtClean="0">
                <a:latin typeface="Cambria Math" pitchFamily="18" charset="0"/>
                <a:ea typeface="Cambria Math" pitchFamily="18" charset="0"/>
                <a:cs typeface="Cambria Math" pitchFamily="18" charset="0"/>
              </a:rPr>
              <a:t>𝜋𝑓</a:t>
            </a:r>
            <a:r>
              <a:rPr lang="en-US" altLang="en-US" dirty="0" smtClean="0"/>
              <a:t> called angular frequency in rad/sec, f is frequency in Hz.</a:t>
            </a:r>
          </a:p>
          <a:p>
            <a:pPr eaLnBrk="1" hangingPunct="1"/>
            <a:endParaRPr lang="en-US" altLang="en-US" dirty="0" smtClean="0"/>
          </a:p>
          <a:p>
            <a:r>
              <a:rPr lang="en-IN" sz="1200" i="1" kern="1200" dirty="0" smtClean="0">
                <a:solidFill>
                  <a:schemeClr val="tx1"/>
                </a:solidFill>
                <a:effectLst/>
                <a:latin typeface="+mn-lt"/>
                <a:ea typeface="+mn-ea"/>
                <a:cs typeface="+mn-cs"/>
              </a:rPr>
              <a:t>Average or DC value: </a:t>
            </a:r>
            <a:r>
              <a:rPr lang="en-IN" sz="1200" kern="1200" dirty="0" smtClean="0">
                <a:solidFill>
                  <a:schemeClr val="tx1"/>
                </a:solidFill>
                <a:effectLst/>
                <a:latin typeface="+mn-lt"/>
                <a:ea typeface="+mn-ea"/>
                <a:cs typeface="+mn-cs"/>
              </a:rPr>
              <a:t>The dc value of a signal  is the average value of that signal. The root mean square(RMS) value of the signal  is the effective value which produces the same heating effect as the alternating component. Mathematical equations refer notes equation (1.2.1) &amp; (1.2.2)</a:t>
            </a:r>
            <a:endParaRPr lang="en-GB" sz="1200" kern="1200" dirty="0" smtClean="0">
              <a:solidFill>
                <a:schemeClr val="tx1"/>
              </a:solidFill>
              <a:effectLst/>
              <a:latin typeface="+mn-lt"/>
              <a:ea typeface="+mn-ea"/>
              <a:cs typeface="+mn-cs"/>
            </a:endParaRPr>
          </a:p>
          <a:p>
            <a:pPr eaLnBrk="1" hangingPunct="1"/>
            <a:endParaRPr lang="en-US" altLang="en-US" dirty="0" smtClean="0"/>
          </a:p>
          <a:p>
            <a:pPr eaLnBrk="1" hangingPunct="1"/>
            <a:r>
              <a:rPr lang="en-US" altLang="en-US" dirty="0" smtClean="0"/>
              <a:t>The average value of this signal is zero.</a:t>
            </a:r>
            <a:endParaRPr lang="en-US" altLang="en-US" i="1" dirty="0" smtClean="0"/>
          </a:p>
          <a:p>
            <a:pPr eaLnBrk="1" hangingPunct="1"/>
            <a:endParaRPr lang="en-US" altLang="en-US" dirty="0" smtClean="0"/>
          </a:p>
        </p:txBody>
      </p:sp>
      <p:sp>
        <p:nvSpPr>
          <p:cNvPr id="4" name="Slide Number Placeholder 3"/>
          <p:cNvSpPr>
            <a:spLocks noGrp="1"/>
          </p:cNvSpPr>
          <p:nvPr>
            <p:ph type="sldNum" sz="quarter" idx="10"/>
          </p:nvPr>
        </p:nvSpPr>
        <p:spPr/>
        <p:txBody>
          <a:bodyPr/>
          <a:lstStyle/>
          <a:p>
            <a:fld id="{68A75D01-23B7-41E6-A0E8-AA1EABC519ED}" type="slidenum">
              <a:rPr lang="en-US" smtClean="0"/>
              <a:t>4</a:t>
            </a:fld>
            <a:endParaRPr lang="en-US"/>
          </a:p>
        </p:txBody>
      </p:sp>
    </p:spTree>
    <p:extLst>
      <p:ext uri="{BB962C8B-B14F-4D97-AF65-F5344CB8AC3E}">
        <p14:creationId xmlns:p14="http://schemas.microsoft.com/office/powerpoint/2010/main" val="21655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14</a:t>
            </a:fld>
            <a:endParaRPr lang="en-US"/>
          </a:p>
        </p:txBody>
      </p:sp>
    </p:spTree>
    <p:extLst>
      <p:ext uri="{BB962C8B-B14F-4D97-AF65-F5344CB8AC3E}">
        <p14:creationId xmlns:p14="http://schemas.microsoft.com/office/powerpoint/2010/main" val="378721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17</a:t>
            </a:fld>
            <a:endParaRPr lang="en-US"/>
          </a:p>
        </p:txBody>
      </p:sp>
    </p:spTree>
    <p:extLst>
      <p:ext uri="{BB962C8B-B14F-4D97-AF65-F5344CB8AC3E}">
        <p14:creationId xmlns:p14="http://schemas.microsoft.com/office/powerpoint/2010/main" val="636840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18</a:t>
            </a:fld>
            <a:endParaRPr lang="en-US"/>
          </a:p>
        </p:txBody>
      </p:sp>
    </p:spTree>
    <p:extLst>
      <p:ext uri="{BB962C8B-B14F-4D97-AF65-F5344CB8AC3E}">
        <p14:creationId xmlns:p14="http://schemas.microsoft.com/office/powerpoint/2010/main" val="2106152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output of a center tapped transformer is available in three different forms. The secondary voltage observed between the extreme end nodes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between node A and node B is a stepped down voltage as shown in fig. 13(a). The voltages measured at between node A and center node (ground) or node B and center node is half in magnitude in comparison to the voltage measured between node A and node B. Also very interesting point is that voltage at node A is 180° out of phase with the voltage at node B when measured relative to the center node (ground). All these secondary waveforms are shown in fig. 13b,c </a:t>
            </a:r>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20</a:t>
            </a:fld>
            <a:endParaRPr lang="en-US"/>
          </a:p>
        </p:txBody>
      </p:sp>
    </p:spTree>
    <p:extLst>
      <p:ext uri="{BB962C8B-B14F-4D97-AF65-F5344CB8AC3E}">
        <p14:creationId xmlns:p14="http://schemas.microsoft.com/office/powerpoint/2010/main" val="3385529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During the first half cycle, the voltage at node A is positive and voltage at node B is negative measured with respect to ground. Diode D1 gets forward biased and acts as a short whereas diode D2 is reverse biased and acts as open. </a:t>
            </a:r>
            <a:r>
              <a:rPr lang="en-US" sz="1200" dirty="0" smtClean="0">
                <a:effectLst/>
                <a:latin typeface="Times New Roman"/>
                <a:ea typeface="Calibri"/>
                <a:cs typeface="Tunga"/>
              </a:rPr>
              <a:t>This results in a current flow through upper half secondary windings of transformer, diode D1 and the load RL. Direction of the current through the load is towards the ground from node C. Hence</a:t>
            </a:r>
            <a:r>
              <a:rPr lang="en-US" sz="1200" dirty="0" smtClean="0">
                <a:solidFill>
                  <a:srgbClr val="000000"/>
                </a:solidFill>
                <a:effectLst/>
                <a:latin typeface="Times New Roman"/>
                <a:ea typeface="SimSun"/>
                <a:cs typeface="Tunga"/>
              </a:rPr>
              <a:t> the output voltage measured at node C with respect to ground is equal to voltage at node A measured with respect to ground.</a:t>
            </a:r>
            <a:endParaRPr lang="en-GB" sz="1200" dirty="0" smtClean="0">
              <a:effectLst/>
              <a:latin typeface="+mn-lt"/>
              <a:ea typeface="Calibri"/>
              <a:cs typeface="Tunga"/>
            </a:endParaRPr>
          </a:p>
          <a:p>
            <a:endParaRPr lang="en-US" dirty="0" smtClean="0"/>
          </a:p>
          <a:p>
            <a:r>
              <a:rPr lang="en-US" dirty="0" smtClean="0"/>
              <a:t>Similar</a:t>
            </a:r>
            <a:r>
              <a:rPr lang="en-US" baseline="0" dirty="0" smtClean="0"/>
              <a:t> </a:t>
            </a:r>
            <a:r>
              <a:rPr lang="en-US" baseline="0" dirty="0" err="1" smtClean="0"/>
              <a:t>explaination</a:t>
            </a:r>
            <a:r>
              <a:rPr lang="en-US" baseline="0" dirty="0" smtClean="0"/>
              <a:t> holds good</a:t>
            </a:r>
            <a:r>
              <a:rPr lang="en-US" dirty="0" smtClean="0"/>
              <a:t> for second</a:t>
            </a:r>
            <a:r>
              <a:rPr lang="en-US" baseline="0" dirty="0" smtClean="0"/>
              <a:t> half of time period</a:t>
            </a: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21</a:t>
            </a:fld>
            <a:endParaRPr lang="en-US"/>
          </a:p>
        </p:txBody>
      </p:sp>
    </p:spTree>
    <p:extLst>
      <p:ext uri="{BB962C8B-B14F-4D97-AF65-F5344CB8AC3E}">
        <p14:creationId xmlns:p14="http://schemas.microsoft.com/office/powerpoint/2010/main" val="1495622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output waveform observed across load resistor along with voltage waveforms at node A and node B with respect to ground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Thus</a:t>
            </a:r>
            <a:r>
              <a:rPr lang="en-US" sz="1200" kern="1200" baseline="0" dirty="0" smtClean="0">
                <a:solidFill>
                  <a:schemeClr val="tx1"/>
                </a:solidFill>
                <a:effectLst/>
                <a:latin typeface="+mn-lt"/>
                <a:ea typeface="+mn-ea"/>
                <a:cs typeface="+mn-cs"/>
              </a:rPr>
              <a:t> rectified output is unidirectional that exist for the entire time period.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Also </a:t>
            </a: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22</a:t>
            </a:fld>
            <a:endParaRPr lang="en-US"/>
          </a:p>
        </p:txBody>
      </p:sp>
    </p:spTree>
    <p:extLst>
      <p:ext uri="{BB962C8B-B14F-4D97-AF65-F5344CB8AC3E}">
        <p14:creationId xmlns:p14="http://schemas.microsoft.com/office/powerpoint/2010/main" val="867476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1. T/2   2. T/2  3. T</a:t>
            </a: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25</a:t>
            </a:fld>
            <a:endParaRPr lang="en-US"/>
          </a:p>
        </p:txBody>
      </p:sp>
    </p:spTree>
    <p:extLst>
      <p:ext uri="{BB962C8B-B14F-4D97-AF65-F5344CB8AC3E}">
        <p14:creationId xmlns:p14="http://schemas.microsoft.com/office/powerpoint/2010/main" val="867476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bridge rectifier consists of four diodes in the form of a bridge. We can represent two parallel paths, each path with two diodes and all diodes directed in the same direction. The top path consists of diode D3 and D1 whereas bottom path consists of diode D2 and D4 respectively. Load resistor is connected between the ends of two parallel paths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node C and ground). The secondary input is between the two centers of two the two parallel paths (one between D1,D3 and other between D4, D2)  </a:t>
            </a:r>
          </a:p>
          <a:p>
            <a:r>
              <a:rPr lang="en-US" sz="1200" kern="1200" dirty="0" smtClean="0">
                <a:solidFill>
                  <a:schemeClr val="tx1"/>
                </a:solidFill>
                <a:effectLst/>
                <a:latin typeface="+mn-lt"/>
                <a:ea typeface="+mn-ea"/>
                <a:cs typeface="+mn-cs"/>
              </a:rPr>
              <a:t>Output is measured across load</a:t>
            </a:r>
            <a:r>
              <a:rPr lang="en-US" sz="1200" kern="1200" baseline="0" dirty="0" smtClean="0">
                <a:solidFill>
                  <a:schemeClr val="tx1"/>
                </a:solidFill>
                <a:effectLst/>
                <a:latin typeface="+mn-lt"/>
                <a:ea typeface="+mn-ea"/>
                <a:cs typeface="+mn-cs"/>
              </a:rPr>
              <a:t> resistor.</a:t>
            </a: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28</a:t>
            </a:fld>
            <a:endParaRPr lang="en-US"/>
          </a:p>
        </p:txBody>
      </p:sp>
    </p:spTree>
    <p:extLst>
      <p:ext uri="{BB962C8B-B14F-4D97-AF65-F5344CB8AC3E}">
        <p14:creationId xmlns:p14="http://schemas.microsoft.com/office/powerpoint/2010/main" val="3385529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bridge rectifier consists of four diodes in the form of a bridge. We can represent two parallel paths, each path with two diodes and all diodes directed in the same direction. The top path consists of diode D3 and D1 whereas bottom path consists of diode D2 and D4 respectively. Load resistor is connected between the ends of two parallel paths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node C and ground). The secondary input is between the two centers of two the two parallel paths (one between D1,D3 and other between D4, D2)  </a:t>
            </a:r>
          </a:p>
          <a:p>
            <a:r>
              <a:rPr lang="en-US" sz="1200" kern="1200" dirty="0" smtClean="0">
                <a:solidFill>
                  <a:schemeClr val="tx1"/>
                </a:solidFill>
                <a:effectLst/>
                <a:latin typeface="+mn-lt"/>
                <a:ea typeface="+mn-ea"/>
                <a:cs typeface="+mn-cs"/>
              </a:rPr>
              <a:t>Output is measured across load</a:t>
            </a:r>
            <a:r>
              <a:rPr lang="en-US" sz="1200" kern="1200" baseline="0" dirty="0" smtClean="0">
                <a:solidFill>
                  <a:schemeClr val="tx1"/>
                </a:solidFill>
                <a:effectLst/>
                <a:latin typeface="+mn-lt"/>
                <a:ea typeface="+mn-ea"/>
                <a:cs typeface="+mn-cs"/>
              </a:rPr>
              <a:t> resistor.</a:t>
            </a: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29</a:t>
            </a:fld>
            <a:endParaRPr lang="en-US"/>
          </a:p>
        </p:txBody>
      </p:sp>
    </p:spTree>
    <p:extLst>
      <p:ext uri="{BB962C8B-B14F-4D97-AF65-F5344CB8AC3E}">
        <p14:creationId xmlns:p14="http://schemas.microsoft.com/office/powerpoint/2010/main" val="3385529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the first half of the time period, during which node A is positive with respect to B, D1 and D2 are forward biased whereas D3 and D4 are reverse biased. As said earlier considering ideal diodes D1, D2 are shorted and D3,D4 are open as in fig 18. This results in a current flow taking a closed path from node A, through D1, R-Load, D2 and from node B through the secondary coil as indicated. </a:t>
            </a:r>
            <a:r>
              <a:rPr lang="en-US" sz="1200" i="1" kern="1200" dirty="0" smtClean="0">
                <a:solidFill>
                  <a:schemeClr val="tx1"/>
                </a:solidFill>
                <a:effectLst/>
                <a:latin typeface="+mn-lt"/>
                <a:ea typeface="+mn-ea"/>
                <a:cs typeface="+mn-cs"/>
              </a:rPr>
              <a:t>Note that current through the load resistor flows from node C to ground.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Similarly for the second half of the time period, during which node B is positive with respect to A, D3 and D4 are forward biased whereas D1 and D2 are reverse biased. Diodes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D3, D4 are shorted and D1,D2 are open as shown in figure 19. This results in a current flow taking a closed path from node B, through D4, R-Load, D3 and from node A through the secondary coil as indicated. </a:t>
            </a:r>
            <a:r>
              <a:rPr lang="en-US" sz="1200" i="1" kern="1200" dirty="0" smtClean="0">
                <a:solidFill>
                  <a:schemeClr val="tx1"/>
                </a:solidFill>
                <a:effectLst/>
                <a:latin typeface="+mn-lt"/>
                <a:ea typeface="+mn-ea"/>
                <a:cs typeface="+mn-cs"/>
              </a:rPr>
              <a:t>Note that again current through the load resistor flows from node C to ground </a:t>
            </a:r>
            <a:r>
              <a:rPr lang="en-US" sz="1200" kern="1200" dirty="0" smtClean="0">
                <a:solidFill>
                  <a:schemeClr val="tx1"/>
                </a:solidFill>
                <a:effectLst/>
                <a:latin typeface="+mn-lt"/>
                <a:ea typeface="+mn-ea"/>
                <a:cs typeface="+mn-cs"/>
              </a:rPr>
              <a:t>even though the current through the secondary has reversed.</a:t>
            </a:r>
            <a:r>
              <a:rPr lang="en-US" sz="1200" i="1"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Thus output voltage is unidirectional for both the half cycle</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30</a:t>
            </a:fld>
            <a:endParaRPr lang="en-US"/>
          </a:p>
        </p:txBody>
      </p:sp>
    </p:spTree>
    <p:extLst>
      <p:ext uri="{BB962C8B-B14F-4D97-AF65-F5344CB8AC3E}">
        <p14:creationId xmlns:p14="http://schemas.microsoft.com/office/powerpoint/2010/main" val="149562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 step down transformer reduces the voltage of an ac signal is called a step down transformer.</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Rectifiers</a:t>
            </a:r>
            <a:r>
              <a:rPr lang="en-US" sz="1200" kern="1200" baseline="0" dirty="0" smtClean="0">
                <a:solidFill>
                  <a:schemeClr val="tx1"/>
                </a:solidFill>
                <a:effectLst/>
                <a:latin typeface="Arial" charset="0"/>
                <a:ea typeface="+mn-ea"/>
                <a:cs typeface="+mn-cs"/>
              </a:rPr>
              <a:t> </a:t>
            </a:r>
            <a:r>
              <a:rPr lang="en-GB" sz="1200" kern="1200" dirty="0" smtClean="0">
                <a:solidFill>
                  <a:schemeClr val="tx1"/>
                </a:solidFill>
                <a:effectLst/>
                <a:latin typeface="Arial" charset="0"/>
                <a:ea typeface="+mn-ea"/>
                <a:cs typeface="+mn-cs"/>
              </a:rPr>
              <a:t>converts an ac sinusoidal signal that is bidirectional with positive and negative amplitudes into a signal with only unidirectional amplitudes that is only positive or only negative. Thus rectifier circuit forces the current through the load to flow in only in one direction. The out put of rectifier is called pulsating dc signal.</a:t>
            </a:r>
          </a:p>
          <a:p>
            <a:endParaRPr lang="en-US" sz="1200" kern="1200" dirty="0" smtClean="0">
              <a:solidFill>
                <a:schemeClr val="tx1"/>
              </a:solidFill>
              <a:effectLst/>
              <a:latin typeface="Arial" charset="0"/>
              <a:ea typeface="+mn-ea"/>
              <a:cs typeface="+mn-cs"/>
            </a:endParaRPr>
          </a:p>
          <a:p>
            <a:pPr eaLnBrk="1" hangingPunct="1"/>
            <a:r>
              <a:rPr lang="en-US" altLang="en-US" sz="2800" dirty="0" smtClean="0">
                <a:latin typeface="Times New Roman" pitchFamily="18" charset="0"/>
              </a:rPr>
              <a:t>Converts AC signal to pulsating DC</a:t>
            </a:r>
          </a:p>
          <a:p>
            <a:pPr eaLnBrk="1" hangingPunct="1"/>
            <a:endParaRPr lang="en-US" altLang="en-US" sz="2800" dirty="0" smtClean="0">
              <a:latin typeface="Times New Roman" pitchFamily="18" charset="0"/>
            </a:endParaRPr>
          </a:p>
          <a:p>
            <a:pPr eaLnBrk="1" hangingPunct="1"/>
            <a:r>
              <a:rPr lang="en-US" altLang="en-US" sz="2800" dirty="0" smtClean="0">
                <a:latin typeface="Times New Roman" pitchFamily="18" charset="0"/>
              </a:rPr>
              <a:t>Primary element:  Diode</a:t>
            </a:r>
          </a:p>
          <a:p>
            <a:pPr eaLnBrk="1" hangingPunct="1"/>
            <a:endParaRPr lang="en-US" altLang="en-US" sz="2800" dirty="0" smtClean="0">
              <a:latin typeface="Times New Roman" pitchFamily="18" charset="0"/>
            </a:endParaRPr>
          </a:p>
          <a:p>
            <a:pPr eaLnBrk="1" hangingPunct="1"/>
            <a:r>
              <a:rPr lang="en-US" altLang="en-US" sz="2800" dirty="0" smtClean="0">
                <a:latin typeface="Times New Roman" pitchFamily="18" charset="0"/>
              </a:rPr>
              <a:t>Two types of rectifiers are: 	Half wave rectifier</a:t>
            </a:r>
          </a:p>
          <a:p>
            <a:pPr eaLnBrk="1" hangingPunct="1">
              <a:buFontTx/>
              <a:buNone/>
            </a:pPr>
            <a:r>
              <a:rPr lang="en-US" altLang="en-US" sz="2800" dirty="0" smtClean="0">
                <a:latin typeface="Times New Roman" pitchFamily="18" charset="0"/>
              </a:rPr>
              <a:t>						Full wave rectifier</a:t>
            </a:r>
          </a:p>
          <a:p>
            <a:pPr eaLnBrk="1" hangingPunct="1"/>
            <a:r>
              <a:rPr lang="en-US" altLang="en-US" sz="2800" dirty="0" smtClean="0">
                <a:latin typeface="Times New Roman" pitchFamily="18" charset="0"/>
              </a:rPr>
              <a:t>Full wave rectifier</a:t>
            </a:r>
          </a:p>
          <a:p>
            <a:pPr lvl="1" eaLnBrk="1" hangingPunct="1"/>
            <a:r>
              <a:rPr lang="en-US" altLang="en-US" sz="2000" dirty="0" smtClean="0">
                <a:solidFill>
                  <a:schemeClr val="tx1"/>
                </a:solidFill>
                <a:latin typeface="Times New Roman" pitchFamily="18" charset="0"/>
              </a:rPr>
              <a:t>Center-tapped transformer FWR</a:t>
            </a:r>
          </a:p>
          <a:p>
            <a:pPr lvl="1" eaLnBrk="1" hangingPunct="1"/>
            <a:r>
              <a:rPr lang="en-US" altLang="en-US" sz="2000" dirty="0" smtClean="0">
                <a:solidFill>
                  <a:schemeClr val="tx1"/>
                </a:solidFill>
                <a:latin typeface="Times New Roman" pitchFamily="18" charset="0"/>
              </a:rPr>
              <a:t>Bridge FWR</a:t>
            </a:r>
          </a:p>
          <a:p>
            <a:endParaRPr lang="en-GB"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A filter circuit filters ac content from pulsating dc. A filter has to have a capacitor, an energy storing component that can hold the voltage to the peak value of the rectified pulsating dc and then dissipate energy to load when the pulsating dc drops.</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Finally regulator is used </a:t>
            </a:r>
            <a:r>
              <a:rPr lang="en-GB" sz="1200" kern="1200" dirty="0" smtClean="0">
                <a:solidFill>
                  <a:schemeClr val="tx1"/>
                </a:solidFill>
                <a:effectLst/>
                <a:latin typeface="Arial" charset="0"/>
                <a:ea typeface="+mn-ea"/>
                <a:cs typeface="+mn-cs"/>
              </a:rPr>
              <a:t>to provide constant dc voltage despite of variations in the mains ac power supply or load variations.</a:t>
            </a:r>
            <a:endParaRPr lang="en-US" altLang="en-US" dirty="0" smtClean="0"/>
          </a:p>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5</a:t>
            </a:fld>
            <a:endParaRPr lang="en-US"/>
          </a:p>
        </p:txBody>
      </p:sp>
    </p:spTree>
    <p:extLst>
      <p:ext uri="{BB962C8B-B14F-4D97-AF65-F5344CB8AC3E}">
        <p14:creationId xmlns:p14="http://schemas.microsoft.com/office/powerpoint/2010/main" val="2100154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31</a:t>
            </a:fld>
            <a:endParaRPr lang="en-US"/>
          </a:p>
        </p:txBody>
      </p:sp>
    </p:spTree>
    <p:extLst>
      <p:ext uri="{BB962C8B-B14F-4D97-AF65-F5344CB8AC3E}">
        <p14:creationId xmlns:p14="http://schemas.microsoft.com/office/powerpoint/2010/main" val="867476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Advantages of HWR over FWR</a:t>
            </a:r>
            <a:endParaRPr lang="en-GB" sz="1200" b="1" dirty="0" smtClean="0"/>
          </a:p>
          <a:p>
            <a:pPr marL="584200" lvl="0" indent="-34290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Simple</a:t>
            </a:r>
            <a:r>
              <a:rPr lang="en-US" sz="1200" dirty="0" smtClean="0"/>
              <a:t> circuit</a:t>
            </a:r>
            <a:endParaRPr lang="en-GB" sz="1200" dirty="0" smtClean="0"/>
          </a:p>
          <a:p>
            <a:pPr marL="584200" lvl="0" indent="-342900">
              <a:buFont typeface="Arial" panose="020B0604020202020204" pitchFamily="34" charset="0"/>
              <a:buChar char="•"/>
            </a:pPr>
            <a:r>
              <a:rPr lang="en-US" sz="1200" dirty="0" smtClean="0"/>
              <a:t>Single diode</a:t>
            </a:r>
            <a:endParaRPr lang="en-GB" sz="1200" dirty="0" smtClean="0"/>
          </a:p>
          <a:p>
            <a:pPr marL="584200" lvl="0" indent="-342900">
              <a:buFont typeface="Arial" panose="020B0604020202020204" pitchFamily="34" charset="0"/>
              <a:buChar char="•"/>
            </a:pPr>
            <a:r>
              <a:rPr lang="en-US" sz="1200" dirty="0" smtClean="0"/>
              <a:t>PIV rating is </a:t>
            </a:r>
            <a:r>
              <a:rPr lang="en-US" sz="1200" i="1" dirty="0" err="1" smtClean="0"/>
              <a:t>V</a:t>
            </a:r>
            <a:r>
              <a:rPr lang="en-US" sz="1200" i="1" baseline="-25000" dirty="0" err="1" smtClean="0"/>
              <a:t>m</a:t>
            </a:r>
            <a:endParaRPr lang="en-GB" sz="1200" dirty="0" smtClean="0"/>
          </a:p>
          <a:p>
            <a:r>
              <a:rPr lang="en-US" sz="1200" dirty="0" smtClean="0"/>
              <a:t> </a:t>
            </a:r>
            <a:endParaRPr lang="en-GB" sz="1200" dirty="0" smtClean="0"/>
          </a:p>
          <a:p>
            <a:r>
              <a:rPr lang="en-US" sz="1200" b="1" dirty="0" smtClean="0"/>
              <a:t>Advantages of Center tapped FWR rectifier over HWR</a:t>
            </a:r>
            <a:endParaRPr lang="en-GB" sz="1200" b="1" dirty="0" smtClean="0"/>
          </a:p>
          <a:p>
            <a:pPr marL="584200" indent="-34290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High Efficiency </a:t>
            </a:r>
            <a:endParaRPr lang="en-GB" sz="1200" dirty="0" smtClean="0">
              <a:latin typeface="Times New Roman" panose="02020603050405020304" pitchFamily="18" charset="0"/>
              <a:cs typeface="Times New Roman" panose="02020603050405020304" pitchFamily="18" charset="0"/>
            </a:endParaRPr>
          </a:p>
          <a:p>
            <a:pPr marL="584200" indent="-34290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low ripple factor </a:t>
            </a:r>
            <a:endParaRPr lang="en-GB" sz="1200" dirty="0" smtClean="0">
              <a:latin typeface="Times New Roman" panose="02020603050405020304" pitchFamily="18" charset="0"/>
              <a:cs typeface="Times New Roman" panose="02020603050405020304" pitchFamily="18" charset="0"/>
            </a:endParaRPr>
          </a:p>
          <a:p>
            <a:r>
              <a:rPr lang="en-IN" sz="1200" dirty="0" smtClean="0"/>
              <a:t> </a:t>
            </a:r>
            <a:endParaRPr lang="en-GB" sz="1200" dirty="0" smtClean="0"/>
          </a:p>
          <a:p>
            <a:r>
              <a:rPr lang="en-IN" sz="1200" b="1" dirty="0" smtClean="0"/>
              <a:t>Advantages of bridge rectifier over to centre-tap </a:t>
            </a:r>
            <a:r>
              <a:rPr lang="en-US" sz="1200" b="1" dirty="0" smtClean="0"/>
              <a:t>FWR</a:t>
            </a:r>
            <a:endParaRPr lang="en-GB" sz="1200" b="1" dirty="0" smtClean="0"/>
          </a:p>
          <a:p>
            <a:pPr marL="584200" lvl="0" indent="-34290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PIV rating is </a:t>
            </a:r>
            <a:r>
              <a:rPr lang="en-US" sz="1200" dirty="0" err="1" smtClean="0">
                <a:latin typeface="Times New Roman" panose="02020603050405020304" pitchFamily="18" charset="0"/>
                <a:cs typeface="Times New Roman" panose="02020603050405020304" pitchFamily="18" charset="0"/>
              </a:rPr>
              <a:t>Vm</a:t>
            </a:r>
            <a:endParaRPr lang="en-GB" sz="1200" dirty="0" smtClean="0">
              <a:latin typeface="Times New Roman" panose="02020603050405020304" pitchFamily="18" charset="0"/>
              <a:cs typeface="Times New Roman" panose="02020603050405020304" pitchFamily="18" charset="0"/>
            </a:endParaRPr>
          </a:p>
          <a:p>
            <a:pPr marL="584200" lvl="0" indent="-34290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Does not use Centre-tap transformer</a:t>
            </a:r>
          </a:p>
          <a:p>
            <a:pPr marL="584200" lvl="0" indent="-342900">
              <a:buFont typeface="Arial" panose="020B0604020202020204" pitchFamily="34" charset="0"/>
              <a:buChar char="•"/>
            </a:pPr>
            <a:endParaRPr lang="en-US" altLang="en-US" sz="1200" dirty="0" smtClean="0">
              <a:latin typeface="Times New Roman" panose="02020603050405020304" pitchFamily="18" charset="0"/>
              <a:cs typeface="Times New Roman" panose="02020603050405020304" pitchFamily="18" charset="0"/>
            </a:endParaRPr>
          </a:p>
          <a:p>
            <a:pPr marL="584200" lvl="0" indent="-342900">
              <a:buFont typeface="Arial" panose="020B0604020202020204" pitchFamily="34" charset="0"/>
              <a:buChar char="•"/>
            </a:pPr>
            <a:endParaRPr lang="en-US" altLang="en-US" sz="1200" dirty="0" smtClean="0">
              <a:latin typeface="Times New Roman" panose="02020603050405020304" pitchFamily="18" charset="0"/>
              <a:cs typeface="Times New Roman" panose="02020603050405020304" pitchFamily="18" charset="0"/>
            </a:endParaRPr>
          </a:p>
          <a:p>
            <a:r>
              <a:rPr lang="en-US" sz="1200" b="1" dirty="0" smtClean="0">
                <a:latin typeface="Times New Roman" panose="02020603050405020304" pitchFamily="18" charset="0"/>
                <a:cs typeface="Times New Roman" panose="02020603050405020304" pitchFamily="18" charset="0"/>
              </a:rPr>
              <a:t>Disadvantages of HWR over FWR</a:t>
            </a:r>
          </a:p>
          <a:p>
            <a:pPr marL="584200" indent="-34290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High ripple factor</a:t>
            </a:r>
            <a:endParaRPr lang="en-GB" sz="1200" dirty="0" smtClean="0">
              <a:latin typeface="Times New Roman" panose="02020603050405020304" pitchFamily="18" charset="0"/>
              <a:cs typeface="Times New Roman" panose="02020603050405020304" pitchFamily="18" charset="0"/>
            </a:endParaRPr>
          </a:p>
          <a:p>
            <a:pPr marL="584200" indent="-34290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Low efficiency</a:t>
            </a:r>
            <a:endParaRPr lang="en-GB" sz="1200" dirty="0" smtClean="0">
              <a:latin typeface="Times New Roman" panose="02020603050405020304" pitchFamily="18" charset="0"/>
              <a:cs typeface="Times New Roman" panose="02020603050405020304" pitchFamily="18" charset="0"/>
            </a:endParaRPr>
          </a:p>
          <a:p>
            <a:endParaRPr lang="en-GB" sz="1200" dirty="0" smtClean="0"/>
          </a:p>
          <a:p>
            <a:r>
              <a:rPr lang="en-US" sz="1200" dirty="0" smtClean="0">
                <a:latin typeface="Times New Roman" panose="02020603050405020304" pitchFamily="18" charset="0"/>
                <a:cs typeface="Times New Roman" panose="02020603050405020304" pitchFamily="18" charset="0"/>
              </a:rPr>
              <a:t> </a:t>
            </a:r>
            <a:r>
              <a:rPr lang="en-IN" sz="1200" b="1" dirty="0" smtClean="0">
                <a:latin typeface="Times New Roman" panose="02020603050405020304" pitchFamily="18" charset="0"/>
                <a:cs typeface="Times New Roman" panose="02020603050405020304" pitchFamily="18" charset="0"/>
              </a:rPr>
              <a:t>Disadvantages of centre-tap FWR over Bridge</a:t>
            </a:r>
          </a:p>
          <a:p>
            <a:pPr marL="577850" lvl="0" indent="-3365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Uses center tapped transformer</a:t>
            </a:r>
            <a:endParaRPr lang="en-US" altLang="en-US" sz="1200" dirty="0" smtClean="0">
              <a:latin typeface="Times New Roman" pitchFamily="18" charset="0"/>
              <a:cs typeface="Times New Roman" panose="02020603050405020304" pitchFamily="18" charset="0"/>
            </a:endParaRPr>
          </a:p>
          <a:p>
            <a:endParaRPr lang="en-GB"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 </a:t>
            </a:r>
            <a:r>
              <a:rPr lang="en-IN" sz="1200" b="1" dirty="0" smtClean="0">
                <a:latin typeface="Times New Roman" panose="02020603050405020304" pitchFamily="18" charset="0"/>
                <a:cs typeface="Times New Roman" panose="02020603050405020304" pitchFamily="18" charset="0"/>
              </a:rPr>
              <a:t>Disadvantages of bridge rectifier over other rectifiers</a:t>
            </a:r>
            <a:endParaRPr lang="en-GB" sz="1200" b="1" dirty="0" smtClean="0">
              <a:latin typeface="Times New Roman" panose="02020603050405020304" pitchFamily="18" charset="0"/>
              <a:cs typeface="Times New Roman" panose="02020603050405020304" pitchFamily="18" charset="0"/>
            </a:endParaRPr>
          </a:p>
          <a:p>
            <a:pPr marL="577850" lvl="0" indent="-3365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Four diodes are used</a:t>
            </a:r>
            <a:endParaRPr lang="en-US" altLang="en-US" sz="1200" dirty="0" smtClean="0">
              <a:latin typeface="Times New Roman" panose="02020603050405020304" pitchFamily="18" charset="0"/>
              <a:cs typeface="Times New Roman" panose="02020603050405020304" pitchFamily="18" charset="0"/>
            </a:endParaRPr>
          </a:p>
          <a:p>
            <a:pPr marL="241300" lvl="0" indent="0">
              <a:buFont typeface="Arial" panose="020B0604020202020204" pitchFamily="34" charset="0"/>
              <a:buNone/>
            </a:pPr>
            <a:endParaRPr lang="en-US" altLang="en-US" sz="1200" dirty="0" smtClean="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33</a:t>
            </a:fld>
            <a:endParaRPr lang="en-US"/>
          </a:p>
        </p:txBody>
      </p:sp>
    </p:spTree>
    <p:extLst>
      <p:ext uri="{BB962C8B-B14F-4D97-AF65-F5344CB8AC3E}">
        <p14:creationId xmlns:p14="http://schemas.microsoft.com/office/powerpoint/2010/main" val="2796983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34</a:t>
            </a:fld>
            <a:endParaRPr lang="en-US"/>
          </a:p>
        </p:txBody>
      </p:sp>
    </p:spTree>
    <p:extLst>
      <p:ext uri="{BB962C8B-B14F-4D97-AF65-F5344CB8AC3E}">
        <p14:creationId xmlns:p14="http://schemas.microsoft.com/office/powerpoint/2010/main" val="2796983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property of a capacitor is that, it allows ac component and blocks dc component. The operation of the capacitor filter is to minimize the ripple and to increase the dc voltage.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36</a:t>
            </a:fld>
            <a:endParaRPr lang="en-US"/>
          </a:p>
        </p:txBody>
      </p:sp>
    </p:spTree>
    <p:extLst>
      <p:ext uri="{BB962C8B-B14F-4D97-AF65-F5344CB8AC3E}">
        <p14:creationId xmlns:p14="http://schemas.microsoft.com/office/powerpoint/2010/main" val="3518441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capacitor charges to its peak value through</a:t>
            </a:r>
            <a:r>
              <a:rPr lang="en-US" sz="1200" kern="1200" baseline="0" dirty="0" smtClean="0">
                <a:solidFill>
                  <a:schemeClr val="tx1"/>
                </a:solidFill>
                <a:effectLst/>
                <a:latin typeface="+mn-lt"/>
                <a:ea typeface="+mn-ea"/>
                <a:cs typeface="+mn-cs"/>
              </a:rPr>
              <a:t> Diode and secondary. But as the voltage starts reducing from peak value the Capacitor tries to retain the voltage to the peak. But t</a:t>
            </a:r>
            <a:r>
              <a:rPr lang="en-US" sz="1200" kern="1200" dirty="0" smtClean="0">
                <a:solidFill>
                  <a:schemeClr val="tx1"/>
                </a:solidFill>
                <a:effectLst/>
                <a:latin typeface="+mn-lt"/>
                <a:ea typeface="+mn-ea"/>
                <a:cs typeface="+mn-cs"/>
              </a:rPr>
              <a:t>he capacitor will discharge through the load resistance slowly until the transformer secondary voltage again increases to a value greater than the capacitor voltage.</a:t>
            </a:r>
            <a:endParaRPr lang="en-GB" dirty="0" smtClean="0"/>
          </a:p>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38</a:t>
            </a:fld>
            <a:endParaRPr lang="en-US"/>
          </a:p>
        </p:txBody>
      </p:sp>
    </p:spTree>
    <p:extLst>
      <p:ext uri="{BB962C8B-B14F-4D97-AF65-F5344CB8AC3E}">
        <p14:creationId xmlns:p14="http://schemas.microsoft.com/office/powerpoint/2010/main" val="3264047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39</a:t>
            </a:fld>
            <a:endParaRPr lang="en-US"/>
          </a:p>
        </p:txBody>
      </p:sp>
    </p:spTree>
    <p:extLst>
      <p:ext uri="{BB962C8B-B14F-4D97-AF65-F5344CB8AC3E}">
        <p14:creationId xmlns:p14="http://schemas.microsoft.com/office/powerpoint/2010/main" val="3264047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40</a:t>
            </a:fld>
            <a:endParaRPr lang="en-US"/>
          </a:p>
        </p:txBody>
      </p:sp>
    </p:spTree>
    <p:extLst>
      <p:ext uri="{BB962C8B-B14F-4D97-AF65-F5344CB8AC3E}">
        <p14:creationId xmlns:p14="http://schemas.microsoft.com/office/powerpoint/2010/main" val="3264047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41</a:t>
            </a:fld>
            <a:endParaRPr lang="en-US"/>
          </a:p>
        </p:txBody>
      </p:sp>
    </p:spTree>
    <p:extLst>
      <p:ext uri="{BB962C8B-B14F-4D97-AF65-F5344CB8AC3E}">
        <p14:creationId xmlns:p14="http://schemas.microsoft.com/office/powerpoint/2010/main" val="2796983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 step down transformer reduces the voltage of an ac signal is called a step down transformer.</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Rectifiers</a:t>
            </a:r>
            <a:r>
              <a:rPr lang="en-US" sz="1200" kern="1200" baseline="0" dirty="0" smtClean="0">
                <a:solidFill>
                  <a:schemeClr val="tx1"/>
                </a:solidFill>
                <a:effectLst/>
                <a:latin typeface="Arial" charset="0"/>
                <a:ea typeface="+mn-ea"/>
                <a:cs typeface="+mn-cs"/>
              </a:rPr>
              <a:t> </a:t>
            </a:r>
            <a:r>
              <a:rPr lang="en-GB" sz="1200" kern="1200" dirty="0" smtClean="0">
                <a:solidFill>
                  <a:schemeClr val="tx1"/>
                </a:solidFill>
                <a:effectLst/>
                <a:latin typeface="Arial" charset="0"/>
                <a:ea typeface="+mn-ea"/>
                <a:cs typeface="+mn-cs"/>
              </a:rPr>
              <a:t>converts an ac sinusoidal signal that is bidirectional with positive and negative amplitudes into a signal with only unidirectional amplitudes that is only positive or only negative. Thus rectifier circuit forces the current through the load to flow in only in one direction. The out put of rectifier is called pulsating dc signal.</a:t>
            </a:r>
          </a:p>
          <a:p>
            <a:endParaRPr lang="en-US"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A filter circuit filters ac content from pulsating dc. A filter has to have a capacitor, an energy storing component that can hold the voltage to the peak value of the rectified pulsating dc and then dissipate energy to load when the pulsating dc drops.</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Finally regulator is used </a:t>
            </a:r>
            <a:r>
              <a:rPr lang="en-GB" sz="1200" kern="1200" dirty="0" smtClean="0">
                <a:solidFill>
                  <a:schemeClr val="tx1"/>
                </a:solidFill>
                <a:effectLst/>
                <a:latin typeface="Arial" charset="0"/>
                <a:ea typeface="+mn-ea"/>
                <a:cs typeface="+mn-cs"/>
              </a:rPr>
              <a:t>to provide constant dc voltage despite of variations in the mains ac power supply or load variations.</a:t>
            </a:r>
            <a:endParaRPr lang="en-US" altLang="en-US" dirty="0" smtClean="0"/>
          </a:p>
        </p:txBody>
      </p:sp>
      <p:sp>
        <p:nvSpPr>
          <p:cNvPr id="4" name="Slide Number Placeholder 3"/>
          <p:cNvSpPr>
            <a:spLocks noGrp="1"/>
          </p:cNvSpPr>
          <p:nvPr>
            <p:ph type="sldNum" sz="quarter" idx="10"/>
          </p:nvPr>
        </p:nvSpPr>
        <p:spPr/>
        <p:txBody>
          <a:bodyPr/>
          <a:lstStyle/>
          <a:p>
            <a:fld id="{68A75D01-23B7-41E6-A0E8-AA1EABC519ED}" type="slidenum">
              <a:rPr lang="en-US" smtClean="0"/>
              <a:t>6</a:t>
            </a:fld>
            <a:endParaRPr lang="en-US"/>
          </a:p>
        </p:txBody>
      </p:sp>
    </p:spTree>
    <p:extLst>
      <p:ext uri="{BB962C8B-B14F-4D97-AF65-F5344CB8AC3E}">
        <p14:creationId xmlns:p14="http://schemas.microsoft.com/office/powerpoint/2010/main" val="2459384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spcBef>
                <a:spcPct val="30000"/>
              </a:spcBef>
              <a:defRPr sz="1100">
                <a:solidFill>
                  <a:schemeClr val="tx1"/>
                </a:solidFill>
                <a:latin typeface="Arial" charset="0"/>
              </a:defRPr>
            </a:lvl1pPr>
            <a:lvl2pPr marL="685817" indent="-263776" defTabSz="914423" eaLnBrk="0" hangingPunct="0">
              <a:spcBef>
                <a:spcPct val="30000"/>
              </a:spcBef>
              <a:defRPr sz="1100">
                <a:solidFill>
                  <a:schemeClr val="tx1"/>
                </a:solidFill>
                <a:latin typeface="Arial" charset="0"/>
              </a:defRPr>
            </a:lvl2pPr>
            <a:lvl3pPr marL="1055103" indent="-211021" defTabSz="914423" eaLnBrk="0" hangingPunct="0">
              <a:spcBef>
                <a:spcPct val="30000"/>
              </a:spcBef>
              <a:defRPr sz="1100">
                <a:solidFill>
                  <a:schemeClr val="tx1"/>
                </a:solidFill>
                <a:latin typeface="Arial" charset="0"/>
              </a:defRPr>
            </a:lvl3pPr>
            <a:lvl4pPr marL="1477145" indent="-211021" defTabSz="914423" eaLnBrk="0" hangingPunct="0">
              <a:spcBef>
                <a:spcPct val="30000"/>
              </a:spcBef>
              <a:defRPr sz="1100">
                <a:solidFill>
                  <a:schemeClr val="tx1"/>
                </a:solidFill>
                <a:latin typeface="Arial" charset="0"/>
              </a:defRPr>
            </a:lvl4pPr>
            <a:lvl5pPr marL="1899186" indent="-211021" defTabSz="914423" eaLnBrk="0" hangingPunct="0">
              <a:spcBef>
                <a:spcPct val="30000"/>
              </a:spcBef>
              <a:defRPr sz="1100">
                <a:solidFill>
                  <a:schemeClr val="tx1"/>
                </a:solidFill>
                <a:latin typeface="Arial" charset="0"/>
              </a:defRPr>
            </a:lvl5pPr>
            <a:lvl6pPr marL="2321227" indent="-211021" defTabSz="914423" eaLnBrk="0" fontAlgn="base" hangingPunct="0">
              <a:spcBef>
                <a:spcPct val="30000"/>
              </a:spcBef>
              <a:spcAft>
                <a:spcPct val="0"/>
              </a:spcAft>
              <a:defRPr sz="1100">
                <a:solidFill>
                  <a:schemeClr val="tx1"/>
                </a:solidFill>
                <a:latin typeface="Arial" charset="0"/>
              </a:defRPr>
            </a:lvl6pPr>
            <a:lvl7pPr marL="2743269" indent="-211021" defTabSz="914423" eaLnBrk="0" fontAlgn="base" hangingPunct="0">
              <a:spcBef>
                <a:spcPct val="30000"/>
              </a:spcBef>
              <a:spcAft>
                <a:spcPct val="0"/>
              </a:spcAft>
              <a:defRPr sz="1100">
                <a:solidFill>
                  <a:schemeClr val="tx1"/>
                </a:solidFill>
                <a:latin typeface="Arial" charset="0"/>
              </a:defRPr>
            </a:lvl7pPr>
            <a:lvl8pPr marL="3165310" indent="-211021" defTabSz="914423" eaLnBrk="0" fontAlgn="base" hangingPunct="0">
              <a:spcBef>
                <a:spcPct val="30000"/>
              </a:spcBef>
              <a:spcAft>
                <a:spcPct val="0"/>
              </a:spcAft>
              <a:defRPr sz="1100">
                <a:solidFill>
                  <a:schemeClr val="tx1"/>
                </a:solidFill>
                <a:latin typeface="Arial" charset="0"/>
              </a:defRPr>
            </a:lvl8pPr>
            <a:lvl9pPr marL="3587351" indent="-211021" defTabSz="914423" eaLnBrk="0" fontAlgn="base" hangingPunct="0">
              <a:spcBef>
                <a:spcPct val="30000"/>
              </a:spcBef>
              <a:spcAft>
                <a:spcPct val="0"/>
              </a:spcAft>
              <a:defRPr sz="1100">
                <a:solidFill>
                  <a:schemeClr val="tx1"/>
                </a:solidFill>
                <a:latin typeface="Arial" charset="0"/>
              </a:defRPr>
            </a:lvl9pPr>
          </a:lstStyle>
          <a:p>
            <a:pPr eaLnBrk="1" hangingPunct="1">
              <a:spcBef>
                <a:spcPct val="0"/>
              </a:spcBef>
            </a:pPr>
            <a:fld id="{49B346AF-E05B-4D12-977E-CE54B1808A84}" type="slidenum">
              <a:rPr lang="en-US" altLang="en-US" sz="1200"/>
              <a:pPr eaLnBrk="1" hangingPunct="1">
                <a:spcBef>
                  <a:spcPct val="0"/>
                </a:spcBef>
              </a:pPr>
              <a:t>7</a:t>
            </a:fld>
            <a:endParaRPr lang="en-US" altLang="en-US" sz="1200"/>
          </a:p>
        </p:txBody>
      </p:sp>
      <p:sp>
        <p:nvSpPr>
          <p:cNvPr id="60419" name="Rectangle 2"/>
          <p:cNvSpPr>
            <a:spLocks noGrp="1" noRot="1" noChangeAspect="1" noChangeArrowheads="1" noTextEdit="1"/>
          </p:cNvSpPr>
          <p:nvPr>
            <p:ph type="sldImg"/>
          </p:nvPr>
        </p:nvSpPr>
        <p:spPr>
          <a:xfrm>
            <a:off x="1143000" y="685800"/>
            <a:ext cx="4572000"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dirty="0">
                <a:latin typeface="Arial" charset="0"/>
              </a:rPr>
              <a:t>One cannot imagine life without electronic products like iron box, mixers, grinders, refrigerators, washing machines, microwave oven, televisions, mobiles, computers, laptops to name a few that we use in our daily lives. </a:t>
            </a:r>
            <a:r>
              <a:rPr lang="en-US" altLang="en-US" sz="1100" dirty="0">
                <a:latin typeface="Arial" charset="0"/>
              </a:rPr>
              <a:t>Some of them need AC power supply and some need DC power supply. First two test question is an activity just to know electronic equipment's that we use everyday better.</a:t>
            </a:r>
          </a:p>
          <a:p>
            <a:r>
              <a:rPr lang="en-US" altLang="en-US" sz="1100" dirty="0" smtClean="0">
                <a:latin typeface="Arial" charset="0"/>
              </a:rPr>
              <a:t>Next </a:t>
            </a:r>
            <a:r>
              <a:rPr lang="en-US" altLang="en-US" sz="1100" dirty="0">
                <a:latin typeface="Arial" charset="0"/>
              </a:rPr>
              <a:t>two test question is a summary of what we discussed so far and that we will be studying in detail in the following sections.</a:t>
            </a:r>
          </a:p>
          <a:p>
            <a:endParaRPr lang="en-US" altLang="en-US" sz="1100" dirty="0">
              <a:latin typeface="Arial" charset="0"/>
            </a:endParaRPr>
          </a:p>
          <a:p>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spcBef>
                <a:spcPct val="30000"/>
              </a:spcBef>
              <a:defRPr sz="1100">
                <a:solidFill>
                  <a:schemeClr val="tx1"/>
                </a:solidFill>
                <a:latin typeface="Arial" charset="0"/>
              </a:defRPr>
            </a:lvl1pPr>
            <a:lvl2pPr marL="685817" indent="-263776" defTabSz="914423" eaLnBrk="0" hangingPunct="0">
              <a:spcBef>
                <a:spcPct val="30000"/>
              </a:spcBef>
              <a:defRPr sz="1100">
                <a:solidFill>
                  <a:schemeClr val="tx1"/>
                </a:solidFill>
                <a:latin typeface="Arial" charset="0"/>
              </a:defRPr>
            </a:lvl2pPr>
            <a:lvl3pPr marL="1055103" indent="-211021" defTabSz="914423" eaLnBrk="0" hangingPunct="0">
              <a:spcBef>
                <a:spcPct val="30000"/>
              </a:spcBef>
              <a:defRPr sz="1100">
                <a:solidFill>
                  <a:schemeClr val="tx1"/>
                </a:solidFill>
                <a:latin typeface="Arial" charset="0"/>
              </a:defRPr>
            </a:lvl3pPr>
            <a:lvl4pPr marL="1477145" indent="-211021" defTabSz="914423" eaLnBrk="0" hangingPunct="0">
              <a:spcBef>
                <a:spcPct val="30000"/>
              </a:spcBef>
              <a:defRPr sz="1100">
                <a:solidFill>
                  <a:schemeClr val="tx1"/>
                </a:solidFill>
                <a:latin typeface="Arial" charset="0"/>
              </a:defRPr>
            </a:lvl4pPr>
            <a:lvl5pPr marL="1899186" indent="-211021" defTabSz="914423" eaLnBrk="0" hangingPunct="0">
              <a:spcBef>
                <a:spcPct val="30000"/>
              </a:spcBef>
              <a:defRPr sz="1100">
                <a:solidFill>
                  <a:schemeClr val="tx1"/>
                </a:solidFill>
                <a:latin typeface="Arial" charset="0"/>
              </a:defRPr>
            </a:lvl5pPr>
            <a:lvl6pPr marL="2321227" indent="-211021" defTabSz="914423" eaLnBrk="0" fontAlgn="base" hangingPunct="0">
              <a:spcBef>
                <a:spcPct val="30000"/>
              </a:spcBef>
              <a:spcAft>
                <a:spcPct val="0"/>
              </a:spcAft>
              <a:defRPr sz="1100">
                <a:solidFill>
                  <a:schemeClr val="tx1"/>
                </a:solidFill>
                <a:latin typeface="Arial" charset="0"/>
              </a:defRPr>
            </a:lvl6pPr>
            <a:lvl7pPr marL="2743269" indent="-211021" defTabSz="914423" eaLnBrk="0" fontAlgn="base" hangingPunct="0">
              <a:spcBef>
                <a:spcPct val="30000"/>
              </a:spcBef>
              <a:spcAft>
                <a:spcPct val="0"/>
              </a:spcAft>
              <a:defRPr sz="1100">
                <a:solidFill>
                  <a:schemeClr val="tx1"/>
                </a:solidFill>
                <a:latin typeface="Arial" charset="0"/>
              </a:defRPr>
            </a:lvl7pPr>
            <a:lvl8pPr marL="3165310" indent="-211021" defTabSz="914423" eaLnBrk="0" fontAlgn="base" hangingPunct="0">
              <a:spcBef>
                <a:spcPct val="30000"/>
              </a:spcBef>
              <a:spcAft>
                <a:spcPct val="0"/>
              </a:spcAft>
              <a:defRPr sz="1100">
                <a:solidFill>
                  <a:schemeClr val="tx1"/>
                </a:solidFill>
                <a:latin typeface="Arial" charset="0"/>
              </a:defRPr>
            </a:lvl8pPr>
            <a:lvl9pPr marL="3587351" indent="-211021" defTabSz="914423" eaLnBrk="0" fontAlgn="base" hangingPunct="0">
              <a:spcBef>
                <a:spcPct val="30000"/>
              </a:spcBef>
              <a:spcAft>
                <a:spcPct val="0"/>
              </a:spcAft>
              <a:defRPr sz="1100">
                <a:solidFill>
                  <a:schemeClr val="tx1"/>
                </a:solidFill>
                <a:latin typeface="Arial" charset="0"/>
              </a:defRPr>
            </a:lvl9pPr>
          </a:lstStyle>
          <a:p>
            <a:pPr eaLnBrk="1" hangingPunct="1">
              <a:spcBef>
                <a:spcPct val="0"/>
              </a:spcBef>
            </a:pPr>
            <a:fld id="{01346F10-E497-46BC-A21A-C61F016A43E2}" type="slidenum">
              <a:rPr lang="en-US" altLang="en-US" sz="1200"/>
              <a:pPr eaLnBrk="1" hangingPunct="1">
                <a:spcBef>
                  <a:spcPct val="0"/>
                </a:spcBef>
              </a:pPr>
              <a:t>9</a:t>
            </a:fld>
            <a:endParaRPr lang="en-US" altLang="en-US" sz="1200"/>
          </a:p>
        </p:txBody>
      </p:sp>
      <p:sp>
        <p:nvSpPr>
          <p:cNvPr id="61443" name="Rectangle 2"/>
          <p:cNvSpPr>
            <a:spLocks noGrp="1" noRot="1" noChangeAspect="1" noChangeArrowheads="1" noTextEdit="1"/>
          </p:cNvSpPr>
          <p:nvPr>
            <p:ph type="sldImg"/>
          </p:nvPr>
        </p:nvSpPr>
        <p:spPr>
          <a:xfrm>
            <a:off x="1143000" y="685800"/>
            <a:ext cx="4572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defTabSz="844083" fontAlgn="base">
              <a:spcBef>
                <a:spcPct val="30000"/>
              </a:spcBef>
              <a:spcAft>
                <a:spcPct val="0"/>
              </a:spcAft>
              <a:defRPr/>
            </a:pPr>
            <a:r>
              <a:rPr lang="en-US" altLang="en-US" sz="1800" dirty="0">
                <a:solidFill>
                  <a:srgbClr val="002060"/>
                </a:solidFill>
                <a:latin typeface="Times New Roman" pitchFamily="18" charset="0"/>
              </a:rPr>
              <a:t>HWR: Only half of the input cycle (positive or negative) is rectified</a:t>
            </a:r>
          </a:p>
          <a:p>
            <a:pPr marL="0" lvl="1" defTabSz="844083" fontAlgn="base">
              <a:spcBef>
                <a:spcPct val="30000"/>
              </a:spcBef>
              <a:spcAft>
                <a:spcPct val="0"/>
              </a:spcAft>
              <a:defRPr/>
            </a:pPr>
            <a:r>
              <a:rPr lang="en-US" altLang="en-US" sz="1800" dirty="0">
                <a:solidFill>
                  <a:srgbClr val="002060"/>
                </a:solidFill>
                <a:latin typeface="Times New Roman" pitchFamily="18" charset="0"/>
              </a:rPr>
              <a:t>FWR: Both positive and negative half cycles are rectified</a:t>
            </a:r>
          </a:p>
          <a:p>
            <a:pPr marL="0" lvl="1" defTabSz="844083" fontAlgn="base">
              <a:spcBef>
                <a:spcPct val="30000"/>
              </a:spcBef>
              <a:spcAft>
                <a:spcPct val="0"/>
              </a:spcAft>
              <a:defRPr/>
            </a:pPr>
            <a:endParaRPr lang="en-US" altLang="en-US" sz="1800" dirty="0">
              <a:solidFill>
                <a:srgbClr val="002060"/>
              </a:solidFill>
              <a:latin typeface="Times New Roman" pitchFamily="18" charset="0"/>
            </a:endParaRPr>
          </a:p>
          <a:p>
            <a:pPr eaLnBrk="1" hangingPunct="1"/>
            <a:endParaRPr lang="en-US"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spcBef>
                <a:spcPct val="30000"/>
              </a:spcBef>
              <a:defRPr sz="1100">
                <a:solidFill>
                  <a:schemeClr val="tx1"/>
                </a:solidFill>
                <a:latin typeface="Arial" charset="0"/>
              </a:defRPr>
            </a:lvl1pPr>
            <a:lvl2pPr marL="685817" indent="-263776" defTabSz="914423" eaLnBrk="0" hangingPunct="0">
              <a:spcBef>
                <a:spcPct val="30000"/>
              </a:spcBef>
              <a:defRPr sz="1100">
                <a:solidFill>
                  <a:schemeClr val="tx1"/>
                </a:solidFill>
                <a:latin typeface="Arial" charset="0"/>
              </a:defRPr>
            </a:lvl2pPr>
            <a:lvl3pPr marL="1055103" indent="-211021" defTabSz="914423" eaLnBrk="0" hangingPunct="0">
              <a:spcBef>
                <a:spcPct val="30000"/>
              </a:spcBef>
              <a:defRPr sz="1100">
                <a:solidFill>
                  <a:schemeClr val="tx1"/>
                </a:solidFill>
                <a:latin typeface="Arial" charset="0"/>
              </a:defRPr>
            </a:lvl3pPr>
            <a:lvl4pPr marL="1477145" indent="-211021" defTabSz="914423" eaLnBrk="0" hangingPunct="0">
              <a:spcBef>
                <a:spcPct val="30000"/>
              </a:spcBef>
              <a:defRPr sz="1100">
                <a:solidFill>
                  <a:schemeClr val="tx1"/>
                </a:solidFill>
                <a:latin typeface="Arial" charset="0"/>
              </a:defRPr>
            </a:lvl4pPr>
            <a:lvl5pPr marL="1899186" indent="-211021" defTabSz="914423" eaLnBrk="0" hangingPunct="0">
              <a:spcBef>
                <a:spcPct val="30000"/>
              </a:spcBef>
              <a:defRPr sz="1100">
                <a:solidFill>
                  <a:schemeClr val="tx1"/>
                </a:solidFill>
                <a:latin typeface="Arial" charset="0"/>
              </a:defRPr>
            </a:lvl5pPr>
            <a:lvl6pPr marL="2321227" indent="-211021" defTabSz="914423" eaLnBrk="0" fontAlgn="base" hangingPunct="0">
              <a:spcBef>
                <a:spcPct val="30000"/>
              </a:spcBef>
              <a:spcAft>
                <a:spcPct val="0"/>
              </a:spcAft>
              <a:defRPr sz="1100">
                <a:solidFill>
                  <a:schemeClr val="tx1"/>
                </a:solidFill>
                <a:latin typeface="Arial" charset="0"/>
              </a:defRPr>
            </a:lvl6pPr>
            <a:lvl7pPr marL="2743269" indent="-211021" defTabSz="914423" eaLnBrk="0" fontAlgn="base" hangingPunct="0">
              <a:spcBef>
                <a:spcPct val="30000"/>
              </a:spcBef>
              <a:spcAft>
                <a:spcPct val="0"/>
              </a:spcAft>
              <a:defRPr sz="1100">
                <a:solidFill>
                  <a:schemeClr val="tx1"/>
                </a:solidFill>
                <a:latin typeface="Arial" charset="0"/>
              </a:defRPr>
            </a:lvl7pPr>
            <a:lvl8pPr marL="3165310" indent="-211021" defTabSz="914423" eaLnBrk="0" fontAlgn="base" hangingPunct="0">
              <a:spcBef>
                <a:spcPct val="30000"/>
              </a:spcBef>
              <a:spcAft>
                <a:spcPct val="0"/>
              </a:spcAft>
              <a:defRPr sz="1100">
                <a:solidFill>
                  <a:schemeClr val="tx1"/>
                </a:solidFill>
                <a:latin typeface="Arial" charset="0"/>
              </a:defRPr>
            </a:lvl8pPr>
            <a:lvl9pPr marL="3587351" indent="-211021" defTabSz="914423" eaLnBrk="0" fontAlgn="base" hangingPunct="0">
              <a:spcBef>
                <a:spcPct val="30000"/>
              </a:spcBef>
              <a:spcAft>
                <a:spcPct val="0"/>
              </a:spcAft>
              <a:defRPr sz="1100">
                <a:solidFill>
                  <a:schemeClr val="tx1"/>
                </a:solidFill>
                <a:latin typeface="Arial" charset="0"/>
              </a:defRPr>
            </a:lvl9pPr>
          </a:lstStyle>
          <a:p>
            <a:pPr eaLnBrk="1" hangingPunct="1">
              <a:spcBef>
                <a:spcPct val="0"/>
              </a:spcBef>
            </a:pPr>
            <a:fld id="{97F63262-54E8-419C-A594-7D81D55E7B07}" type="slidenum">
              <a:rPr lang="en-US" altLang="en-US" sz="1200"/>
              <a:pPr eaLnBrk="1" hangingPunct="1">
                <a:spcBef>
                  <a:spcPct val="0"/>
                </a:spcBef>
              </a:pPr>
              <a:t>10</a:t>
            </a:fld>
            <a:endParaRPr lang="en-US" altLang="en-US" sz="1200"/>
          </a:p>
        </p:txBody>
      </p:sp>
      <p:sp>
        <p:nvSpPr>
          <p:cNvPr id="62467" name="Rectangle 2"/>
          <p:cNvSpPr>
            <a:spLocks noGrp="1" noRot="1" noChangeAspect="1" noChangeArrowheads="1" noTextEdit="1"/>
          </p:cNvSpPr>
          <p:nvPr>
            <p:ph type="sldImg"/>
          </p:nvPr>
        </p:nvSpPr>
        <p:spPr>
          <a:xfrm>
            <a:off x="1143000" y="685800"/>
            <a:ext cx="4572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dirty="0">
                <a:latin typeface="Arial" charset="0"/>
              </a:rPr>
              <a:t>The half wave rectifier consists of a single semiconductor diode, the key component of rectifiers.</a:t>
            </a:r>
          </a:p>
          <a:p>
            <a:pPr eaLnBrk="1" hangingPunct="1"/>
            <a:r>
              <a:rPr lang="en-US" sz="1100" dirty="0">
                <a:latin typeface="Arial" charset="0"/>
              </a:rPr>
              <a:t>Diode passes only for half of the signal time period and hence the name HWR. </a:t>
            </a:r>
          </a:p>
          <a:p>
            <a:pPr eaLnBrk="1" hangingPunct="1"/>
            <a:r>
              <a:rPr lang="en-US" sz="1100" dirty="0">
                <a:latin typeface="Arial" charset="0"/>
              </a:rPr>
              <a:t>The secondary voltage of transformer (node between A &amp; B) is fed as an input of a rectifier circuit. The output is measured across the load resistor </a:t>
            </a:r>
            <a:r>
              <a:rPr lang="en-US" sz="1100" i="1" dirty="0">
                <a:latin typeface="Arial" charset="0"/>
              </a:rPr>
              <a:t>R</a:t>
            </a:r>
            <a:r>
              <a:rPr lang="en-US" sz="1100" i="1" baseline="-25000" dirty="0">
                <a:latin typeface="Arial" charset="0"/>
              </a:rPr>
              <a:t>L</a:t>
            </a:r>
            <a:endParaRPr lang="el-GR" altLang="en-US" dirty="0" smtClean="0">
              <a:solidFill>
                <a:schemeClr val="bg1"/>
              </a:solidFill>
              <a:latin typeface="Times New Roman" pitchFamily="18" charset="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spcBef>
                <a:spcPct val="30000"/>
              </a:spcBef>
              <a:defRPr sz="1100">
                <a:solidFill>
                  <a:schemeClr val="tx1"/>
                </a:solidFill>
                <a:latin typeface="Arial" charset="0"/>
              </a:defRPr>
            </a:lvl1pPr>
            <a:lvl2pPr marL="685817" indent="-263776" defTabSz="914423" eaLnBrk="0" hangingPunct="0">
              <a:spcBef>
                <a:spcPct val="30000"/>
              </a:spcBef>
              <a:defRPr sz="1100">
                <a:solidFill>
                  <a:schemeClr val="tx1"/>
                </a:solidFill>
                <a:latin typeface="Arial" charset="0"/>
              </a:defRPr>
            </a:lvl2pPr>
            <a:lvl3pPr marL="1055103" indent="-211021" defTabSz="914423" eaLnBrk="0" hangingPunct="0">
              <a:spcBef>
                <a:spcPct val="30000"/>
              </a:spcBef>
              <a:defRPr sz="1100">
                <a:solidFill>
                  <a:schemeClr val="tx1"/>
                </a:solidFill>
                <a:latin typeface="Arial" charset="0"/>
              </a:defRPr>
            </a:lvl3pPr>
            <a:lvl4pPr marL="1477145" indent="-211021" defTabSz="914423" eaLnBrk="0" hangingPunct="0">
              <a:spcBef>
                <a:spcPct val="30000"/>
              </a:spcBef>
              <a:defRPr sz="1100">
                <a:solidFill>
                  <a:schemeClr val="tx1"/>
                </a:solidFill>
                <a:latin typeface="Arial" charset="0"/>
              </a:defRPr>
            </a:lvl4pPr>
            <a:lvl5pPr marL="1899186" indent="-211021" defTabSz="914423" eaLnBrk="0" hangingPunct="0">
              <a:spcBef>
                <a:spcPct val="30000"/>
              </a:spcBef>
              <a:defRPr sz="1100">
                <a:solidFill>
                  <a:schemeClr val="tx1"/>
                </a:solidFill>
                <a:latin typeface="Arial" charset="0"/>
              </a:defRPr>
            </a:lvl5pPr>
            <a:lvl6pPr marL="2321227" indent="-211021" defTabSz="914423" eaLnBrk="0" fontAlgn="base" hangingPunct="0">
              <a:spcBef>
                <a:spcPct val="30000"/>
              </a:spcBef>
              <a:spcAft>
                <a:spcPct val="0"/>
              </a:spcAft>
              <a:defRPr sz="1100">
                <a:solidFill>
                  <a:schemeClr val="tx1"/>
                </a:solidFill>
                <a:latin typeface="Arial" charset="0"/>
              </a:defRPr>
            </a:lvl6pPr>
            <a:lvl7pPr marL="2743269" indent="-211021" defTabSz="914423" eaLnBrk="0" fontAlgn="base" hangingPunct="0">
              <a:spcBef>
                <a:spcPct val="30000"/>
              </a:spcBef>
              <a:spcAft>
                <a:spcPct val="0"/>
              </a:spcAft>
              <a:defRPr sz="1100">
                <a:solidFill>
                  <a:schemeClr val="tx1"/>
                </a:solidFill>
                <a:latin typeface="Arial" charset="0"/>
              </a:defRPr>
            </a:lvl7pPr>
            <a:lvl8pPr marL="3165310" indent="-211021" defTabSz="914423" eaLnBrk="0" fontAlgn="base" hangingPunct="0">
              <a:spcBef>
                <a:spcPct val="30000"/>
              </a:spcBef>
              <a:spcAft>
                <a:spcPct val="0"/>
              </a:spcAft>
              <a:defRPr sz="1100">
                <a:solidFill>
                  <a:schemeClr val="tx1"/>
                </a:solidFill>
                <a:latin typeface="Arial" charset="0"/>
              </a:defRPr>
            </a:lvl8pPr>
            <a:lvl9pPr marL="3587351" indent="-211021" defTabSz="914423" eaLnBrk="0" fontAlgn="base" hangingPunct="0">
              <a:spcBef>
                <a:spcPct val="30000"/>
              </a:spcBef>
              <a:spcAft>
                <a:spcPct val="0"/>
              </a:spcAft>
              <a:defRPr sz="1100">
                <a:solidFill>
                  <a:schemeClr val="tx1"/>
                </a:solidFill>
                <a:latin typeface="Arial" charset="0"/>
              </a:defRPr>
            </a:lvl9pPr>
          </a:lstStyle>
          <a:p>
            <a:pPr eaLnBrk="1" hangingPunct="1">
              <a:spcBef>
                <a:spcPct val="0"/>
              </a:spcBef>
            </a:pPr>
            <a:fld id="{97F63262-54E8-419C-A594-7D81D55E7B07}" type="slidenum">
              <a:rPr lang="en-US" altLang="en-US" sz="1200"/>
              <a:pPr eaLnBrk="1" hangingPunct="1">
                <a:spcBef>
                  <a:spcPct val="0"/>
                </a:spcBef>
              </a:pPr>
              <a:t>11</a:t>
            </a:fld>
            <a:endParaRPr lang="en-US" altLang="en-US" sz="1200"/>
          </a:p>
        </p:txBody>
      </p:sp>
      <p:sp>
        <p:nvSpPr>
          <p:cNvPr id="62467" name="Rectangle 2"/>
          <p:cNvSpPr>
            <a:spLocks noGrp="1" noRot="1" noChangeAspect="1" noChangeArrowheads="1" noTextEdit="1"/>
          </p:cNvSpPr>
          <p:nvPr>
            <p:ph type="sldImg"/>
          </p:nvPr>
        </p:nvSpPr>
        <p:spPr>
          <a:xfrm>
            <a:off x="1143000" y="685800"/>
            <a:ext cx="4572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dirty="0" smtClean="0">
                <a:latin typeface="Arial" charset="0"/>
              </a:rPr>
              <a:t>Fig</a:t>
            </a:r>
            <a:r>
              <a:rPr lang="en-US" sz="1100" baseline="0" dirty="0" smtClean="0">
                <a:latin typeface="Arial" charset="0"/>
              </a:rPr>
              <a:t> 8</a:t>
            </a:r>
            <a:r>
              <a:rPr lang="en-US" sz="1100" dirty="0" smtClean="0">
                <a:latin typeface="Arial" charset="0"/>
              </a:rPr>
              <a:t>: </a:t>
            </a:r>
            <a:r>
              <a:rPr lang="en-US" sz="1100" dirty="0">
                <a:latin typeface="Arial" charset="0"/>
              </a:rPr>
              <a:t>Voltage at node A is positive with respect to voltage at node B, forces the diode to be forward bias and act as a short. This results in current flow through the load resistance </a:t>
            </a:r>
            <a:r>
              <a:rPr lang="en-US" sz="1100" i="1" dirty="0">
                <a:latin typeface="Arial" charset="0"/>
              </a:rPr>
              <a:t>R</a:t>
            </a:r>
            <a:r>
              <a:rPr lang="en-US" sz="1100" i="1" baseline="-25000" dirty="0">
                <a:latin typeface="Arial" charset="0"/>
              </a:rPr>
              <a:t>L</a:t>
            </a:r>
            <a:r>
              <a:rPr lang="en-US" sz="1100" dirty="0">
                <a:latin typeface="Arial" charset="0"/>
              </a:rPr>
              <a:t>. Hence output voltage is approximately equal to the secondary voltage.</a:t>
            </a:r>
            <a:endParaRPr lang="en-GB" sz="1100" dirty="0">
              <a:latin typeface="Arial" charset="0"/>
            </a:endParaRPr>
          </a:p>
          <a:p>
            <a:r>
              <a:rPr lang="en-US" sz="1100" dirty="0">
                <a:latin typeface="Arial" charset="0"/>
              </a:rPr>
              <a:t> </a:t>
            </a:r>
          </a:p>
          <a:p>
            <a:r>
              <a:rPr lang="en-US" sz="1100" dirty="0" smtClean="0">
                <a:latin typeface="Arial" charset="0"/>
              </a:rPr>
              <a:t>fig</a:t>
            </a:r>
            <a:r>
              <a:rPr lang="en-US" sz="1100" dirty="0">
                <a:latin typeface="Arial" charset="0"/>
              </a:rPr>
              <a:t>. </a:t>
            </a:r>
            <a:r>
              <a:rPr lang="en-US" sz="1100" dirty="0" smtClean="0">
                <a:latin typeface="Arial" charset="0"/>
              </a:rPr>
              <a:t>9: </a:t>
            </a:r>
            <a:r>
              <a:rPr lang="en-IN" sz="1200" kern="1200" dirty="0" smtClean="0">
                <a:solidFill>
                  <a:schemeClr val="tx1"/>
                </a:solidFill>
                <a:effectLst/>
                <a:latin typeface="+mn-lt"/>
                <a:ea typeface="+mn-ea"/>
                <a:cs typeface="+mn-cs"/>
              </a:rPr>
              <a:t>during the negative half cycle, the voltage at node A is negative with respect to node B that forces the diode in reverse biased and act as open circuit. This results in no current flow through the load</a:t>
            </a:r>
            <a:endParaRPr lang="el-GR" altLang="en-US" dirty="0" smtClean="0">
              <a:solidFill>
                <a:schemeClr val="bg1"/>
              </a:solidFill>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10: diodes considered are ideal</a:t>
            </a:r>
          </a:p>
          <a:p>
            <a:endParaRPr lang="en-US" dirty="0" smtClean="0"/>
          </a:p>
          <a:p>
            <a:r>
              <a:rPr lang="en-US" dirty="0" smtClean="0"/>
              <a:t>Fig 11: Simulated result considering</a:t>
            </a:r>
            <a:r>
              <a:rPr lang="en-US" baseline="0" dirty="0" smtClean="0"/>
              <a:t> practical diode</a:t>
            </a: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12</a:t>
            </a:fld>
            <a:endParaRPr lang="en-US"/>
          </a:p>
        </p:txBody>
      </p:sp>
    </p:spTree>
    <p:extLst>
      <p:ext uri="{BB962C8B-B14F-4D97-AF65-F5344CB8AC3E}">
        <p14:creationId xmlns:p14="http://schemas.microsoft.com/office/powerpoint/2010/main" val="215894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PIV: It is defined as the maximum voltage across the reverse biased diode before the diode breaks down. It is essential that the diode used in rectifier circuit should be able to withstand the voltage available across it when it is reversed biased so that it acts as open circuit and does not enter into a breakdown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Ripple factor γ</a:t>
            </a:r>
            <a:r>
              <a:rPr lang="en-US" sz="1200" i="1" dirty="0" smtClean="0"/>
              <a:t> </a:t>
            </a:r>
            <a:r>
              <a:rPr lang="en-US" sz="1200" dirty="0" smtClean="0"/>
              <a:t>is defined as the ratio of </a:t>
            </a:r>
            <a:r>
              <a:rPr lang="en-US" sz="1200" dirty="0" err="1" smtClean="0"/>
              <a:t>rms</a:t>
            </a:r>
            <a:r>
              <a:rPr lang="en-US" sz="1200" dirty="0" smtClean="0"/>
              <a:t> value of ac component to dc component.</a:t>
            </a: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Ripple factor actually measures the amount of ac content still remaining as compared to the dc (or average) content in the pulsating dc.</a:t>
            </a:r>
            <a:endParaRPr lang="en-GB" sz="1200" dirty="0" smtClean="0"/>
          </a:p>
          <a:p>
            <a:r>
              <a:rPr lang="en-US" sz="1200" dirty="0" smtClean="0"/>
              <a:t>Efficiency (</a:t>
            </a:r>
            <a:r>
              <a:rPr lang="en-US" sz="1200" i="1" dirty="0" smtClean="0"/>
              <a:t>η</a:t>
            </a:r>
            <a:r>
              <a:rPr lang="en-US" sz="1200" dirty="0" smtClean="0"/>
              <a:t>) is the ratio of the dc output power to ac input power</a:t>
            </a:r>
            <a:endParaRPr lang="en-GB" sz="1200" dirty="0" smtClean="0"/>
          </a:p>
          <a:p>
            <a:r>
              <a:rPr lang="en-US" sz="1200" dirty="0" smtClean="0"/>
              <a:t>							       </a:t>
            </a:r>
            <a:endParaRPr lang="en-GB" sz="1200" dirty="0" smtClean="0"/>
          </a:p>
          <a:p>
            <a:r>
              <a:rPr lang="en-US" sz="1200" dirty="0" smtClean="0"/>
              <a:t>Efficiency signifies the outcome of the rectifier circuit to output dc power in comparison to ac input power. </a:t>
            </a: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13</a:t>
            </a:fld>
            <a:endParaRPr lang="en-US"/>
          </a:p>
        </p:txBody>
      </p:sp>
    </p:spTree>
    <p:extLst>
      <p:ext uri="{BB962C8B-B14F-4D97-AF65-F5344CB8AC3E}">
        <p14:creationId xmlns:p14="http://schemas.microsoft.com/office/powerpoint/2010/main" val="329856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8A6BBA-DFAB-499E-AB76-5058E3818ED2}" type="datetime1">
              <a:rPr lang="en-US" smtClean="0"/>
              <a:t>8/19/2014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841840856"/>
      </p:ext>
    </p:extLst>
  </p:cSld>
  <p:clrMapOvr>
    <a:masterClrMapping/>
  </p:clrMapOvr>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DC064-F0E4-4170-BFBD-B12083269420}" type="datetime1">
              <a:rPr lang="en-US" smtClean="0"/>
              <a:t>8/19/2014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676947498"/>
      </p:ext>
    </p:extLst>
  </p:cSld>
  <p:clrMapOvr>
    <a:masterClrMapping/>
  </p:clrMapOvr>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6BA2B-6BE2-4FD3-95EB-E60D7362362E}" type="datetime1">
              <a:rPr lang="en-US" smtClean="0"/>
              <a:t>8/19/2014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340789255"/>
      </p:ext>
    </p:extLst>
  </p:cSld>
  <p:clrMapOvr>
    <a:masterClrMapping/>
  </p:clrMapOvr>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ext Box 10"/>
          <p:cNvSpPr txBox="1">
            <a:spLocks noChangeArrowheads="1"/>
          </p:cNvSpPr>
          <p:nvPr userDrawn="1"/>
        </p:nvSpPr>
        <p:spPr bwMode="auto">
          <a:xfrm>
            <a:off x="0" y="6583363"/>
            <a:ext cx="9144000" cy="274637"/>
          </a:xfrm>
          <a:prstGeom prst="rect">
            <a:avLst/>
          </a:prstGeom>
          <a:solidFill>
            <a:srgbClr val="A850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2" name="Title 1"/>
          <p:cNvSpPr>
            <a:spLocks noGrp="1"/>
          </p:cNvSpPr>
          <p:nvPr>
            <p:ph type="title"/>
          </p:nvPr>
        </p:nvSpPr>
        <p:spPr>
          <a:xfrm>
            <a:off x="469900" y="-76200"/>
            <a:ext cx="8229600" cy="827087"/>
          </a:xfrm>
        </p:spPr>
        <p:txBody>
          <a:bodyPr>
            <a:normAutofit/>
          </a:bodyPr>
          <a:lstStyle>
            <a:lvl1pPr>
              <a:defRPr sz="3200" b="1" i="1">
                <a:solidFill>
                  <a:srgbClr val="A8500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sz="2800">
                <a:solidFill>
                  <a:schemeClr val="tx1"/>
                </a:solidFill>
              </a:defRPr>
            </a:lvl1pPr>
            <a:lvl2pPr marL="742950" indent="-285750">
              <a:buFont typeface="Arial" panose="020B0604020202020204" pitchFamily="34" charset="0"/>
              <a:buChar char="•"/>
              <a:defRPr sz="2600">
                <a:solidFill>
                  <a:srgbClr val="003399"/>
                </a:solidFill>
              </a:defRPr>
            </a:lvl2pPr>
            <a:lvl3pPr marL="1143000" indent="-228600">
              <a:buFont typeface="Wingdings" panose="05000000000000000000" pitchFamily="2" charset="2"/>
              <a:buChar char="Ø"/>
              <a:defRPr>
                <a:solidFill>
                  <a:schemeClr val="tx1">
                    <a:lumMod val="75000"/>
                    <a:lumOff val="25000"/>
                  </a:schemeClr>
                </a:solidFill>
              </a:defRPr>
            </a:lvl3pPr>
            <a:lvl4pPr>
              <a:defRPr sz="2200">
                <a:solidFill>
                  <a:srgbClr val="A85000"/>
                </a:solidFill>
              </a:defRPr>
            </a:lvl4pPr>
            <a:lvl5pPr>
              <a:defRPr sz="200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CFE622-8825-48B4-8B0B-E8605C9B719F}" type="datetime1">
              <a:rPr lang="en-US" smtClean="0"/>
              <a:t>8/19/2014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4200" y="6553200"/>
            <a:ext cx="2133600" cy="365125"/>
          </a:xfrm>
        </p:spPr>
        <p:txBody>
          <a:bodyPr/>
          <a:lstStyle>
            <a:lvl1pPr>
              <a:defRPr>
                <a:solidFill>
                  <a:schemeClr val="bg1"/>
                </a:solidFill>
              </a:defRPr>
            </a:lvl1pPr>
          </a:lstStyle>
          <a:p>
            <a:fld id="{7DB72B6B-351E-47F5-8A9F-408C781D2328}" type="slidenum">
              <a:rPr lang="en-US" smtClean="0"/>
              <a:pPr/>
              <a:t>‹#›</a:t>
            </a:fld>
            <a:endParaRPr lang="en-US" dirty="0"/>
          </a:p>
        </p:txBody>
      </p:sp>
      <p:sp>
        <p:nvSpPr>
          <p:cNvPr id="7" name="Text Box 3"/>
          <p:cNvSpPr txBox="1">
            <a:spLocks noChangeArrowheads="1"/>
          </p:cNvSpPr>
          <p:nvPr userDrawn="1"/>
        </p:nvSpPr>
        <p:spPr bwMode="auto">
          <a:xfrm>
            <a:off x="0" y="6583363"/>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pic>
        <p:nvPicPr>
          <p:cNvPr id="8" name="Picture 7" descr="Mahe-Logo-emb"/>
          <p:cNvPicPr>
            <a:picLocks noChangeAspect="1" noChangeArrowheads="1"/>
          </p:cNvPicPr>
          <p:nvPr userDrawn="1"/>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8"/>
          <p:cNvSpPr>
            <a:spLocks noChangeShapeType="1"/>
          </p:cNvSpPr>
          <p:nvPr userDrawn="1"/>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graphicFrame>
        <p:nvGraphicFramePr>
          <p:cNvPr id="11" name="Object 10"/>
          <p:cNvGraphicFramePr>
            <a:graphicFrameLocks noChangeAspect="1"/>
          </p:cNvGraphicFramePr>
          <p:nvPr userDrawn="1">
            <p:extLst>
              <p:ext uri="{D42A27DB-BD31-4B8C-83A1-F6EECF244321}">
                <p14:modId xmlns:p14="http://schemas.microsoft.com/office/powerpoint/2010/main" val="281903463"/>
              </p:ext>
            </p:extLst>
          </p:nvPr>
        </p:nvGraphicFramePr>
        <p:xfrm>
          <a:off x="8305800" y="71438"/>
          <a:ext cx="584200" cy="587375"/>
        </p:xfrm>
        <a:graphic>
          <a:graphicData uri="http://schemas.openxmlformats.org/presentationml/2006/ole">
            <mc:AlternateContent xmlns:mc="http://schemas.openxmlformats.org/markup-compatibility/2006">
              <mc:Choice xmlns:v="urn:schemas-microsoft-com:vml" Requires="v">
                <p:oleObj spid="_x0000_s70661" name="Picture" r:id="rId4" imgW="777240" imgH="687240" progId="Word.Picture.8">
                  <p:embed/>
                </p:oleObj>
              </mc:Choice>
              <mc:Fallback>
                <p:oleObj name="Picture" r:id="rId4" imgW="777240" imgH="68724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71438"/>
                        <a:ext cx="5842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8350709"/>
      </p:ext>
    </p:extLst>
  </p:cSld>
  <p:clrMapOvr>
    <a:masterClrMapping/>
  </p:clrMapOvr>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AA129-B3D4-4F35-B437-DC98688F2983}" type="datetime1">
              <a:rPr lang="en-US" smtClean="0"/>
              <a:t>8/19/2014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550188686"/>
      </p:ext>
    </p:extLst>
  </p:cSld>
  <p:clrMapOvr>
    <a:masterClrMapping/>
  </p:clrMapOvr>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02FA56-1C71-4F2C-B1C3-4D74F78F6969}" type="datetime1">
              <a:rPr lang="en-US" smtClean="0"/>
              <a:t>8/19/2014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789672166"/>
      </p:ext>
    </p:extLst>
  </p:cSld>
  <p:clrMapOvr>
    <a:masterClrMapping/>
  </p:clrMapOvr>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C7DC30-7A5F-49A0-85BB-D1AD647CA31C}" type="datetime1">
              <a:rPr lang="en-US" smtClean="0"/>
              <a:t>8/19/2014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393508586"/>
      </p:ext>
    </p:extLst>
  </p:cSld>
  <p:clrMapOvr>
    <a:masterClrMapping/>
  </p:clrMapOvr>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F0B5C-AB95-4F40-ABFE-C82C5FB72FBA}" type="datetime1">
              <a:rPr lang="en-US" smtClean="0"/>
              <a:t>8/19/2014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026660939"/>
      </p:ext>
    </p:extLst>
  </p:cSld>
  <p:clrMapOvr>
    <a:masterClrMapping/>
  </p:clrMapOvr>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87350-5D50-4692-BB32-4C605819F64D}" type="datetime1">
              <a:rPr lang="en-US" smtClean="0"/>
              <a:t>8/19/2014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952785459"/>
      </p:ext>
    </p:extLst>
  </p:cSld>
  <p:clrMapOvr>
    <a:masterClrMapping/>
  </p:clrMapOvr>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09FFD-B59A-4BC7-B9A2-CC076DD352DD}" type="datetime1">
              <a:rPr lang="en-US" smtClean="0"/>
              <a:t>8/19/2014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026070064"/>
      </p:ext>
    </p:extLst>
  </p:cSld>
  <p:clrMapOvr>
    <a:masterClrMapping/>
  </p:clrMapOvr>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7FE2A-1051-4156-B7A8-895E043D0E35}" type="datetime1">
              <a:rPr lang="en-US" smtClean="0"/>
              <a:t>8/19/2014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530055731"/>
      </p:ext>
    </p:extLst>
  </p:cSld>
  <p:clrMapOvr>
    <a:masterClrMapping/>
  </p:clrMapOvr>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0078D-BFE1-428A-906C-87BED459DE36}" type="datetime1">
              <a:rPr lang="en-US" smtClean="0"/>
              <a:t>8/19/2014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72B6B-351E-47F5-8A9F-408C781D2328}" type="slidenum">
              <a:rPr lang="en-US" smtClean="0"/>
              <a:t>‹#›</a:t>
            </a:fld>
            <a:endParaRPr lang="en-US"/>
          </a:p>
        </p:txBody>
      </p:sp>
    </p:spTree>
    <p:extLst>
      <p:ext uri="{BB962C8B-B14F-4D97-AF65-F5344CB8AC3E}">
        <p14:creationId xmlns:p14="http://schemas.microsoft.com/office/powerpoint/2010/main" val="378548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BEprm/BERECT.DSN" TargetMode="Externa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9.wmf"/><Relationship Id="rId4" Type="http://schemas.openxmlformats.org/officeDocument/2006/relationships/oleObject" Target="../embeddings/oleObject4.bin"/><Relationship Id="rId9" Type="http://schemas.openxmlformats.org/officeDocument/2006/relationships/image" Target="../media/image21.wmf"/></Relationships>
</file>

<file path=ppt/slides/_rels/slide1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10.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7.bin"/><Relationship Id="rId10" Type="http://schemas.openxmlformats.org/officeDocument/2006/relationships/image" Target="../media/image24.wmf"/><Relationship Id="rId4" Type="http://schemas.openxmlformats.org/officeDocument/2006/relationships/hyperlink" Target="../../../BEprm/HWR_derivation.docx" TargetMode="External"/><Relationship Id="rId9"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hyperlink" Target="../../../BEprm/HWR_derivation.docx" TargetMode="Externa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25.wmf"/><Relationship Id="rId4" Type="http://schemas.openxmlformats.org/officeDocument/2006/relationships/oleObject" Target="../embeddings/oleObject10.bin"/><Relationship Id="rId9" Type="http://schemas.openxmlformats.org/officeDocument/2006/relationships/image" Target="../media/image2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4.bin"/><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6.wmf"/><Relationship Id="rId5" Type="http://schemas.openxmlformats.org/officeDocument/2006/relationships/oleObject" Target="../embeddings/oleObject16.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0.wmf"/><Relationship Id="rId5" Type="http://schemas.openxmlformats.org/officeDocument/2006/relationships/oleObject" Target="../embeddings/oleObject20.bin"/><Relationship Id="rId4" Type="http://schemas.openxmlformats.org/officeDocument/2006/relationships/image" Target="../media/image39.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hyperlink" Target="../../../BEprm/BERECT.DS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7.wmf"/><Relationship Id="rId5" Type="http://schemas.openxmlformats.org/officeDocument/2006/relationships/oleObject" Target="../embeddings/oleObject22.bin"/><Relationship Id="rId4" Type="http://schemas.openxmlformats.org/officeDocument/2006/relationships/image" Target="../media/image46.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52.wmf"/><Relationship Id="rId18" Type="http://schemas.openxmlformats.org/officeDocument/2006/relationships/image" Target="../media/image54.wmf"/><Relationship Id="rId26" Type="http://schemas.openxmlformats.org/officeDocument/2006/relationships/image" Target="../media/image58.wmf"/><Relationship Id="rId3" Type="http://schemas.openxmlformats.org/officeDocument/2006/relationships/notesSlide" Target="../notesSlides/notesSlide22.xml"/><Relationship Id="rId21" Type="http://schemas.openxmlformats.org/officeDocument/2006/relationships/oleObject" Target="../embeddings/oleObject32.bin"/><Relationship Id="rId7" Type="http://schemas.openxmlformats.org/officeDocument/2006/relationships/image" Target="../media/image49.wmf"/><Relationship Id="rId12" Type="http://schemas.openxmlformats.org/officeDocument/2006/relationships/oleObject" Target="../embeddings/oleObject27.bin"/><Relationship Id="rId17" Type="http://schemas.openxmlformats.org/officeDocument/2006/relationships/oleObject" Target="../embeddings/oleObject30.bin"/><Relationship Id="rId25" Type="http://schemas.openxmlformats.org/officeDocument/2006/relationships/oleObject" Target="../embeddings/oleObject34.bin"/><Relationship Id="rId2" Type="http://schemas.openxmlformats.org/officeDocument/2006/relationships/slideLayout" Target="../slideLayouts/slideLayout2.xml"/><Relationship Id="rId16" Type="http://schemas.openxmlformats.org/officeDocument/2006/relationships/image" Target="../media/image53.wmf"/><Relationship Id="rId20" Type="http://schemas.openxmlformats.org/officeDocument/2006/relationships/image" Target="../media/image55.wmf"/><Relationship Id="rId1" Type="http://schemas.openxmlformats.org/officeDocument/2006/relationships/vmlDrawing" Target="../drawings/vmlDrawing10.vml"/><Relationship Id="rId6" Type="http://schemas.openxmlformats.org/officeDocument/2006/relationships/oleObject" Target="../embeddings/oleObject24.bin"/><Relationship Id="rId11" Type="http://schemas.openxmlformats.org/officeDocument/2006/relationships/image" Target="../media/image51.wmf"/><Relationship Id="rId24" Type="http://schemas.openxmlformats.org/officeDocument/2006/relationships/image" Target="../media/image57.wmf"/><Relationship Id="rId5" Type="http://schemas.openxmlformats.org/officeDocument/2006/relationships/image" Target="../media/image48.wmf"/><Relationship Id="rId15" Type="http://schemas.openxmlformats.org/officeDocument/2006/relationships/oleObject" Target="../embeddings/oleObject29.bin"/><Relationship Id="rId23" Type="http://schemas.openxmlformats.org/officeDocument/2006/relationships/oleObject" Target="../embeddings/oleObject33.bin"/><Relationship Id="rId10" Type="http://schemas.openxmlformats.org/officeDocument/2006/relationships/oleObject" Target="../embeddings/oleObject26.bin"/><Relationship Id="rId19" Type="http://schemas.openxmlformats.org/officeDocument/2006/relationships/oleObject" Target="../embeddings/oleObject31.bin"/><Relationship Id="rId4" Type="http://schemas.openxmlformats.org/officeDocument/2006/relationships/oleObject" Target="../embeddings/oleObject23.bin"/><Relationship Id="rId9" Type="http://schemas.openxmlformats.org/officeDocument/2006/relationships/image" Target="../media/image50.wmf"/><Relationship Id="rId14" Type="http://schemas.openxmlformats.org/officeDocument/2006/relationships/oleObject" Target="../embeddings/oleObject28.bin"/><Relationship Id="rId22" Type="http://schemas.openxmlformats.org/officeDocument/2006/relationships/image" Target="../media/image5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BE_SCS/PRM_HWR.DSN" TargetMode="Externa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6.bin"/><Relationship Id="rId5" Type="http://schemas.openxmlformats.org/officeDocument/2006/relationships/image" Target="../media/image62.wmf"/><Relationship Id="rId4" Type="http://schemas.openxmlformats.org/officeDocument/2006/relationships/oleObject" Target="../embeddings/oleObject35.bin"/></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8.bin"/><Relationship Id="rId5" Type="http://schemas.openxmlformats.org/officeDocument/2006/relationships/image" Target="../media/image64.wmf"/><Relationship Id="rId4" Type="http://schemas.openxmlformats.org/officeDocument/2006/relationships/oleObject" Target="../embeddings/oleObject37.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27.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0.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68.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solidFill>
                <a:schemeClr val="bg1"/>
              </a:solidFill>
            </a:endParaRPr>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 name="Title 2"/>
          <p:cNvSpPr>
            <a:spLocks noGrp="1"/>
          </p:cNvSpPr>
          <p:nvPr>
            <p:ph type="title"/>
          </p:nvPr>
        </p:nvSpPr>
        <p:spPr>
          <a:xfrm>
            <a:off x="533400" y="2971800"/>
            <a:ext cx="8229600" cy="827087"/>
          </a:xfrm>
        </p:spPr>
        <p:txBody>
          <a:bodyPr>
            <a:normAutofit fontScale="90000"/>
          </a:bodyPr>
          <a:lstStyle/>
          <a:p>
            <a:r>
              <a:rPr lang="en-US" dirty="0">
                <a:latin typeface="Times New Roman" panose="02020603050405020304" pitchFamily="18" charset="0"/>
                <a:cs typeface="Times New Roman" panose="02020603050405020304" pitchFamily="18" charset="0"/>
              </a:rPr>
              <a:t>Module </a:t>
            </a:r>
            <a:r>
              <a:rPr lang="en-US" dirty="0" smtClean="0">
                <a:latin typeface="Times New Roman" panose="02020603050405020304" pitchFamily="18" charset="0"/>
                <a:cs typeface="Times New Roman" panose="02020603050405020304" pitchFamily="18" charset="0"/>
              </a:rPr>
              <a:t>– 2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i="0" dirty="0" smtClean="0">
                <a:solidFill>
                  <a:schemeClr val="tx1"/>
                </a:solidFill>
              </a:rPr>
              <a:t>Applications of Diodes</a:t>
            </a:r>
            <a:endParaRPr lang="en-US" i="0" dirty="0">
              <a:solidFill>
                <a:schemeClr val="tx1"/>
              </a:solidFill>
            </a:endParaRPr>
          </a:p>
        </p:txBody>
      </p:sp>
      <p:sp>
        <p:nvSpPr>
          <p:cNvPr id="2" name="Content Placeholder 1"/>
          <p:cNvSpPr>
            <a:spLocks noGrp="1"/>
          </p:cNvSpPr>
          <p:nvPr>
            <p:ph idx="1"/>
          </p:nvPr>
        </p:nvSpPr>
        <p:spPr>
          <a:xfrm>
            <a:off x="27562" y="1295401"/>
            <a:ext cx="8915400" cy="838199"/>
          </a:xfrm>
        </p:spPr>
        <p:txBody>
          <a:bodyPr>
            <a:normAutofit/>
          </a:bodyPr>
          <a:lstStyle/>
          <a:p>
            <a:pPr marL="0" indent="0" algn="ctr">
              <a:buNone/>
            </a:pPr>
            <a:r>
              <a:rPr lang="en-US" sz="3200" dirty="0" smtClean="0">
                <a:latin typeface="Times New Roman" panose="02020603050405020304" pitchFamily="18" charset="0"/>
                <a:cs typeface="Times New Roman" panose="02020603050405020304" pitchFamily="18" charset="0"/>
              </a:rPr>
              <a:t>Chapter 1: Diodes and Applications </a:t>
            </a:r>
          </a:p>
          <a:p>
            <a:pPr marL="0" indent="0" algn="ctr">
              <a:buNone/>
            </a:pPr>
            <a:endParaRPr lang="en-US" sz="3200" dirty="0">
              <a:latin typeface="Times New Roman" panose="02020603050405020304" pitchFamily="18" charset="0"/>
              <a:cs typeface="Times New Roman" panose="02020603050405020304" pitchFamily="18" charset="0"/>
            </a:endParaRPr>
          </a:p>
          <a:p>
            <a:pPr marL="0" indent="0" algn="ctr">
              <a:buNone/>
            </a:pPr>
            <a:endParaRPr lang="en-US" sz="32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DB72B6B-351E-47F5-8A9F-408C781D2328}" type="slidenum">
              <a:rPr lang="en-US" smtClean="0">
                <a:solidFill>
                  <a:schemeClr val="bg1"/>
                </a:solidFill>
              </a:rPr>
              <a:t>1</a:t>
            </a:fld>
            <a:endParaRPr lang="en-US" dirty="0">
              <a:solidFill>
                <a:schemeClr val="bg1"/>
              </a:solidFill>
            </a:endParaRPr>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12" name="Content Placeholder 1"/>
          <p:cNvSpPr txBox="1">
            <a:spLocks/>
          </p:cNvSpPr>
          <p:nvPr/>
        </p:nvSpPr>
        <p:spPr>
          <a:xfrm>
            <a:off x="114300" y="4343400"/>
            <a:ext cx="8915400" cy="152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gn="ctr">
              <a:buNone/>
            </a:pPr>
            <a:r>
              <a:rPr lang="en-US" b="1" dirty="0" smtClean="0">
                <a:latin typeface="Times New Roman" panose="02020603050405020304" pitchFamily="18" charset="0"/>
                <a:cs typeface="Times New Roman" panose="02020603050405020304" pitchFamily="18" charset="0"/>
              </a:rPr>
              <a:t>Reference</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IN" dirty="0" smtClean="0"/>
              <a:t>Robert </a:t>
            </a:r>
            <a:r>
              <a:rPr lang="en-IN" dirty="0"/>
              <a:t>L. </a:t>
            </a:r>
            <a:r>
              <a:rPr lang="en-IN" dirty="0" err="1"/>
              <a:t>Boylestad</a:t>
            </a:r>
            <a:r>
              <a:rPr lang="en-IN" dirty="0"/>
              <a:t>, Louis </a:t>
            </a:r>
            <a:r>
              <a:rPr lang="en-IN" dirty="0" err="1"/>
              <a:t>Nashelsky</a:t>
            </a:r>
            <a:r>
              <a:rPr lang="en-IN" dirty="0"/>
              <a:t>, Electronic Devices &amp; Circuit Theory, 11</a:t>
            </a:r>
            <a:r>
              <a:rPr lang="en-IN" baseline="30000" dirty="0"/>
              <a:t>th</a:t>
            </a:r>
            <a:r>
              <a:rPr lang="en-IN" dirty="0"/>
              <a:t> Edition, PHI, 2012</a:t>
            </a:r>
            <a:endParaRPr lang="en-GB" dirty="0"/>
          </a:p>
          <a:p>
            <a:pPr marL="0" indent="0" algn="ctr">
              <a:lnSpc>
                <a:spcPct val="170000"/>
              </a:lnSpc>
              <a:buFont typeface="Wingdings" panose="05000000000000000000" pitchFamily="2" charset="2"/>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066800" y="-22086"/>
            <a:ext cx="7151688" cy="707886"/>
          </a:xfrm>
          <a:prstGeom prst="rect">
            <a:avLst/>
          </a:prstGeom>
        </p:spPr>
        <p:txBody>
          <a:bodyPr wrap="square">
            <a:spAutoFit/>
          </a:bodyPr>
          <a:lstStyle/>
          <a:p>
            <a:pPr lvl="0" algn="ctr">
              <a:spcBef>
                <a:spcPct val="20000"/>
              </a:spcBef>
            </a:pPr>
            <a:r>
              <a:rPr lang="en-US" sz="4000" b="1" i="1" dirty="0" smtClean="0">
                <a:solidFill>
                  <a:srgbClr val="A85000"/>
                </a:solidFill>
                <a:latin typeface="Times New Roman" panose="02020603050405020304" pitchFamily="18" charset="0"/>
                <a:cs typeface="Times New Roman" panose="02020603050405020304" pitchFamily="18" charset="0"/>
              </a:rPr>
              <a:t>Part – I :  Analog </a:t>
            </a:r>
            <a:r>
              <a:rPr lang="en-US" sz="4000" b="1" i="1" dirty="0">
                <a:solidFill>
                  <a:srgbClr val="A85000"/>
                </a:solidFill>
                <a:latin typeface="Times New Roman" panose="02020603050405020304" pitchFamily="18" charset="0"/>
                <a:cs typeface="Times New Roman" panose="02020603050405020304" pitchFamily="18" charset="0"/>
              </a:rPr>
              <a:t>Electronics</a:t>
            </a:r>
          </a:p>
        </p:txBody>
      </p:sp>
    </p:spTree>
    <p:extLst>
      <p:ext uri="{BB962C8B-B14F-4D97-AF65-F5344CB8AC3E}">
        <p14:creationId xmlns:p14="http://schemas.microsoft.com/office/powerpoint/2010/main" val="38604840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944242"/>
            <a:ext cx="8534400" cy="954107"/>
          </a:xfrm>
          <a:prstGeom prst="rect">
            <a:avLst/>
          </a:prstGeom>
        </p:spPr>
        <p:txBody>
          <a:bodyPr wrap="square">
            <a:spAutoFit/>
          </a:bodyPr>
          <a:lstStyle/>
          <a:p>
            <a:pPr marL="457200" indent="-457200" eaLnBrk="1" hangingPunct="1">
              <a:buFont typeface="Arial" panose="020B0604020202020204" pitchFamily="34" charset="0"/>
              <a:buChar char="•"/>
            </a:pPr>
            <a:r>
              <a:rPr lang="en-US" sz="2800" dirty="0">
                <a:latin typeface="Arial" charset="0"/>
              </a:rPr>
              <a:t>Diode passes only for half of the signal time period </a:t>
            </a:r>
            <a:r>
              <a:rPr lang="en-US" sz="2800" dirty="0" smtClean="0">
                <a:latin typeface="Arial" charset="0"/>
              </a:rPr>
              <a:t> Hence </a:t>
            </a:r>
            <a:r>
              <a:rPr lang="en-US" sz="2800" dirty="0">
                <a:latin typeface="Arial" charset="0"/>
              </a:rPr>
              <a:t>the name HWR. </a:t>
            </a:r>
          </a:p>
        </p:txBody>
      </p:sp>
      <p:sp>
        <p:nvSpPr>
          <p:cNvPr id="8" name="Title 1"/>
          <p:cNvSpPr>
            <a:spLocks noGrp="1"/>
          </p:cNvSpPr>
          <p:nvPr>
            <p:ph type="title"/>
          </p:nvPr>
        </p:nvSpPr>
        <p:spPr>
          <a:xfrm>
            <a:off x="228600" y="-35859"/>
            <a:ext cx="8229600" cy="827087"/>
          </a:xfrm>
        </p:spPr>
        <p:txBody>
          <a:bodyPr/>
          <a:lstStyle/>
          <a:p>
            <a:r>
              <a:rPr lang="en-US" i="0" dirty="0" smtClean="0">
                <a:solidFill>
                  <a:schemeClr val="tx1"/>
                </a:solidFill>
              </a:rPr>
              <a:t>HALF WAVE RECTIFIER (HWR)</a:t>
            </a:r>
            <a:endParaRPr lang="en-US" dirty="0"/>
          </a:p>
        </p:txBody>
      </p:sp>
      <p:sp>
        <p:nvSpPr>
          <p:cNvPr id="9" name="Rectangle 8"/>
          <p:cNvSpPr/>
          <p:nvPr/>
        </p:nvSpPr>
        <p:spPr>
          <a:xfrm>
            <a:off x="1828800" y="3991022"/>
            <a:ext cx="4676776" cy="461665"/>
          </a:xfrm>
          <a:prstGeom prst="rect">
            <a:avLst/>
          </a:prstGeom>
        </p:spPr>
        <p:txBody>
          <a:bodyPr wrap="square">
            <a:spAutoFit/>
          </a:bodyPr>
          <a:lstStyle/>
          <a:p>
            <a:pPr eaLnBrk="1" hangingPunct="1"/>
            <a:r>
              <a:rPr lang="en-US" sz="2400" dirty="0" smtClean="0">
                <a:latin typeface="Arial" charset="0"/>
              </a:rPr>
              <a:t>	Fig 7: Circuit of HWR</a:t>
            </a:r>
            <a:endParaRPr lang="en-US" sz="2400" dirty="0">
              <a:latin typeface="Arial" charset="0"/>
            </a:endParaRPr>
          </a:p>
        </p:txBody>
      </p:sp>
      <p:sp>
        <p:nvSpPr>
          <p:cNvPr id="7"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10</a:t>
            </a:fld>
            <a:endParaRPr lang="en-US" dirty="0">
              <a:solidFill>
                <a:schemeClr val="bg1"/>
              </a:solidFill>
            </a:endParaRPr>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512" y="1228725"/>
            <a:ext cx="4991447"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6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048" y="2421608"/>
            <a:ext cx="1336288" cy="479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66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26848" y="2434450"/>
            <a:ext cx="1178952" cy="24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025287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990601" y="3200400"/>
            <a:ext cx="6248400" cy="2286000"/>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1143001" y="824968"/>
            <a:ext cx="5486399" cy="1994432"/>
          </a:xfrm>
          <a:prstGeom prst="rect">
            <a:avLst/>
          </a:prstGeom>
          <a:noFill/>
          <a:ln>
            <a:noFill/>
          </a:ln>
        </p:spPr>
      </p:pic>
      <p:sp>
        <p:nvSpPr>
          <p:cNvPr id="9" name="Title 1"/>
          <p:cNvSpPr>
            <a:spLocks noGrp="1"/>
          </p:cNvSpPr>
          <p:nvPr>
            <p:ph type="title"/>
          </p:nvPr>
        </p:nvSpPr>
        <p:spPr>
          <a:xfrm>
            <a:off x="228600" y="-35859"/>
            <a:ext cx="8229600" cy="827087"/>
          </a:xfrm>
        </p:spPr>
        <p:txBody>
          <a:bodyPr/>
          <a:lstStyle/>
          <a:p>
            <a:r>
              <a:rPr lang="en-US" i="0" dirty="0" smtClean="0">
                <a:solidFill>
                  <a:schemeClr val="tx1"/>
                </a:solidFill>
              </a:rPr>
              <a:t>Working HWR</a:t>
            </a:r>
            <a:endParaRPr lang="en-US" dirty="0"/>
          </a:p>
        </p:txBody>
      </p:sp>
      <p:sp>
        <p:nvSpPr>
          <p:cNvPr id="11" name="Rectangle 10"/>
          <p:cNvSpPr/>
          <p:nvPr/>
        </p:nvSpPr>
        <p:spPr>
          <a:xfrm>
            <a:off x="533400" y="2819400"/>
            <a:ext cx="8458200" cy="400110"/>
          </a:xfrm>
          <a:prstGeom prst="rect">
            <a:avLst/>
          </a:prstGeom>
        </p:spPr>
        <p:txBody>
          <a:bodyPr wrap="square">
            <a:spAutoFit/>
          </a:bodyPr>
          <a:lstStyle/>
          <a:p>
            <a:pPr eaLnBrk="1" hangingPunct="1"/>
            <a:r>
              <a:rPr lang="en-US" sz="2000" dirty="0" smtClean="0">
                <a:latin typeface="Arial" charset="0"/>
              </a:rPr>
              <a:t>Fig 8: Equivalent Circuit of HWR, when node A is positive w.r.t node B</a:t>
            </a:r>
            <a:endParaRPr lang="en-US" sz="2000" dirty="0">
              <a:latin typeface="Arial" charset="0"/>
            </a:endParaRPr>
          </a:p>
        </p:txBody>
      </p:sp>
      <p:sp>
        <p:nvSpPr>
          <p:cNvPr id="13" name="Rectangle 12"/>
          <p:cNvSpPr/>
          <p:nvPr/>
        </p:nvSpPr>
        <p:spPr>
          <a:xfrm>
            <a:off x="537117" y="5486400"/>
            <a:ext cx="8458200" cy="400110"/>
          </a:xfrm>
          <a:prstGeom prst="rect">
            <a:avLst/>
          </a:prstGeom>
        </p:spPr>
        <p:txBody>
          <a:bodyPr wrap="square">
            <a:spAutoFit/>
          </a:bodyPr>
          <a:lstStyle/>
          <a:p>
            <a:pPr eaLnBrk="1" hangingPunct="1"/>
            <a:r>
              <a:rPr lang="en-US" sz="2000" dirty="0" smtClean="0">
                <a:latin typeface="Arial" charset="0"/>
              </a:rPr>
              <a:t>Fig 9: Equivalent Circuit of HWR, when node A is negative w.r.t node B</a:t>
            </a:r>
            <a:endParaRPr lang="en-US" sz="2000" dirty="0">
              <a:latin typeface="Arial" charset="0"/>
            </a:endParaRPr>
          </a:p>
        </p:txBody>
      </p:sp>
      <p:sp>
        <p:nvSpPr>
          <p:cNvPr id="10" name="Rectangle 9"/>
          <p:cNvSpPr/>
          <p:nvPr/>
        </p:nvSpPr>
        <p:spPr>
          <a:xfrm>
            <a:off x="403302" y="6015335"/>
            <a:ext cx="8207298" cy="461665"/>
          </a:xfrm>
          <a:prstGeom prst="rect">
            <a:avLst/>
          </a:prstGeom>
          <a:solidFill>
            <a:srgbClr val="92D050"/>
          </a:solidFill>
          <a:ln>
            <a:solidFill>
              <a:schemeClr val="tx1"/>
            </a:solidFill>
          </a:ln>
        </p:spPr>
        <p:txBody>
          <a:bodyPr wrap="square">
            <a:spAutoFit/>
          </a:bodyPr>
          <a:lstStyle/>
          <a:p>
            <a:pPr algn="just">
              <a:defRPr/>
            </a:pPr>
            <a:r>
              <a:rPr lang="en-US" sz="2400" b="1" dirty="0" smtClean="0">
                <a:solidFill>
                  <a:srgbClr val="000000"/>
                </a:solidFill>
                <a:latin typeface="Times New Roman"/>
                <a:ea typeface="Times New Roman"/>
                <a:cs typeface="Tunga"/>
              </a:rPr>
              <a:t>Note: Current through load  exist only for one half  cycle</a:t>
            </a:r>
            <a:endParaRPr lang="en-GB" sz="2400" dirty="0"/>
          </a:p>
        </p:txBody>
      </p:sp>
      <p:sp>
        <p:nvSpPr>
          <p:cNvPr id="12"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11</a:t>
            </a:fld>
            <a:endParaRPr lang="en-US" dirty="0">
              <a:solidFill>
                <a:schemeClr val="bg1"/>
              </a:solidFill>
            </a:endParaRPr>
          </a:p>
        </p:txBody>
      </p:sp>
    </p:spTree>
    <p:extLst>
      <p:ext uri="{BB962C8B-B14F-4D97-AF65-F5344CB8AC3E}">
        <p14:creationId xmlns:p14="http://schemas.microsoft.com/office/powerpoint/2010/main" val="3951355577"/>
      </p:ext>
    </p:extLst>
  </p:cSld>
  <p:clrMapOvr>
    <a:masterClrMapping/>
  </p:clrMapOvr>
  <mc:AlternateContent xmlns:mc="http://schemas.openxmlformats.org/markup-compatibility/2006" xmlns:p14="http://schemas.microsoft.com/office/powerpoint/2010/main">
    <mc:Choice Requires="p14">
      <p:transition p14:dur="1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859"/>
            <a:ext cx="8229600" cy="827087"/>
          </a:xfrm>
        </p:spPr>
        <p:txBody>
          <a:bodyPr/>
          <a:lstStyle/>
          <a:p>
            <a:r>
              <a:rPr lang="en-US" i="0" dirty="0">
                <a:solidFill>
                  <a:schemeClr val="tx1"/>
                </a:solidFill>
              </a:rPr>
              <a:t>HALF WAVE </a:t>
            </a:r>
            <a:r>
              <a:rPr lang="en-US" i="0" dirty="0" smtClean="0">
                <a:solidFill>
                  <a:schemeClr val="tx1"/>
                </a:solidFill>
              </a:rPr>
              <a:t>RECTIFIER</a:t>
            </a:r>
            <a:endParaRPr lang="en-US"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360089" y="4860616"/>
            <a:ext cx="4198641" cy="1466216"/>
          </a:xfrm>
          <a:prstGeom prst="rect">
            <a:avLst/>
          </a:prstGeom>
          <a:noFill/>
          <a:ln>
            <a:noFill/>
          </a:ln>
        </p:spPr>
      </p:pic>
      <p:sp>
        <p:nvSpPr>
          <p:cNvPr id="9" name="Rectangle 8"/>
          <p:cNvSpPr/>
          <p:nvPr/>
        </p:nvSpPr>
        <p:spPr>
          <a:xfrm>
            <a:off x="609600" y="4419600"/>
            <a:ext cx="8458200" cy="461665"/>
          </a:xfrm>
          <a:prstGeom prst="rect">
            <a:avLst/>
          </a:prstGeom>
        </p:spPr>
        <p:txBody>
          <a:bodyPr wrap="square">
            <a:spAutoFit/>
          </a:bodyPr>
          <a:lstStyle/>
          <a:p>
            <a:pPr eaLnBrk="1" hangingPunct="1"/>
            <a:r>
              <a:rPr lang="en-US" sz="2400" dirty="0" smtClean="0">
                <a:latin typeface="Arial" charset="0"/>
              </a:rPr>
              <a:t>Fig 10: Input and rectified output with ideal diode</a:t>
            </a:r>
            <a:endParaRPr lang="en-US" sz="2400" dirty="0">
              <a:latin typeface="Arial" charset="0"/>
            </a:endParaRPr>
          </a:p>
        </p:txBody>
      </p:sp>
      <p:sp>
        <p:nvSpPr>
          <p:cNvPr id="10" name="Rectangle 9"/>
          <p:cNvSpPr/>
          <p:nvPr/>
        </p:nvSpPr>
        <p:spPr>
          <a:xfrm>
            <a:off x="304800" y="6096000"/>
            <a:ext cx="8839200" cy="461665"/>
          </a:xfrm>
          <a:prstGeom prst="rect">
            <a:avLst/>
          </a:prstGeom>
        </p:spPr>
        <p:txBody>
          <a:bodyPr wrap="square">
            <a:spAutoFit/>
          </a:bodyPr>
          <a:lstStyle/>
          <a:p>
            <a:r>
              <a:rPr lang="en-US" sz="2400" dirty="0" smtClean="0">
                <a:latin typeface="Arial" charset="0"/>
              </a:rPr>
              <a:t>Fig 11</a:t>
            </a:r>
            <a:r>
              <a:rPr lang="en-US" sz="2400" dirty="0">
                <a:latin typeface="Arial" charset="0"/>
              </a:rPr>
              <a:t>: Secondary input and rectified output with </a:t>
            </a:r>
            <a:r>
              <a:rPr lang="en-US" sz="2400" dirty="0" smtClean="0">
                <a:latin typeface="Arial" charset="0"/>
              </a:rPr>
              <a:t>practical diode</a:t>
            </a:r>
            <a:endParaRPr lang="en-US" sz="2400" dirty="0">
              <a:latin typeface="Arial" charset="0"/>
            </a:endParaRPr>
          </a:p>
        </p:txBody>
      </p:sp>
      <p:sp>
        <p:nvSpPr>
          <p:cNvPr id="11" name="Rectangle 10"/>
          <p:cNvSpPr/>
          <p:nvPr/>
        </p:nvSpPr>
        <p:spPr>
          <a:xfrm>
            <a:off x="838200" y="5362891"/>
            <a:ext cx="2971800" cy="461665"/>
          </a:xfrm>
          <a:prstGeom prst="rect">
            <a:avLst/>
          </a:prstGeom>
        </p:spPr>
        <p:txBody>
          <a:bodyPr wrap="square">
            <a:spAutoFit/>
          </a:bodyPr>
          <a:lstStyle/>
          <a:p>
            <a:pPr eaLnBrk="1" hangingPunct="1"/>
            <a:r>
              <a:rPr lang="en-US" sz="2400" dirty="0" smtClean="0">
                <a:latin typeface="Arial" charset="0"/>
                <a:hlinkClick r:id="rId4" action="ppaction://hlinkfile"/>
              </a:rPr>
              <a:t>Simulation of HWR</a:t>
            </a:r>
            <a:endParaRPr lang="en-US" sz="2400" dirty="0">
              <a:latin typeface="Arial" charset="0"/>
            </a:endParaRPr>
          </a:p>
        </p:txBody>
      </p:sp>
      <p:sp>
        <p:nvSpPr>
          <p:cNvPr id="12"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12</a:t>
            </a:fld>
            <a:endParaRPr lang="en-US" dirty="0">
              <a:solidFill>
                <a:schemeClr val="bg1"/>
              </a:solidFill>
            </a:endParaRPr>
          </a:p>
        </p:txBody>
      </p:sp>
      <p:pic>
        <p:nvPicPr>
          <p:cNvPr id="716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081" y="762000"/>
            <a:ext cx="477202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585164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5859"/>
            <a:ext cx="6934200" cy="827087"/>
          </a:xfrm>
        </p:spPr>
        <p:txBody>
          <a:bodyPr/>
          <a:lstStyle/>
          <a:p>
            <a:r>
              <a:rPr lang="en-US" i="0" dirty="0" smtClean="0">
                <a:solidFill>
                  <a:schemeClr val="tx1"/>
                </a:solidFill>
              </a:rPr>
              <a:t>RECTIFIER</a:t>
            </a:r>
            <a:endParaRPr lang="en-US" dirty="0"/>
          </a:p>
        </p:txBody>
      </p:sp>
      <p:sp>
        <p:nvSpPr>
          <p:cNvPr id="10" name="Rectangle 9"/>
          <p:cNvSpPr/>
          <p:nvPr/>
        </p:nvSpPr>
        <p:spPr>
          <a:xfrm>
            <a:off x="213731" y="878436"/>
            <a:ext cx="8624047" cy="6801862"/>
          </a:xfrm>
          <a:prstGeom prst="rect">
            <a:avLst/>
          </a:prstGeom>
        </p:spPr>
        <p:txBody>
          <a:bodyPr wrap="square">
            <a:spAutoFit/>
          </a:bodyPr>
          <a:lstStyle/>
          <a:p>
            <a:pPr>
              <a:lnSpc>
                <a:spcPct val="150000"/>
              </a:lnSpc>
            </a:pPr>
            <a:r>
              <a:rPr lang="en-US" sz="2400" dirty="0" smtClean="0">
                <a:latin typeface="Arial" charset="0"/>
              </a:rPr>
              <a:t>Performance of Rectifiers is measured using the following parameters:</a:t>
            </a:r>
          </a:p>
          <a:p>
            <a:pPr>
              <a:lnSpc>
                <a:spcPct val="150000"/>
              </a:lnSpc>
            </a:pPr>
            <a:endParaRPr lang="en-US" sz="800" dirty="0">
              <a:latin typeface="Arial" charset="0"/>
            </a:endParaRPr>
          </a:p>
          <a:p>
            <a:pPr marL="914400" lvl="1" indent="-457200">
              <a:buFont typeface="Arial" panose="020B0604020202020204" pitchFamily="34" charset="0"/>
              <a:buChar char="•"/>
            </a:pPr>
            <a:r>
              <a:rPr lang="en-US" sz="2800" b="1" i="1" dirty="0" smtClean="0"/>
              <a:t>DC voltage </a:t>
            </a:r>
          </a:p>
          <a:p>
            <a:pPr marL="914400" lvl="1" indent="-457200">
              <a:buFont typeface="Arial" panose="020B0604020202020204" pitchFamily="34" charset="0"/>
              <a:buChar char="•"/>
            </a:pPr>
            <a:endParaRPr lang="en-US" sz="2800" b="1" i="1" dirty="0" smtClean="0"/>
          </a:p>
          <a:p>
            <a:pPr marL="914400" lvl="1" indent="-457200">
              <a:buFont typeface="Arial" panose="020B0604020202020204" pitchFamily="34" charset="0"/>
              <a:buChar char="•"/>
            </a:pPr>
            <a:r>
              <a:rPr lang="en-US" sz="2800" b="1" i="1" dirty="0" smtClean="0"/>
              <a:t>Peak </a:t>
            </a:r>
            <a:r>
              <a:rPr lang="en-US" sz="2800" b="1" i="1" dirty="0"/>
              <a:t>Inverse Voltage </a:t>
            </a:r>
            <a:r>
              <a:rPr lang="en-US" sz="2800" b="1" dirty="0"/>
              <a:t>(</a:t>
            </a:r>
            <a:r>
              <a:rPr lang="en-US" sz="2800" b="1" i="1" dirty="0"/>
              <a:t>PIV</a:t>
            </a:r>
            <a:r>
              <a:rPr lang="en-US" sz="2800" b="1" dirty="0"/>
              <a:t>)</a:t>
            </a:r>
            <a:endParaRPr lang="en-GB" sz="2800" b="1" dirty="0"/>
          </a:p>
          <a:p>
            <a:pPr lvl="1"/>
            <a:r>
              <a:rPr lang="en-US" sz="2800" b="1" dirty="0"/>
              <a:t> </a:t>
            </a:r>
            <a:endParaRPr lang="en-US" sz="2800" b="1" dirty="0" smtClean="0"/>
          </a:p>
          <a:p>
            <a:pPr lvl="1"/>
            <a:endParaRPr lang="en-US" sz="800" b="1" dirty="0" smtClean="0"/>
          </a:p>
          <a:p>
            <a:pPr lvl="1"/>
            <a:endParaRPr lang="en-US" sz="800" b="1" dirty="0" smtClean="0"/>
          </a:p>
          <a:p>
            <a:pPr marL="914400" lvl="1" indent="-457200">
              <a:buFont typeface="Arial" panose="020B0604020202020204" pitchFamily="34" charset="0"/>
              <a:buChar char="•"/>
            </a:pPr>
            <a:r>
              <a:rPr lang="en-US" sz="2800" b="1" dirty="0" smtClean="0"/>
              <a:t>Ripple factor </a:t>
            </a:r>
            <a:endParaRPr lang="en-GB" sz="2800" b="1" dirty="0"/>
          </a:p>
          <a:p>
            <a:pPr marL="914400" lvl="1" indent="-457200">
              <a:buFont typeface="Arial" panose="020B0604020202020204" pitchFamily="34" charset="0"/>
              <a:buChar char="•"/>
            </a:pPr>
            <a:endParaRPr lang="en-US" sz="2800" b="1" dirty="0" smtClean="0"/>
          </a:p>
          <a:p>
            <a:pPr marL="914400" lvl="1" indent="-457200">
              <a:buFont typeface="Arial" panose="020B0604020202020204" pitchFamily="34" charset="0"/>
              <a:buChar char="•"/>
            </a:pPr>
            <a:endParaRPr lang="en-US" sz="2800" b="1" i="1" dirty="0" smtClean="0"/>
          </a:p>
          <a:p>
            <a:pPr marL="914400" lvl="1" indent="-457200">
              <a:buFont typeface="Arial" panose="020B0604020202020204" pitchFamily="34" charset="0"/>
              <a:buChar char="•"/>
            </a:pPr>
            <a:endParaRPr lang="en-US" sz="800" b="1" i="1" dirty="0" smtClean="0"/>
          </a:p>
          <a:p>
            <a:pPr marL="914400" lvl="1" indent="-457200">
              <a:buFont typeface="Arial" panose="020B0604020202020204" pitchFamily="34" charset="0"/>
              <a:buChar char="•"/>
            </a:pPr>
            <a:endParaRPr lang="en-US" sz="800" b="1" i="1" dirty="0"/>
          </a:p>
          <a:p>
            <a:pPr marL="914400" lvl="1" indent="-457200">
              <a:buFont typeface="Arial" panose="020B0604020202020204" pitchFamily="34" charset="0"/>
              <a:buChar char="•"/>
            </a:pPr>
            <a:r>
              <a:rPr lang="en-US" sz="2800" b="1" i="1" dirty="0" smtClean="0"/>
              <a:t>Efficiency </a:t>
            </a:r>
            <a:endParaRPr lang="en-GB" sz="2800" b="1" dirty="0"/>
          </a:p>
          <a:p>
            <a:pPr>
              <a:lnSpc>
                <a:spcPct val="150000"/>
              </a:lnSpc>
            </a:pPr>
            <a:endParaRPr lang="en-US" sz="2800" dirty="0" smtClean="0">
              <a:latin typeface="Arial" charset="0"/>
            </a:endParaRPr>
          </a:p>
          <a:p>
            <a:pPr>
              <a:lnSpc>
                <a:spcPct val="150000"/>
              </a:lnSpc>
            </a:pPr>
            <a:endParaRPr lang="en-US" sz="2800" dirty="0">
              <a:latin typeface="Arial" charset="0"/>
            </a:endParaRPr>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 name="Object 4"/>
          <p:cNvGraphicFramePr>
            <a:graphicFrameLocks noChangeAspect="1"/>
          </p:cNvGraphicFramePr>
          <p:nvPr>
            <p:extLst>
              <p:ext uri="{D42A27DB-BD31-4B8C-83A1-F6EECF244321}">
                <p14:modId xmlns:p14="http://schemas.microsoft.com/office/powerpoint/2010/main" val="2575164318"/>
              </p:ext>
            </p:extLst>
          </p:nvPr>
        </p:nvGraphicFramePr>
        <p:xfrm>
          <a:off x="3638550" y="3733800"/>
          <a:ext cx="1866900" cy="1066800"/>
        </p:xfrm>
        <a:graphic>
          <a:graphicData uri="http://schemas.openxmlformats.org/presentationml/2006/ole">
            <mc:AlternateContent xmlns:mc="http://schemas.openxmlformats.org/markup-compatibility/2006">
              <mc:Choice xmlns:v="urn:schemas-microsoft-com:vml" Requires="v">
                <p:oleObj spid="_x0000_s17761" name="Equation" r:id="rId4" imgW="863225" imgH="507780" progId="Equation.3">
                  <p:embed/>
                </p:oleObj>
              </mc:Choice>
              <mc:Fallback>
                <p:oleObj name="Equation" r:id="rId4" imgW="863225" imgH="50778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8550" y="3733800"/>
                        <a:ext cx="1866900" cy="106680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06410276"/>
              </p:ext>
            </p:extLst>
          </p:nvPr>
        </p:nvGraphicFramePr>
        <p:xfrm>
          <a:off x="3657600" y="5019916"/>
          <a:ext cx="2362200" cy="1457084"/>
        </p:xfrm>
        <a:graphic>
          <a:graphicData uri="http://schemas.openxmlformats.org/presentationml/2006/ole">
            <mc:AlternateContent xmlns:mc="http://schemas.openxmlformats.org/markup-compatibility/2006">
              <mc:Choice xmlns:v="urn:schemas-microsoft-com:vml" Requires="v">
                <p:oleObj spid="_x0000_s17762" name="Equation" r:id="rId6" imgW="838080" imgH="825480" progId="Equation.3">
                  <p:embed/>
                </p:oleObj>
              </mc:Choice>
              <mc:Fallback>
                <p:oleObj name="Equation" r:id="rId6" imgW="838080" imgH="825480" progId="Equation.3">
                  <p:embed/>
                  <p:pic>
                    <p:nvPicPr>
                      <p:cNvPr id="0" name=""/>
                      <p:cNvPicPr/>
                      <p:nvPr/>
                    </p:nvPicPr>
                    <p:blipFill>
                      <a:blip r:embed="rId7"/>
                      <a:stretch>
                        <a:fillRect/>
                      </a:stretch>
                    </p:blipFill>
                    <p:spPr>
                      <a:xfrm>
                        <a:off x="3657600" y="5019916"/>
                        <a:ext cx="2362200" cy="1457084"/>
                      </a:xfrm>
                      <a:prstGeom prst="rect">
                        <a:avLst/>
                      </a:prstGeom>
                    </p:spPr>
                  </p:pic>
                </p:oleObj>
              </mc:Fallback>
            </mc:AlternateContent>
          </a:graphicData>
        </a:graphic>
      </p:graphicFrame>
      <p:sp>
        <p:nvSpPr>
          <p:cNvPr id="8"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13</a:t>
            </a:fld>
            <a:endParaRPr lang="en-US" dirty="0">
              <a:solidFill>
                <a:schemeClr val="bg1"/>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620280004"/>
              </p:ext>
            </p:extLst>
          </p:nvPr>
        </p:nvGraphicFramePr>
        <p:xfrm>
          <a:off x="3657600" y="1905000"/>
          <a:ext cx="706437" cy="876300"/>
        </p:xfrm>
        <a:graphic>
          <a:graphicData uri="http://schemas.openxmlformats.org/presentationml/2006/ole">
            <mc:AlternateContent xmlns:mc="http://schemas.openxmlformats.org/markup-compatibility/2006">
              <mc:Choice xmlns:v="urn:schemas-microsoft-com:vml" Requires="v">
                <p:oleObj spid="_x0000_s17763" name="Equation" r:id="rId8" imgW="228600" imgH="291960" progId="Equation.3">
                  <p:embed/>
                </p:oleObj>
              </mc:Choice>
              <mc:Fallback>
                <p:oleObj name="Equation" r:id="rId8" imgW="228600" imgH="291960" progId="Equation.3">
                  <p:embed/>
                  <p:pic>
                    <p:nvPicPr>
                      <p:cNvPr id="0" name=""/>
                      <p:cNvPicPr>
                        <a:picLocks noChangeAspect="1" noChangeArrowheads="1"/>
                      </p:cNvPicPr>
                      <p:nvPr/>
                    </p:nvPicPr>
                    <p:blipFill>
                      <a:blip r:embed="rId9"/>
                      <a:srcRect/>
                      <a:stretch>
                        <a:fillRect/>
                      </a:stretch>
                    </p:blipFill>
                    <p:spPr bwMode="auto">
                      <a:xfrm>
                        <a:off x="3657600" y="1905000"/>
                        <a:ext cx="706437" cy="876300"/>
                      </a:xfrm>
                      <a:prstGeom prst="rect">
                        <a:avLst/>
                      </a:prstGeom>
                      <a:noFill/>
                    </p:spPr>
                  </p:pic>
                </p:oleObj>
              </mc:Fallback>
            </mc:AlternateContent>
          </a:graphicData>
        </a:graphic>
      </p:graphicFrame>
    </p:spTree>
    <p:extLst>
      <p:ext uri="{BB962C8B-B14F-4D97-AF65-F5344CB8AC3E}">
        <p14:creationId xmlns:p14="http://schemas.microsoft.com/office/powerpoint/2010/main" val="1059784317"/>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859"/>
            <a:ext cx="8229600" cy="827087"/>
          </a:xfrm>
        </p:spPr>
        <p:txBody>
          <a:bodyPr/>
          <a:lstStyle/>
          <a:p>
            <a:r>
              <a:rPr lang="en-US" i="0" dirty="0">
                <a:solidFill>
                  <a:schemeClr val="tx1"/>
                </a:solidFill>
              </a:rPr>
              <a:t>HALF WAVE </a:t>
            </a:r>
            <a:r>
              <a:rPr lang="en-US" i="0" dirty="0" smtClean="0">
                <a:solidFill>
                  <a:schemeClr val="tx1"/>
                </a:solidFill>
              </a:rPr>
              <a:t>RECTIFIER</a:t>
            </a:r>
            <a:endParaRPr lang="en-US" dirty="0"/>
          </a:p>
        </p:txBody>
      </p:sp>
      <p:sp>
        <p:nvSpPr>
          <p:cNvPr id="6" name="Rectangle 3"/>
          <p:cNvSpPr>
            <a:spLocks noGrp="1" noChangeArrowheads="1"/>
          </p:cNvSpPr>
          <p:nvPr>
            <p:ph idx="1"/>
          </p:nvPr>
        </p:nvSpPr>
        <p:spPr>
          <a:xfrm>
            <a:off x="300318" y="838200"/>
            <a:ext cx="8462682" cy="5486400"/>
          </a:xfrm>
          <a:extLst/>
        </p:spPr>
        <p:txBody>
          <a:bodyPr rtlCol="0">
            <a:noAutofit/>
          </a:bodyPr>
          <a:lstStyle/>
          <a:p>
            <a:pPr marL="0" indent="0" eaLnBrk="1" fontAlgn="auto" hangingPunct="1">
              <a:lnSpc>
                <a:spcPct val="90000"/>
              </a:lnSpc>
              <a:spcAft>
                <a:spcPts val="0"/>
              </a:spcAft>
              <a:buNone/>
              <a:defRPr/>
            </a:pPr>
            <a:r>
              <a:rPr lang="en-US" altLang="en-US" dirty="0">
                <a:latin typeface="Times New Roman" pitchFamily="18" charset="0"/>
                <a:cs typeface="Times New Roman" pitchFamily="18" charset="0"/>
              </a:rPr>
              <a:t>A</a:t>
            </a:r>
            <a:r>
              <a:rPr lang="en-US" altLang="en-US" dirty="0" smtClean="0">
                <a:latin typeface="Times New Roman" pitchFamily="18" charset="0"/>
                <a:cs typeface="Times New Roman" pitchFamily="18" charset="0"/>
              </a:rPr>
              <a:t>ssume </a:t>
            </a:r>
            <a:r>
              <a:rPr lang="en-US" altLang="en-US" dirty="0">
                <a:latin typeface="Times New Roman" pitchFamily="18" charset="0"/>
                <a:cs typeface="Times New Roman" pitchFamily="18" charset="0"/>
              </a:rPr>
              <a:t>ideal diodes </a:t>
            </a:r>
            <a:endParaRPr lang="en-US" altLang="en-US" dirty="0" smtClean="0">
              <a:latin typeface="Times New Roman" pitchFamily="18" charset="0"/>
              <a:cs typeface="Times New Roman" pitchFamily="18" charset="0"/>
            </a:endParaRPr>
          </a:p>
          <a:p>
            <a:pPr marL="0" indent="0" eaLnBrk="1" fontAlgn="auto" hangingPunct="1">
              <a:lnSpc>
                <a:spcPct val="90000"/>
              </a:lnSpc>
              <a:spcAft>
                <a:spcPts val="0"/>
              </a:spcAft>
              <a:buNone/>
              <a:defRPr/>
            </a:pPr>
            <a:endParaRPr lang="en-US" altLang="en-US" sz="800" dirty="0">
              <a:latin typeface="Times New Roman" pitchFamily="18" charset="0"/>
              <a:cs typeface="Times New Roman" pitchFamily="18" charset="0"/>
            </a:endParaRPr>
          </a:p>
          <a:p>
            <a:pPr>
              <a:lnSpc>
                <a:spcPct val="90000"/>
              </a:lnSpc>
              <a:defRPr/>
            </a:pPr>
            <a:r>
              <a:rPr lang="en-US" altLang="en-US" dirty="0" smtClean="0">
                <a:latin typeface="Times New Roman" pitchFamily="18" charset="0"/>
              </a:rPr>
              <a:t>During positive cycle   </a:t>
            </a:r>
            <a:r>
              <a:rPr lang="en-US" altLang="en-US" i="1" dirty="0" err="1">
                <a:latin typeface="Times New Roman" pitchFamily="18" charset="0"/>
              </a:rPr>
              <a:t>i</a:t>
            </a:r>
            <a:r>
              <a:rPr lang="en-US" altLang="en-US" i="1" dirty="0">
                <a:latin typeface="Times New Roman" pitchFamily="18" charset="0"/>
              </a:rPr>
              <a:t> = </a:t>
            </a:r>
            <a:r>
              <a:rPr lang="en-US" altLang="en-US" i="1" dirty="0" err="1">
                <a:latin typeface="Times New Roman" pitchFamily="18" charset="0"/>
              </a:rPr>
              <a:t>I</a:t>
            </a:r>
            <a:r>
              <a:rPr lang="en-US" altLang="en-US" i="1" baseline="-25000" dirty="0" err="1">
                <a:latin typeface="Times New Roman" pitchFamily="18" charset="0"/>
              </a:rPr>
              <a:t>m</a:t>
            </a:r>
            <a:r>
              <a:rPr lang="en-US" altLang="en-US" i="1" baseline="-25000" dirty="0">
                <a:latin typeface="Times New Roman" pitchFamily="18" charset="0"/>
              </a:rPr>
              <a:t> </a:t>
            </a:r>
            <a:r>
              <a:rPr lang="en-US" altLang="en-US" i="1" dirty="0">
                <a:latin typeface="Times New Roman" pitchFamily="18" charset="0"/>
              </a:rPr>
              <a:t>sin(</a:t>
            </a:r>
            <a:r>
              <a:rPr lang="el-GR" altLang="en-US" i="1" dirty="0">
                <a:latin typeface="Times New Roman" pitchFamily="18" charset="0"/>
                <a:cs typeface="Times New Roman" pitchFamily="18" charset="0"/>
              </a:rPr>
              <a:t>ω</a:t>
            </a:r>
            <a:r>
              <a:rPr lang="en-US" altLang="en-US" i="1" dirty="0">
                <a:latin typeface="Times New Roman" pitchFamily="18" charset="0"/>
                <a:cs typeface="Times New Roman" pitchFamily="18" charset="0"/>
              </a:rPr>
              <a:t>t) </a:t>
            </a:r>
            <a:r>
              <a:rPr lang="en-US" altLang="en-US" dirty="0">
                <a:latin typeface="Times New Roman" pitchFamily="18" charset="0"/>
                <a:cs typeface="Times New Roman" pitchFamily="18" charset="0"/>
              </a:rPr>
              <a:t> </a:t>
            </a:r>
          </a:p>
          <a:p>
            <a:pPr marL="0" indent="0">
              <a:lnSpc>
                <a:spcPct val="90000"/>
              </a:lnSpc>
              <a:buNone/>
              <a:defRPr/>
            </a:pPr>
            <a:r>
              <a:rPr lang="en-US" altLang="en-US" dirty="0" smtClean="0">
                <a:latin typeface="Times New Roman" pitchFamily="18" charset="0"/>
                <a:cs typeface="Times New Roman" pitchFamily="18" charset="0"/>
              </a:rPr>
              <a:t>	</a:t>
            </a:r>
          </a:p>
          <a:p>
            <a:pPr marL="0" indent="0">
              <a:lnSpc>
                <a:spcPct val="90000"/>
              </a:lnSpc>
              <a:buNone/>
              <a:defRPr/>
            </a:pPr>
            <a:r>
              <a:rPr lang="en-US" altLang="en-US" dirty="0">
                <a:latin typeface="Times New Roman" pitchFamily="18" charset="0"/>
                <a:cs typeface="Times New Roman" pitchFamily="18" charset="0"/>
              </a:rPr>
              <a:t>	</a:t>
            </a:r>
            <a:r>
              <a:rPr lang="en-US" altLang="en-US" dirty="0" smtClean="0">
                <a:latin typeface="Times New Roman" pitchFamily="18" charset="0"/>
                <a:cs typeface="Times New Roman" pitchFamily="18" charset="0"/>
              </a:rPr>
              <a:t>Peak </a:t>
            </a:r>
            <a:r>
              <a:rPr lang="en-US" altLang="en-US" dirty="0">
                <a:latin typeface="Times New Roman" pitchFamily="18" charset="0"/>
                <a:cs typeface="Times New Roman" pitchFamily="18" charset="0"/>
              </a:rPr>
              <a:t>current </a:t>
            </a:r>
          </a:p>
          <a:p>
            <a:pPr>
              <a:lnSpc>
                <a:spcPct val="90000"/>
              </a:lnSpc>
              <a:defRPr/>
            </a:pPr>
            <a:endParaRPr lang="en-US" altLang="en-US" sz="1000" dirty="0" smtClean="0">
              <a:latin typeface="Times New Roman" pitchFamily="18" charset="0"/>
              <a:cs typeface="Times New Roman" pitchFamily="18" charset="0"/>
            </a:endParaRPr>
          </a:p>
          <a:p>
            <a:pPr>
              <a:lnSpc>
                <a:spcPct val="90000"/>
              </a:lnSpc>
              <a:defRPr/>
            </a:pPr>
            <a:endParaRPr lang="en-US" altLang="en-US" sz="1000" dirty="0" smtClean="0">
              <a:latin typeface="Times New Roman" pitchFamily="18" charset="0"/>
              <a:cs typeface="Times New Roman" pitchFamily="18" charset="0"/>
            </a:endParaRPr>
          </a:p>
          <a:p>
            <a:pPr>
              <a:lnSpc>
                <a:spcPct val="90000"/>
              </a:lnSpc>
              <a:defRPr/>
            </a:pPr>
            <a:r>
              <a:rPr lang="en-US" altLang="en-US" dirty="0" smtClean="0">
                <a:latin typeface="Times New Roman" pitchFamily="18" charset="0"/>
                <a:cs typeface="Times New Roman" pitchFamily="18" charset="0"/>
              </a:rPr>
              <a:t>During negative half cycle, </a:t>
            </a:r>
            <a:r>
              <a:rPr lang="en-US" altLang="en-US" i="1" dirty="0" err="1" smtClean="0">
                <a:latin typeface="Times New Roman" pitchFamily="18" charset="0"/>
                <a:cs typeface="Times New Roman" pitchFamily="18" charset="0"/>
              </a:rPr>
              <a:t>i</a:t>
            </a:r>
            <a:r>
              <a:rPr lang="en-US" altLang="en-US" dirty="0" smtClean="0">
                <a:latin typeface="Times New Roman" pitchFamily="18" charset="0"/>
                <a:cs typeface="Times New Roman" pitchFamily="18" charset="0"/>
              </a:rPr>
              <a:t> = 0</a:t>
            </a:r>
          </a:p>
          <a:p>
            <a:pPr eaLnBrk="1" fontAlgn="auto" hangingPunct="1">
              <a:lnSpc>
                <a:spcPct val="90000"/>
              </a:lnSpc>
              <a:spcAft>
                <a:spcPts val="0"/>
              </a:spcAft>
              <a:buFont typeface="Arial" panose="020B0604020202020204" pitchFamily="34" charset="0"/>
              <a:buChar char="•"/>
              <a:defRPr/>
            </a:pPr>
            <a:endParaRPr lang="en-US" altLang="en-US" sz="800" dirty="0" smtClean="0">
              <a:latin typeface="Times New Roman" pitchFamily="18" charset="0"/>
              <a:cs typeface="Times New Roman" pitchFamily="18" charset="0"/>
            </a:endParaRPr>
          </a:p>
          <a:p>
            <a:pPr eaLnBrk="1" fontAlgn="auto" hangingPunct="1">
              <a:lnSpc>
                <a:spcPct val="90000"/>
              </a:lnSpc>
              <a:spcAft>
                <a:spcPts val="0"/>
              </a:spcAft>
              <a:buFont typeface="Arial" panose="020B0604020202020204" pitchFamily="34" charset="0"/>
              <a:buChar char="•"/>
              <a:defRPr/>
            </a:pPr>
            <a:endParaRPr lang="en-US" altLang="en-US" sz="800" dirty="0">
              <a:latin typeface="Times New Roman" pitchFamily="18" charset="0"/>
              <a:cs typeface="Times New Roman" pitchFamily="18" charset="0"/>
            </a:endParaRPr>
          </a:p>
          <a:p>
            <a:pPr eaLnBrk="1" fontAlgn="auto" hangingPunct="1">
              <a:lnSpc>
                <a:spcPct val="90000"/>
              </a:lnSpc>
              <a:spcAft>
                <a:spcPts val="0"/>
              </a:spcAft>
              <a:buFont typeface="Arial" panose="020B0604020202020204" pitchFamily="34" charset="0"/>
              <a:buChar char="•"/>
              <a:defRPr/>
            </a:pPr>
            <a:endParaRPr lang="en-US" altLang="en-US" sz="800" dirty="0" smtClean="0">
              <a:latin typeface="Times New Roman" pitchFamily="18" charset="0"/>
              <a:cs typeface="Times New Roman" pitchFamily="18" charset="0"/>
            </a:endParaRPr>
          </a:p>
          <a:p>
            <a:pPr eaLnBrk="1" fontAlgn="auto" hangingPunct="1">
              <a:lnSpc>
                <a:spcPct val="90000"/>
              </a:lnSpc>
              <a:spcAft>
                <a:spcPts val="0"/>
              </a:spcAft>
              <a:buFont typeface="Arial" panose="020B0604020202020204" pitchFamily="34" charset="0"/>
              <a:buChar char="•"/>
              <a:defRPr/>
            </a:pPr>
            <a:endParaRPr lang="en-US" altLang="en-US" sz="800" dirty="0" smtClean="0">
              <a:latin typeface="Times New Roman" pitchFamily="18" charset="0"/>
              <a:cs typeface="Times New Roman" pitchFamily="18" charset="0"/>
            </a:endParaRPr>
          </a:p>
          <a:p>
            <a:pPr marL="0" indent="0" eaLnBrk="1" fontAlgn="auto" hangingPunct="1">
              <a:lnSpc>
                <a:spcPct val="90000"/>
              </a:lnSpc>
              <a:spcAft>
                <a:spcPts val="0"/>
              </a:spcAft>
              <a:buNone/>
              <a:defRPr/>
            </a:pPr>
            <a:r>
              <a:rPr lang="en-US" altLang="en-US" b="1" dirty="0" smtClean="0">
                <a:latin typeface="Times New Roman" pitchFamily="18" charset="0"/>
                <a:cs typeface="Times New Roman" pitchFamily="18" charset="0"/>
                <a:hlinkClick r:id="rId4" action="ppaction://hlinkfile"/>
              </a:rPr>
              <a:t>Average value </a:t>
            </a:r>
            <a:r>
              <a:rPr lang="en-US" altLang="en-US" b="1" dirty="0" smtClean="0">
                <a:latin typeface="Times New Roman" pitchFamily="18" charset="0"/>
                <a:cs typeface="Times New Roman" pitchFamily="18" charset="0"/>
              </a:rPr>
              <a:t>of load current in half wave rectifier is non zero </a:t>
            </a:r>
          </a:p>
          <a:p>
            <a:pPr eaLnBrk="1" fontAlgn="auto" hangingPunct="1">
              <a:lnSpc>
                <a:spcPct val="90000"/>
              </a:lnSpc>
              <a:spcAft>
                <a:spcPts val="0"/>
              </a:spcAft>
              <a:buFont typeface="Arial" panose="020B0604020202020204" pitchFamily="34" charset="0"/>
              <a:buChar char="•"/>
              <a:defRPr/>
            </a:pPr>
            <a:endParaRPr lang="en-US" altLang="en-US" dirty="0" smtClean="0">
              <a:latin typeface="Times New Roman" pitchFamily="18" charset="0"/>
              <a:cs typeface="Times New Roman" pitchFamily="18" charset="0"/>
            </a:endParaRPr>
          </a:p>
          <a:p>
            <a:pPr eaLnBrk="1" fontAlgn="auto" hangingPunct="1">
              <a:lnSpc>
                <a:spcPct val="90000"/>
              </a:lnSpc>
              <a:spcAft>
                <a:spcPts val="0"/>
              </a:spcAft>
              <a:buFont typeface="Arial" panose="020B0604020202020204" pitchFamily="34" charset="0"/>
              <a:buChar char="•"/>
              <a:defRPr/>
            </a:pPr>
            <a:endParaRPr lang="en-US" altLang="en-US" dirty="0" smtClean="0">
              <a:latin typeface="Times New Roman" pitchFamily="18" charset="0"/>
              <a:cs typeface="Times New Roman" pitchFamily="18" charset="0"/>
            </a:endParaRPr>
          </a:p>
          <a:p>
            <a:pPr eaLnBrk="1" fontAlgn="auto" hangingPunct="1">
              <a:lnSpc>
                <a:spcPct val="90000"/>
              </a:lnSpc>
              <a:spcAft>
                <a:spcPts val="0"/>
              </a:spcAft>
              <a:buFont typeface="Arial" panose="020B0604020202020204" pitchFamily="34" charset="0"/>
              <a:buChar char="•"/>
              <a:defRPr/>
            </a:pPr>
            <a:endParaRPr lang="en-US" altLang="en-US" dirty="0" smtClean="0">
              <a:latin typeface="Times New Roman" pitchFamily="18" charset="0"/>
              <a:cs typeface="Times New Roman" pitchFamily="18" charset="0"/>
            </a:endParaRPr>
          </a:p>
          <a:p>
            <a:pPr eaLnBrk="1" fontAlgn="auto" hangingPunct="1">
              <a:lnSpc>
                <a:spcPct val="90000"/>
              </a:lnSpc>
              <a:spcAft>
                <a:spcPts val="0"/>
              </a:spcAft>
              <a:buFontTx/>
              <a:buNone/>
              <a:defRPr/>
            </a:pPr>
            <a:r>
              <a:rPr lang="en-US" altLang="en-US" dirty="0" smtClean="0">
                <a:latin typeface="Times New Roman" pitchFamily="18" charset="0"/>
                <a:cs typeface="Times New Roman" pitchFamily="18" charset="0"/>
              </a:rPr>
              <a:t>							</a:t>
            </a:r>
          </a:p>
          <a:p>
            <a:pPr eaLnBrk="1" fontAlgn="auto" hangingPunct="1">
              <a:lnSpc>
                <a:spcPct val="90000"/>
              </a:lnSpc>
              <a:spcAft>
                <a:spcPts val="0"/>
              </a:spcAft>
              <a:buFontTx/>
              <a:buNone/>
              <a:defRPr/>
            </a:pPr>
            <a:r>
              <a:rPr lang="en-US" altLang="en-US" dirty="0" smtClean="0">
                <a:latin typeface="Times New Roman" pitchFamily="18" charset="0"/>
                <a:cs typeface="Times New Roman" pitchFamily="18" charset="0"/>
              </a:rPr>
              <a:t> </a:t>
            </a:r>
            <a:endParaRPr lang="el-GR" altLang="en-US" dirty="0" smtClean="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720479099"/>
              </p:ext>
            </p:extLst>
          </p:nvPr>
        </p:nvGraphicFramePr>
        <p:xfrm>
          <a:off x="3505200" y="2166937"/>
          <a:ext cx="2809875" cy="957263"/>
        </p:xfrm>
        <a:graphic>
          <a:graphicData uri="http://schemas.openxmlformats.org/presentationml/2006/ole">
            <mc:AlternateContent xmlns:mc="http://schemas.openxmlformats.org/markup-compatibility/2006">
              <mc:Choice xmlns:v="urn:schemas-microsoft-com:vml" Requires="v">
                <p:oleObj spid="_x0000_s15790" name="Equation" r:id="rId5" imgW="1155600" imgH="393480" progId="Equation.3">
                  <p:embed/>
                </p:oleObj>
              </mc:Choice>
              <mc:Fallback>
                <p:oleObj name="Equation" r:id="rId5" imgW="1155600" imgH="393480" progId="Equation.3">
                  <p:embed/>
                  <p:pic>
                    <p:nvPicPr>
                      <p:cNvPr id="0" name="Object 4"/>
                      <p:cNvPicPr>
                        <a:picLocks noChangeAspect="1" noChangeArrowheads="1"/>
                      </p:cNvPicPr>
                      <p:nvPr/>
                    </p:nvPicPr>
                    <p:blipFill>
                      <a:blip r:embed="rId6"/>
                      <a:srcRect/>
                      <a:stretch>
                        <a:fillRect/>
                      </a:stretch>
                    </p:blipFill>
                    <p:spPr bwMode="auto">
                      <a:xfrm>
                        <a:off x="3505200" y="2166937"/>
                        <a:ext cx="2809875" cy="957263"/>
                      </a:xfrm>
                      <a:prstGeom prst="rect">
                        <a:avLst/>
                      </a:prstGeom>
                      <a:solidFill>
                        <a:schemeClr val="bg1"/>
                      </a:solidFill>
                      <a:ln>
                        <a:noFill/>
                      </a:ln>
                      <a:effec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193111526"/>
              </p:ext>
            </p:extLst>
          </p:nvPr>
        </p:nvGraphicFramePr>
        <p:xfrm>
          <a:off x="1905000" y="4953000"/>
          <a:ext cx="3350912" cy="1127125"/>
        </p:xfrm>
        <a:graphic>
          <a:graphicData uri="http://schemas.openxmlformats.org/presentationml/2006/ole">
            <mc:AlternateContent xmlns:mc="http://schemas.openxmlformats.org/markup-compatibility/2006">
              <mc:Choice xmlns:v="urn:schemas-microsoft-com:vml" Requires="v">
                <p:oleObj spid="_x0000_s15791" name="Equation" r:id="rId7" imgW="1320480" imgH="444240" progId="Equation.3">
                  <p:embed/>
                </p:oleObj>
              </mc:Choice>
              <mc:Fallback>
                <p:oleObj name="Equation" r:id="rId7" imgW="1320480" imgH="444240" progId="Equation.3">
                  <p:embed/>
                  <p:pic>
                    <p:nvPicPr>
                      <p:cNvPr id="0" name="Object 5"/>
                      <p:cNvPicPr>
                        <a:picLocks noChangeAspect="1" noChangeArrowheads="1"/>
                      </p:cNvPicPr>
                      <p:nvPr/>
                    </p:nvPicPr>
                    <p:blipFill>
                      <a:blip r:embed="rId8"/>
                      <a:srcRect/>
                      <a:stretch>
                        <a:fillRect/>
                      </a:stretch>
                    </p:blipFill>
                    <p:spPr bwMode="auto">
                      <a:xfrm>
                        <a:off x="1905000" y="4953000"/>
                        <a:ext cx="3350912" cy="1127125"/>
                      </a:xfrm>
                      <a:prstGeom prst="rect">
                        <a:avLst/>
                      </a:prstGeom>
                      <a:solidFill>
                        <a:schemeClr val="bg1"/>
                      </a:solidFill>
                      <a:ln>
                        <a:noFill/>
                      </a:ln>
                      <a:effec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529296285"/>
              </p:ext>
            </p:extLst>
          </p:nvPr>
        </p:nvGraphicFramePr>
        <p:xfrm>
          <a:off x="3886200" y="914400"/>
          <a:ext cx="1616074" cy="457200"/>
        </p:xfrm>
        <a:graphic>
          <a:graphicData uri="http://schemas.openxmlformats.org/presentationml/2006/ole">
            <mc:AlternateContent xmlns:mc="http://schemas.openxmlformats.org/markup-compatibility/2006">
              <mc:Choice xmlns:v="urn:schemas-microsoft-com:vml" Requires="v">
                <p:oleObj spid="_x0000_s15792" name="Equation" r:id="rId9" imgW="799920" imgH="215640" progId="Equation.3">
                  <p:embed/>
                </p:oleObj>
              </mc:Choice>
              <mc:Fallback>
                <p:oleObj name="Equation" r:id="rId9" imgW="799920" imgH="215640" progId="Equation.3">
                  <p:embed/>
                  <p:pic>
                    <p:nvPicPr>
                      <p:cNvPr id="0" name=""/>
                      <p:cNvPicPr/>
                      <p:nvPr/>
                    </p:nvPicPr>
                    <p:blipFill>
                      <a:blip r:embed="rId10"/>
                      <a:stretch>
                        <a:fillRect/>
                      </a:stretch>
                    </p:blipFill>
                    <p:spPr>
                      <a:xfrm>
                        <a:off x="3886200" y="914400"/>
                        <a:ext cx="1616074" cy="457200"/>
                      </a:xfrm>
                      <a:prstGeom prst="rect">
                        <a:avLst/>
                      </a:prstGeom>
                    </p:spPr>
                  </p:pic>
                </p:oleObj>
              </mc:Fallback>
            </mc:AlternateContent>
          </a:graphicData>
        </a:graphic>
      </p:graphicFrame>
      <p:sp>
        <p:nvSpPr>
          <p:cNvPr id="9"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14</a:t>
            </a:fld>
            <a:endParaRPr lang="en-US" dirty="0">
              <a:solidFill>
                <a:schemeClr val="bg1"/>
              </a:solidFill>
            </a:endParaRPr>
          </a:p>
        </p:txBody>
      </p:sp>
    </p:spTree>
    <p:extLst>
      <p:ext uri="{BB962C8B-B14F-4D97-AF65-F5344CB8AC3E}">
        <p14:creationId xmlns:p14="http://schemas.microsoft.com/office/powerpoint/2010/main" val="101585164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859"/>
            <a:ext cx="8229600" cy="827087"/>
          </a:xfrm>
        </p:spPr>
        <p:txBody>
          <a:bodyPr/>
          <a:lstStyle/>
          <a:p>
            <a:r>
              <a:rPr lang="en-US" i="0" dirty="0" smtClean="0"/>
              <a:t>Half Wave Rectifier</a:t>
            </a:r>
            <a:endParaRPr lang="en-US" dirty="0"/>
          </a:p>
        </p:txBody>
      </p:sp>
      <p:sp>
        <p:nvSpPr>
          <p:cNvPr id="5" name="Rectangle 3"/>
          <p:cNvSpPr txBox="1">
            <a:spLocks noChangeArrowheads="1"/>
          </p:cNvSpPr>
          <p:nvPr/>
        </p:nvSpPr>
        <p:spPr bwMode="auto">
          <a:xfrm>
            <a:off x="434898" y="1143000"/>
            <a:ext cx="8229600" cy="502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latin typeface="Times New Roman" pitchFamily="18" charset="0"/>
              </a:rPr>
              <a:t>Average output voltage is </a:t>
            </a:r>
          </a:p>
          <a:p>
            <a:endParaRPr lang="en-US" altLang="en-US" dirty="0" smtClean="0">
              <a:latin typeface="Times New Roman" pitchFamily="18" charset="0"/>
            </a:endParaRPr>
          </a:p>
          <a:p>
            <a:r>
              <a:rPr lang="en-US" altLang="en-US" dirty="0" smtClean="0">
                <a:latin typeface="Times New Roman" pitchFamily="18" charset="0"/>
                <a:hlinkClick r:id="rId3" action="ppaction://hlinkfile"/>
              </a:rPr>
              <a:t>RMS value </a:t>
            </a:r>
            <a:r>
              <a:rPr lang="en-US" altLang="en-US" dirty="0" smtClean="0">
                <a:latin typeface="Times New Roman" pitchFamily="18" charset="0"/>
              </a:rPr>
              <a:t>of load current in half wave rectifier is:</a:t>
            </a: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r>
              <a:rPr lang="en-US" altLang="en-US" dirty="0" smtClean="0">
                <a:latin typeface="Times New Roman" pitchFamily="18" charset="0"/>
              </a:rPr>
              <a:t>RMS output voltage is</a:t>
            </a:r>
          </a:p>
        </p:txBody>
      </p:sp>
      <p:graphicFrame>
        <p:nvGraphicFramePr>
          <p:cNvPr id="3" name="Object 2"/>
          <p:cNvGraphicFramePr>
            <a:graphicFrameLocks noChangeAspect="1"/>
          </p:cNvGraphicFramePr>
          <p:nvPr>
            <p:extLst>
              <p:ext uri="{D42A27DB-BD31-4B8C-83A1-F6EECF244321}">
                <p14:modId xmlns:p14="http://schemas.microsoft.com/office/powerpoint/2010/main" val="1791937042"/>
              </p:ext>
            </p:extLst>
          </p:nvPr>
        </p:nvGraphicFramePr>
        <p:xfrm>
          <a:off x="4876800" y="914400"/>
          <a:ext cx="2743200" cy="914400"/>
        </p:xfrm>
        <a:graphic>
          <a:graphicData uri="http://schemas.openxmlformats.org/presentationml/2006/ole">
            <mc:AlternateContent xmlns:mc="http://schemas.openxmlformats.org/markup-compatibility/2006">
              <mc:Choice xmlns:v="urn:schemas-microsoft-com:vml" Requires="v">
                <p:oleObj spid="_x0000_s16872" name="Equation" r:id="rId4" imgW="685800" imgH="228600" progId="Equation.3">
                  <p:embed/>
                </p:oleObj>
              </mc:Choice>
              <mc:Fallback>
                <p:oleObj name="Equation" r:id="rId4" imgW="6858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914400"/>
                        <a:ext cx="2743200" cy="914400"/>
                      </a:xfrm>
                      <a:prstGeom prst="rect">
                        <a:avLst/>
                      </a:prstGeom>
                      <a:solidFill>
                        <a:schemeClr val="bg1"/>
                      </a:solidFill>
                      <a:ln>
                        <a:noFill/>
                      </a:ln>
                      <a:effec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78605457"/>
              </p:ext>
            </p:extLst>
          </p:nvPr>
        </p:nvGraphicFramePr>
        <p:xfrm>
          <a:off x="1676400" y="2942034"/>
          <a:ext cx="4627545" cy="1431131"/>
        </p:xfrm>
        <a:graphic>
          <a:graphicData uri="http://schemas.openxmlformats.org/presentationml/2006/ole">
            <mc:AlternateContent xmlns:mc="http://schemas.openxmlformats.org/markup-compatibility/2006">
              <mc:Choice xmlns:v="urn:schemas-microsoft-com:vml" Requires="v">
                <p:oleObj spid="_x0000_s16873" name="Equation" r:id="rId6" imgW="1803240" imgH="558720" progId="Equation.3">
                  <p:embed/>
                </p:oleObj>
              </mc:Choice>
              <mc:Fallback>
                <p:oleObj name="Equation" r:id="rId6" imgW="1803240" imgH="558720" progId="Equation.3">
                  <p:embed/>
                  <p:pic>
                    <p:nvPicPr>
                      <p:cNvPr id="0" name="Object 5"/>
                      <p:cNvPicPr>
                        <a:picLocks noChangeAspect="1" noChangeArrowheads="1"/>
                      </p:cNvPicPr>
                      <p:nvPr/>
                    </p:nvPicPr>
                    <p:blipFill>
                      <a:blip r:embed="rId7"/>
                      <a:srcRect/>
                      <a:stretch>
                        <a:fillRect/>
                      </a:stretch>
                    </p:blipFill>
                    <p:spPr bwMode="auto">
                      <a:xfrm>
                        <a:off x="1676400" y="2942034"/>
                        <a:ext cx="4627545" cy="1431131"/>
                      </a:xfrm>
                      <a:prstGeom prst="rect">
                        <a:avLst/>
                      </a:prstGeom>
                      <a:solidFill>
                        <a:schemeClr val="bg1"/>
                      </a:solidFill>
                      <a:ln>
                        <a:noFill/>
                      </a:ln>
                      <a:effec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90157689"/>
              </p:ext>
            </p:extLst>
          </p:nvPr>
        </p:nvGraphicFramePr>
        <p:xfrm>
          <a:off x="4607859" y="5029200"/>
          <a:ext cx="2974306" cy="863600"/>
        </p:xfrm>
        <a:graphic>
          <a:graphicData uri="http://schemas.openxmlformats.org/presentationml/2006/ole">
            <mc:AlternateContent xmlns:mc="http://schemas.openxmlformats.org/markup-compatibility/2006">
              <mc:Choice xmlns:v="urn:schemas-microsoft-com:vml" Requires="v">
                <p:oleObj spid="_x0000_s16874" name="Equation" r:id="rId8" imgW="787400" imgH="228600" progId="Equation.3">
                  <p:embed/>
                </p:oleObj>
              </mc:Choice>
              <mc:Fallback>
                <p:oleObj name="Equation" r:id="rId8" imgW="787400" imgH="2286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7859" y="5029200"/>
                        <a:ext cx="2974306" cy="863600"/>
                      </a:xfrm>
                      <a:prstGeom prst="rect">
                        <a:avLst/>
                      </a:prstGeom>
                      <a:solidFill>
                        <a:schemeClr val="bg1"/>
                      </a:solidFill>
                      <a:ln>
                        <a:noFill/>
                      </a:ln>
                      <a:effectLst/>
                    </p:spPr>
                  </p:pic>
                </p:oleObj>
              </mc:Fallback>
            </mc:AlternateContent>
          </a:graphicData>
        </a:graphic>
      </p:graphicFrame>
      <p:sp>
        <p:nvSpPr>
          <p:cNvPr id="8"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15</a:t>
            </a:fld>
            <a:endParaRPr lang="en-US" dirty="0">
              <a:solidFill>
                <a:schemeClr val="bg1"/>
              </a:solidFill>
            </a:endParaRPr>
          </a:p>
        </p:txBody>
      </p:sp>
    </p:spTree>
    <p:extLst>
      <p:ext uri="{BB962C8B-B14F-4D97-AF65-F5344CB8AC3E}">
        <p14:creationId xmlns:p14="http://schemas.microsoft.com/office/powerpoint/2010/main" val="101585164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7200" y="804675"/>
            <a:ext cx="8229600" cy="5596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i="1" dirty="0" smtClean="0"/>
              <a:t>PIV</a:t>
            </a:r>
            <a:r>
              <a:rPr lang="en-US" dirty="0" smtClean="0"/>
              <a:t> :  </a:t>
            </a:r>
            <a:r>
              <a:rPr lang="en-US" dirty="0"/>
              <a:t>should be greater than </a:t>
            </a:r>
            <a:r>
              <a:rPr lang="en-US" i="1" dirty="0" err="1"/>
              <a:t>V</a:t>
            </a:r>
            <a:r>
              <a:rPr lang="en-US" i="1" baseline="-25000" dirty="0" err="1"/>
              <a:t>m</a:t>
            </a:r>
            <a:r>
              <a:rPr lang="en-US" i="1" baseline="-25000" dirty="0"/>
              <a:t> </a:t>
            </a:r>
            <a:r>
              <a:rPr lang="en-US" i="1" dirty="0"/>
              <a:t>, peak </a:t>
            </a:r>
            <a:r>
              <a:rPr lang="en-US" dirty="0"/>
              <a:t>of secondary voltage.</a:t>
            </a:r>
            <a:endParaRPr lang="en-GB" dirty="0"/>
          </a:p>
          <a:p>
            <a:endParaRPr lang="en-US" altLang="en-US" i="1" dirty="0" smtClean="0">
              <a:latin typeface="Times New Roman" pitchFamily="18" charset="0"/>
            </a:endParaRPr>
          </a:p>
          <a:p>
            <a:endParaRPr lang="en-US" altLang="en-US" i="1" dirty="0">
              <a:latin typeface="Times New Roman" pitchFamily="18" charset="0"/>
            </a:endParaRPr>
          </a:p>
          <a:p>
            <a:endParaRPr lang="en-US" altLang="en-US" i="1" dirty="0" smtClean="0">
              <a:latin typeface="Times New Roman" pitchFamily="18" charset="0"/>
            </a:endParaRPr>
          </a:p>
          <a:p>
            <a:r>
              <a:rPr lang="en-US" altLang="en-US" dirty="0" smtClean="0">
                <a:latin typeface="Times New Roman" pitchFamily="18" charset="0"/>
              </a:rPr>
              <a:t>Ripple factor is:  </a:t>
            </a: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r>
              <a:rPr lang="en-US" altLang="en-US" dirty="0" smtClean="0">
                <a:latin typeface="Times New Roman" pitchFamily="18" charset="0"/>
              </a:rPr>
              <a:t>Efficiency: </a:t>
            </a:r>
          </a:p>
          <a:p>
            <a:endParaRPr lang="en-US" altLang="en-US" dirty="0" smtClean="0">
              <a:latin typeface="Times New Roman" pitchFamily="18" charset="0"/>
            </a:endParaRPr>
          </a:p>
        </p:txBody>
      </p:sp>
      <p:sp>
        <p:nvSpPr>
          <p:cNvPr id="6"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t>Half Wave Rectifier</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891718095"/>
              </p:ext>
            </p:extLst>
          </p:nvPr>
        </p:nvGraphicFramePr>
        <p:xfrm>
          <a:off x="3657600" y="2362200"/>
          <a:ext cx="3931338" cy="1927972"/>
        </p:xfrm>
        <a:graphic>
          <a:graphicData uri="http://schemas.openxmlformats.org/presentationml/2006/ole">
            <mc:AlternateContent xmlns:mc="http://schemas.openxmlformats.org/markup-compatibility/2006">
              <mc:Choice xmlns:v="urn:schemas-microsoft-com:vml" Requires="v">
                <p:oleObj spid="_x0000_s53561" name="Equation" r:id="rId3" imgW="1371600" imgH="672840" progId="Equation.3">
                  <p:embed/>
                </p:oleObj>
              </mc:Choice>
              <mc:Fallback>
                <p:oleObj name="Equation" r:id="rId3" imgW="1371600" imgH="672840" progId="Equation.3">
                  <p:embed/>
                  <p:pic>
                    <p:nvPicPr>
                      <p:cNvPr id="0" name=""/>
                      <p:cNvPicPr/>
                      <p:nvPr/>
                    </p:nvPicPr>
                    <p:blipFill>
                      <a:blip r:embed="rId4"/>
                      <a:stretch>
                        <a:fillRect/>
                      </a:stretch>
                    </p:blipFill>
                    <p:spPr>
                      <a:xfrm>
                        <a:off x="3657600" y="2362200"/>
                        <a:ext cx="3931338" cy="192797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39243842"/>
              </p:ext>
            </p:extLst>
          </p:nvPr>
        </p:nvGraphicFramePr>
        <p:xfrm>
          <a:off x="3352800" y="4548605"/>
          <a:ext cx="3592512" cy="1852196"/>
        </p:xfrm>
        <a:graphic>
          <a:graphicData uri="http://schemas.openxmlformats.org/presentationml/2006/ole">
            <mc:AlternateContent xmlns:mc="http://schemas.openxmlformats.org/markup-compatibility/2006">
              <mc:Choice xmlns:v="urn:schemas-microsoft-com:vml" Requires="v">
                <p:oleObj spid="_x0000_s53562" name="Equation" r:id="rId5" imgW="1600200" imgH="825480" progId="Equation.3">
                  <p:embed/>
                </p:oleObj>
              </mc:Choice>
              <mc:Fallback>
                <p:oleObj name="Equation" r:id="rId5" imgW="1600200" imgH="825480" progId="Equation.3">
                  <p:embed/>
                  <p:pic>
                    <p:nvPicPr>
                      <p:cNvPr id="0" name=""/>
                      <p:cNvPicPr/>
                      <p:nvPr/>
                    </p:nvPicPr>
                    <p:blipFill>
                      <a:blip r:embed="rId6"/>
                      <a:stretch>
                        <a:fillRect/>
                      </a:stretch>
                    </p:blipFill>
                    <p:spPr>
                      <a:xfrm>
                        <a:off x="3352800" y="4548605"/>
                        <a:ext cx="3592512" cy="1852196"/>
                      </a:xfrm>
                      <a:prstGeom prst="rect">
                        <a:avLst/>
                      </a:prstGeom>
                    </p:spPr>
                  </p:pic>
                </p:oleObj>
              </mc:Fallback>
            </mc:AlternateContent>
          </a:graphicData>
        </a:graphic>
      </p:graphicFrame>
      <p:sp>
        <p:nvSpPr>
          <p:cNvPr id="9"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16</a:t>
            </a:fld>
            <a:endParaRPr lang="en-US" dirty="0">
              <a:solidFill>
                <a:schemeClr val="bg1"/>
              </a:solidFill>
            </a:endParaRPr>
          </a:p>
        </p:txBody>
      </p:sp>
    </p:spTree>
    <p:extLst>
      <p:ext uri="{BB962C8B-B14F-4D97-AF65-F5344CB8AC3E}">
        <p14:creationId xmlns:p14="http://schemas.microsoft.com/office/powerpoint/2010/main" val="101585164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703260"/>
            <a:ext cx="8534400" cy="2697540"/>
          </a:xfrm>
          <a:prstGeom prst="rect">
            <a:avLst/>
          </a:prstGeom>
          <a:solidFill>
            <a:schemeClr val="accent2">
              <a:lumMod val="20000"/>
              <a:lumOff val="80000"/>
            </a:schemeClr>
          </a:solidFill>
          <a:ln>
            <a:solidFill>
              <a:schemeClr val="tx1"/>
            </a:solidFill>
          </a:ln>
          <a:extLst/>
        </p:spPr>
        <p:txBody>
          <a:bodyPr vert="horz" wrap="square" lIns="91440" tIns="45720" rIns="91440" bIns="45720" numCol="1" rtlCol="0" anchor="t" anchorCtr="0" compatLnSpc="1">
            <a:prstTxWarp prst="textNoShape">
              <a:avLst/>
            </a:prstTxWarp>
            <a:noAutofit/>
          </a:bodyPr>
          <a:lstStyle/>
          <a:p>
            <a:pPr marL="468313" indent="-357188" algn="ctr"/>
            <a:r>
              <a:rPr lang="en-US" sz="2800" b="1" dirty="0" smtClean="0"/>
              <a:t>ACTIVITY: Do it yourself</a:t>
            </a:r>
          </a:p>
          <a:p>
            <a:pPr marL="468313" indent="-357188" algn="ctr"/>
            <a:endParaRPr lang="en-US" sz="1200" b="1" dirty="0" smtClean="0"/>
          </a:p>
          <a:p>
            <a:pPr marL="468313" indent="-357188" algn="just"/>
            <a:r>
              <a:rPr lang="en-US" sz="2800" dirty="0" smtClean="0"/>
              <a:t>2. what </a:t>
            </a:r>
            <a:r>
              <a:rPr lang="en-US" sz="2800" dirty="0"/>
              <a:t>happens when the </a:t>
            </a:r>
            <a:r>
              <a:rPr lang="en-US" sz="2800" b="1" dirty="0"/>
              <a:t>diode connection is reversed</a:t>
            </a:r>
            <a:r>
              <a:rPr lang="en-US" sz="2800" dirty="0"/>
              <a:t>? Draw the input and output waveform. Will the values of </a:t>
            </a:r>
            <a:r>
              <a:rPr lang="en-US" sz="2800" i="1" dirty="0"/>
              <a:t>PIV,</a:t>
            </a:r>
            <a:r>
              <a:rPr lang="en-US" sz="2800" dirty="0"/>
              <a:t> ripple factor and efficiency for this changed circuit change? </a:t>
            </a:r>
            <a:endParaRPr lang="en-GB" sz="2800" dirty="0"/>
          </a:p>
        </p:txBody>
      </p:sp>
      <p:sp>
        <p:nvSpPr>
          <p:cNvPr id="8" name="Rectangle 7"/>
          <p:cNvSpPr/>
          <p:nvPr/>
        </p:nvSpPr>
        <p:spPr>
          <a:xfrm>
            <a:off x="280639" y="914400"/>
            <a:ext cx="8534400" cy="2286000"/>
          </a:xfrm>
          <a:prstGeom prst="rect">
            <a:avLst/>
          </a:prstGeom>
          <a:solidFill>
            <a:schemeClr val="accent2">
              <a:lumMod val="20000"/>
              <a:lumOff val="80000"/>
            </a:schemeClr>
          </a:solidFill>
          <a:ln>
            <a:solidFill>
              <a:schemeClr val="tx1"/>
            </a:solidFill>
          </a:ln>
          <a:extLst/>
        </p:spPr>
        <p:txBody>
          <a:bodyPr vert="horz" wrap="square" lIns="91440" tIns="45720" rIns="91440" bIns="45720" numCol="1" rtlCol="0" anchor="t" anchorCtr="0" compatLnSpc="1">
            <a:prstTxWarp prst="textNoShape">
              <a:avLst/>
            </a:prstTxWarp>
            <a:noAutofit/>
          </a:bodyPr>
          <a:lstStyle/>
          <a:p>
            <a:pPr marL="468313" indent="-357188" algn="ctr"/>
            <a:r>
              <a:rPr lang="en-US" sz="2800" dirty="0"/>
              <a:t>Self </a:t>
            </a:r>
            <a:r>
              <a:rPr lang="en-US" sz="2800" dirty="0" smtClean="0"/>
              <a:t>Test</a:t>
            </a:r>
          </a:p>
          <a:p>
            <a:pPr marL="625475" indent="-514350" algn="just">
              <a:buAutoNum type="arabicPeriod"/>
            </a:pPr>
            <a:r>
              <a:rPr lang="en-US" sz="2800" dirty="0" smtClean="0"/>
              <a:t>HWR is used to rectify the AC signal which has peak value of 25V. Which all diodes can be selected whose PIV rating is </a:t>
            </a:r>
          </a:p>
          <a:p>
            <a:pPr marL="111125" algn="just"/>
            <a:r>
              <a:rPr lang="en-US" sz="2800" dirty="0" smtClean="0"/>
              <a:t>(a) 5V	(b) 15V	(c) 30V	(d) both a and b</a:t>
            </a:r>
            <a:endParaRPr lang="en-US" sz="2800" dirty="0"/>
          </a:p>
        </p:txBody>
      </p:sp>
      <p:sp>
        <p:nvSpPr>
          <p:cNvPr id="10"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t>HWR</a:t>
            </a:r>
            <a:endParaRPr lang="en-US" dirty="0"/>
          </a:p>
        </p:txBody>
      </p:sp>
      <p:sp>
        <p:nvSpPr>
          <p:cNvPr id="11"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17</a:t>
            </a:fld>
            <a:endParaRPr lang="en-US" dirty="0">
              <a:solidFill>
                <a:schemeClr val="bg1"/>
              </a:solidFill>
            </a:endParaRPr>
          </a:p>
        </p:txBody>
      </p:sp>
    </p:spTree>
    <p:extLst>
      <p:ext uri="{BB962C8B-B14F-4D97-AF65-F5344CB8AC3E}">
        <p14:creationId xmlns:p14="http://schemas.microsoft.com/office/powerpoint/2010/main" val="101585164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990600"/>
            <a:ext cx="6172200" cy="5262979"/>
          </a:xfrm>
          <a:prstGeom prst="rect">
            <a:avLst/>
          </a:prstGeom>
        </p:spPr>
        <p:txBody>
          <a:bodyPr wrap="square">
            <a:spAutoFit/>
          </a:bodyPr>
          <a:lstStyle/>
          <a:p>
            <a:r>
              <a:rPr lang="en-US" altLang="en-US" sz="3200" dirty="0">
                <a:latin typeface="Times New Roman" pitchFamily="18" charset="0"/>
              </a:rPr>
              <a:t>Advantages of HWR</a:t>
            </a:r>
          </a:p>
          <a:p>
            <a:pPr marL="1427163" lvl="1" indent="-579438">
              <a:lnSpc>
                <a:spcPct val="150000"/>
              </a:lnSpc>
              <a:buFont typeface="Arial" panose="020B0604020202020204" pitchFamily="34" charset="0"/>
              <a:buChar char="•"/>
            </a:pPr>
            <a:r>
              <a:rPr lang="en-US" altLang="en-US" sz="3200" dirty="0">
                <a:latin typeface="Times New Roman" pitchFamily="18" charset="0"/>
              </a:rPr>
              <a:t>Simple circuit</a:t>
            </a:r>
          </a:p>
          <a:p>
            <a:pPr marL="1427163" lvl="1" indent="-579438">
              <a:lnSpc>
                <a:spcPct val="150000"/>
              </a:lnSpc>
              <a:buFont typeface="Arial" panose="020B0604020202020204" pitchFamily="34" charset="0"/>
              <a:buChar char="•"/>
            </a:pPr>
            <a:r>
              <a:rPr lang="en-US" altLang="en-US" sz="3200" dirty="0" smtClean="0">
                <a:latin typeface="Times New Roman" pitchFamily="18" charset="0"/>
              </a:rPr>
              <a:t>Single diode</a:t>
            </a:r>
            <a:endParaRPr lang="en-US" altLang="en-US" sz="3200" dirty="0">
              <a:latin typeface="Times New Roman" pitchFamily="18" charset="0"/>
            </a:endParaRPr>
          </a:p>
          <a:p>
            <a:pPr marL="1427163" lvl="1" indent="-579438">
              <a:lnSpc>
                <a:spcPct val="150000"/>
              </a:lnSpc>
              <a:buFont typeface="Arial" panose="020B0604020202020204" pitchFamily="34" charset="0"/>
              <a:buChar char="•"/>
            </a:pPr>
            <a:r>
              <a:rPr lang="en-US" altLang="en-US" sz="3200" dirty="0" smtClean="0">
                <a:latin typeface="Times New Roman" pitchFamily="18" charset="0"/>
              </a:rPr>
              <a:t>PIV </a:t>
            </a:r>
            <a:r>
              <a:rPr lang="en-US" altLang="en-US" sz="3200" dirty="0">
                <a:latin typeface="Times New Roman" pitchFamily="18" charset="0"/>
              </a:rPr>
              <a:t>rating is </a:t>
            </a:r>
            <a:r>
              <a:rPr lang="en-US" altLang="en-US" sz="3200" i="1" dirty="0" err="1">
                <a:latin typeface="Times New Roman" pitchFamily="18" charset="0"/>
              </a:rPr>
              <a:t>V</a:t>
            </a:r>
            <a:r>
              <a:rPr lang="en-US" altLang="en-US" sz="3200" i="1" baseline="-25000" dirty="0" err="1">
                <a:latin typeface="Times New Roman" pitchFamily="18" charset="0"/>
              </a:rPr>
              <a:t>m</a:t>
            </a:r>
            <a:endParaRPr lang="en-US" altLang="en-US" sz="3200" i="1" baseline="-25000" dirty="0">
              <a:latin typeface="Times New Roman" pitchFamily="18" charset="0"/>
            </a:endParaRPr>
          </a:p>
          <a:p>
            <a:endParaRPr lang="en-US" altLang="en-US" sz="3200" dirty="0">
              <a:latin typeface="Times New Roman" pitchFamily="18" charset="0"/>
            </a:endParaRPr>
          </a:p>
          <a:p>
            <a:r>
              <a:rPr lang="en-US" altLang="en-US" sz="3200" dirty="0">
                <a:latin typeface="Times New Roman" pitchFamily="18" charset="0"/>
              </a:rPr>
              <a:t>Disadvantages of HWR</a:t>
            </a:r>
          </a:p>
          <a:p>
            <a:pPr marL="1427163" lvl="1" indent="-579438">
              <a:lnSpc>
                <a:spcPct val="150000"/>
              </a:lnSpc>
              <a:buFont typeface="Arial" panose="020B0604020202020204" pitchFamily="34" charset="0"/>
              <a:buChar char="•"/>
            </a:pPr>
            <a:r>
              <a:rPr lang="en-US" altLang="en-US" sz="3200" dirty="0">
                <a:latin typeface="Times New Roman" pitchFamily="18" charset="0"/>
              </a:rPr>
              <a:t>High ripple factor</a:t>
            </a:r>
          </a:p>
          <a:p>
            <a:pPr marL="1427163" lvl="1" indent="-579438">
              <a:lnSpc>
                <a:spcPct val="150000"/>
              </a:lnSpc>
              <a:buFont typeface="Arial" panose="020B0604020202020204" pitchFamily="34" charset="0"/>
              <a:buChar char="•"/>
            </a:pPr>
            <a:r>
              <a:rPr lang="en-US" altLang="en-US" sz="3200" dirty="0">
                <a:latin typeface="Times New Roman" pitchFamily="18" charset="0"/>
              </a:rPr>
              <a:t>Low efficiency</a:t>
            </a:r>
          </a:p>
        </p:txBody>
      </p:sp>
      <p:sp>
        <p:nvSpPr>
          <p:cNvPr id="7"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t>Half Wave Rectifier</a:t>
            </a:r>
            <a:endParaRPr lang="en-US" dirty="0"/>
          </a:p>
        </p:txBody>
      </p:sp>
      <p:sp>
        <p:nvSpPr>
          <p:cNvPr id="8"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18</a:t>
            </a:fld>
            <a:endParaRPr lang="en-US" dirty="0">
              <a:solidFill>
                <a:schemeClr val="bg1"/>
              </a:solidFill>
            </a:endParaRPr>
          </a:p>
        </p:txBody>
      </p:sp>
    </p:spTree>
    <p:extLst>
      <p:ext uri="{BB962C8B-B14F-4D97-AF65-F5344CB8AC3E}">
        <p14:creationId xmlns:p14="http://schemas.microsoft.com/office/powerpoint/2010/main" val="235355115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solidFill>
                  <a:schemeClr val="tx1"/>
                </a:solidFill>
              </a:rPr>
              <a:t>CONTENT</a:t>
            </a:r>
            <a:endParaRPr lang="en-US" i="0" dirty="0">
              <a:solidFill>
                <a:schemeClr val="tx1"/>
              </a:solidFill>
            </a:endParaRPr>
          </a:p>
        </p:txBody>
      </p:sp>
      <p:sp>
        <p:nvSpPr>
          <p:cNvPr id="5" name="Rectangle 3"/>
          <p:cNvSpPr txBox="1">
            <a:spLocks noChangeArrowheads="1"/>
          </p:cNvSpPr>
          <p:nvPr/>
        </p:nvSpPr>
        <p:spPr>
          <a:xfrm>
            <a:off x="304800" y="1219200"/>
            <a:ext cx="8534400" cy="46482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3600" dirty="0" smtClean="0">
                <a:latin typeface="Times New Roman" pitchFamily="18" charset="0"/>
                <a:cs typeface="Times New Roman" pitchFamily="18" charset="0"/>
              </a:rPr>
              <a:t>Introduction: Basic DC power supply</a:t>
            </a:r>
          </a:p>
          <a:p>
            <a:endParaRPr lang="en-US" altLang="en-US" sz="3600" dirty="0">
              <a:latin typeface="Times New Roman" pitchFamily="18" charset="0"/>
              <a:cs typeface="Times New Roman" pitchFamily="18" charset="0"/>
            </a:endParaRPr>
          </a:p>
          <a:p>
            <a:r>
              <a:rPr lang="en-US" altLang="en-US" sz="3600" dirty="0" smtClean="0">
                <a:solidFill>
                  <a:schemeClr val="tx1"/>
                </a:solidFill>
                <a:latin typeface="Times New Roman" pitchFamily="18" charset="0"/>
                <a:cs typeface="Times New Roman" pitchFamily="18" charset="0"/>
              </a:rPr>
              <a:t>Half </a:t>
            </a:r>
            <a:r>
              <a:rPr lang="en-US" altLang="en-US" sz="3600" dirty="0">
                <a:solidFill>
                  <a:schemeClr val="tx1"/>
                </a:solidFill>
                <a:latin typeface="Times New Roman" pitchFamily="18" charset="0"/>
                <a:cs typeface="Times New Roman" pitchFamily="18" charset="0"/>
              </a:rPr>
              <a:t>wave rectifier (</a:t>
            </a:r>
            <a:r>
              <a:rPr lang="en-US" altLang="en-US" sz="3600" dirty="0" smtClean="0">
                <a:solidFill>
                  <a:schemeClr val="tx1"/>
                </a:solidFill>
                <a:latin typeface="Times New Roman" pitchFamily="18" charset="0"/>
                <a:cs typeface="Times New Roman" pitchFamily="18" charset="0"/>
              </a:rPr>
              <a:t>HWR)</a:t>
            </a:r>
          </a:p>
          <a:p>
            <a:endParaRPr lang="en-US" altLang="en-US" sz="3600" dirty="0" smtClean="0">
              <a:solidFill>
                <a:schemeClr val="tx1"/>
              </a:solidFill>
              <a:latin typeface="Times New Roman" pitchFamily="18" charset="0"/>
              <a:cs typeface="Times New Roman" pitchFamily="18" charset="0"/>
            </a:endParaRPr>
          </a:p>
          <a:p>
            <a:r>
              <a:rPr lang="en-US" altLang="en-US" sz="3600" b="1" dirty="0" smtClean="0">
                <a:solidFill>
                  <a:schemeClr val="tx1"/>
                </a:solidFill>
                <a:latin typeface="Times New Roman" pitchFamily="18" charset="0"/>
                <a:cs typeface="Times New Roman" pitchFamily="18" charset="0"/>
              </a:rPr>
              <a:t>Center </a:t>
            </a:r>
            <a:r>
              <a:rPr lang="en-US" altLang="en-US" sz="3600" b="1" dirty="0">
                <a:solidFill>
                  <a:schemeClr val="tx1"/>
                </a:solidFill>
                <a:latin typeface="Times New Roman" pitchFamily="18" charset="0"/>
                <a:cs typeface="Times New Roman" pitchFamily="18" charset="0"/>
              </a:rPr>
              <a:t>tapped Full Wave rectifier (FWR</a:t>
            </a:r>
            <a:r>
              <a:rPr lang="en-US" altLang="en-US" sz="3600" b="1" dirty="0" smtClean="0">
                <a:solidFill>
                  <a:schemeClr val="tx1"/>
                </a:solidFill>
                <a:latin typeface="Times New Roman" pitchFamily="18" charset="0"/>
                <a:cs typeface="Times New Roman" pitchFamily="18" charset="0"/>
              </a:rPr>
              <a:t>)</a:t>
            </a:r>
          </a:p>
          <a:p>
            <a:endParaRPr lang="en-US" altLang="en-US" sz="3600" dirty="0">
              <a:solidFill>
                <a:schemeClr val="tx1"/>
              </a:solidFill>
              <a:latin typeface="Times New Roman" pitchFamily="18" charset="0"/>
              <a:cs typeface="Times New Roman" pitchFamily="18" charset="0"/>
            </a:endParaRPr>
          </a:p>
          <a:p>
            <a:r>
              <a:rPr lang="en-US" altLang="en-US" sz="3600" dirty="0" smtClean="0">
                <a:latin typeface="Times New Roman" pitchFamily="18" charset="0"/>
                <a:cs typeface="Times New Roman" pitchFamily="18" charset="0"/>
              </a:rPr>
              <a:t>Capacitor filter</a:t>
            </a:r>
            <a:endParaRPr lang="el-GR" altLang="en-US" sz="3600" dirty="0" smtClean="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19</a:t>
            </a:fld>
            <a:endParaRPr lang="en-US" dirty="0">
              <a:solidFill>
                <a:schemeClr val="bg1"/>
              </a:solidFill>
            </a:endParaRPr>
          </a:p>
        </p:txBody>
      </p:sp>
    </p:spTree>
    <p:extLst>
      <p:ext uri="{BB962C8B-B14F-4D97-AF65-F5344CB8AC3E}">
        <p14:creationId xmlns:p14="http://schemas.microsoft.com/office/powerpoint/2010/main" val="281118074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Diodes</a:t>
            </a:r>
            <a:endParaRPr lang="en-GB" dirty="0"/>
          </a:p>
        </p:txBody>
      </p:sp>
      <p:sp>
        <p:nvSpPr>
          <p:cNvPr id="3" name="Content Placeholder 2"/>
          <p:cNvSpPr>
            <a:spLocks noGrp="1"/>
          </p:cNvSpPr>
          <p:nvPr>
            <p:ph idx="1"/>
          </p:nvPr>
        </p:nvSpPr>
        <p:spPr>
          <a:xfrm>
            <a:off x="457200" y="1066800"/>
            <a:ext cx="8153400" cy="5334000"/>
          </a:xfrm>
        </p:spPr>
        <p:txBody>
          <a:bodyPr>
            <a:normAutofit fontScale="62500" lnSpcReduction="20000"/>
          </a:bodyPr>
          <a:lstStyle/>
          <a:p>
            <a:pPr marL="0" indent="0">
              <a:buNone/>
            </a:pPr>
            <a:r>
              <a:rPr lang="en-IN" sz="3800" b="1" dirty="0"/>
              <a:t>At the end of this module, students will be able to</a:t>
            </a:r>
            <a:r>
              <a:rPr lang="en-IN" sz="3800" b="1" dirty="0" smtClean="0"/>
              <a:t>:</a:t>
            </a:r>
          </a:p>
          <a:p>
            <a:pPr marL="0" indent="0">
              <a:lnSpc>
                <a:spcPct val="150000"/>
              </a:lnSpc>
              <a:buNone/>
            </a:pPr>
            <a:endParaRPr lang="en-GB" b="1" dirty="0"/>
          </a:p>
          <a:p>
            <a:pPr lvl="0">
              <a:lnSpc>
                <a:spcPct val="150000"/>
              </a:lnSpc>
            </a:pPr>
            <a:r>
              <a:rPr lang="en-US" sz="3800" dirty="0" smtClean="0"/>
              <a:t>Explain need for AC to DC conversion </a:t>
            </a:r>
          </a:p>
          <a:p>
            <a:pPr marL="0" lvl="0" indent="0">
              <a:lnSpc>
                <a:spcPct val="150000"/>
              </a:lnSpc>
              <a:buNone/>
            </a:pPr>
            <a:endParaRPr lang="en-GB" sz="3800" dirty="0" smtClean="0"/>
          </a:p>
          <a:p>
            <a:pPr lvl="0">
              <a:lnSpc>
                <a:spcPct val="150000"/>
              </a:lnSpc>
            </a:pPr>
            <a:r>
              <a:rPr lang="en-US" sz="3800" dirty="0" smtClean="0"/>
              <a:t>Discuss basic DC </a:t>
            </a:r>
            <a:r>
              <a:rPr lang="en-US" sz="3800" dirty="0"/>
              <a:t>power supply unit. </a:t>
            </a:r>
            <a:endParaRPr lang="en-US" sz="3800" dirty="0" smtClean="0"/>
          </a:p>
          <a:p>
            <a:pPr lvl="0">
              <a:lnSpc>
                <a:spcPct val="150000"/>
              </a:lnSpc>
            </a:pPr>
            <a:endParaRPr lang="en-GB" sz="3800" dirty="0"/>
          </a:p>
          <a:p>
            <a:pPr lvl="0">
              <a:lnSpc>
                <a:spcPct val="150000"/>
              </a:lnSpc>
            </a:pPr>
            <a:r>
              <a:rPr lang="en-US" sz="3800" dirty="0" smtClean="0"/>
              <a:t>Discuss  and analyze the </a:t>
            </a:r>
            <a:r>
              <a:rPr lang="en-US" sz="3800" dirty="0"/>
              <a:t>working of a </a:t>
            </a:r>
            <a:r>
              <a:rPr lang="en-US" sz="3800" dirty="0" smtClean="0"/>
              <a:t>various rectifier circuits.</a:t>
            </a:r>
          </a:p>
          <a:p>
            <a:pPr lvl="0">
              <a:lnSpc>
                <a:spcPct val="150000"/>
              </a:lnSpc>
            </a:pPr>
            <a:endParaRPr lang="en-GB" sz="3800" dirty="0"/>
          </a:p>
          <a:p>
            <a:pPr lvl="0">
              <a:lnSpc>
                <a:spcPct val="150000"/>
              </a:lnSpc>
            </a:pPr>
            <a:r>
              <a:rPr lang="en-US" sz="3800" dirty="0" smtClean="0"/>
              <a:t>Explain how capacitor filter can be used to minimize the ac component.</a:t>
            </a:r>
            <a:endParaRPr lang="en-GB" sz="3800" dirty="0"/>
          </a:p>
          <a:p>
            <a:endParaRPr lang="en-GB" sz="3800" dirty="0"/>
          </a:p>
        </p:txBody>
      </p:sp>
      <p:sp>
        <p:nvSpPr>
          <p:cNvPr id="4" name="Slide Number Placeholder 3"/>
          <p:cNvSpPr>
            <a:spLocks noGrp="1"/>
          </p:cNvSpPr>
          <p:nvPr>
            <p:ph type="sldNum" sz="quarter" idx="12"/>
          </p:nvPr>
        </p:nvSpPr>
        <p:spPr/>
        <p:txBody>
          <a:bodyPr/>
          <a:lstStyle/>
          <a:p>
            <a:fld id="{7DB72B6B-351E-47F5-8A9F-408C781D2328}"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29021435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859"/>
            <a:ext cx="8229600" cy="827087"/>
          </a:xfrm>
        </p:spPr>
        <p:txBody>
          <a:bodyPr/>
          <a:lstStyle/>
          <a:p>
            <a:r>
              <a:rPr lang="en-US" i="0" dirty="0" smtClean="0">
                <a:solidFill>
                  <a:schemeClr val="tx1"/>
                </a:solidFill>
              </a:rPr>
              <a:t>Center Tapped FWR</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6200" y="914401"/>
            <a:ext cx="3886200" cy="2557181"/>
          </a:xfrm>
          <a:prstGeom prst="rect">
            <a:avLst/>
          </a:prstGeom>
          <a:noFill/>
          <a:ln>
            <a:noFill/>
          </a:ln>
        </p:spPr>
      </p:pic>
      <p:sp>
        <p:nvSpPr>
          <p:cNvPr id="6" name="Text Box 4233"/>
          <p:cNvSpPr txBox="1"/>
          <p:nvPr/>
        </p:nvSpPr>
        <p:spPr>
          <a:xfrm>
            <a:off x="76200" y="3244899"/>
            <a:ext cx="3858111" cy="49530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smtClean="0">
                <a:solidFill>
                  <a:srgbClr val="000000"/>
                </a:solidFill>
                <a:effectLst/>
                <a:latin typeface="Times New Roman"/>
                <a:ea typeface="Times New Roman"/>
                <a:cs typeface="Tunga"/>
              </a:rPr>
              <a:t>Fig.12 </a:t>
            </a:r>
            <a:r>
              <a:rPr lang="en-US" sz="2400" dirty="0" smtClean="0">
                <a:effectLst/>
                <a:latin typeface="Times New Roman"/>
                <a:ea typeface="Calibri"/>
                <a:cs typeface="Tunga"/>
              </a:rPr>
              <a:t>center </a:t>
            </a:r>
            <a:r>
              <a:rPr lang="en-US" sz="2400" dirty="0">
                <a:effectLst/>
                <a:latin typeface="Times New Roman"/>
                <a:ea typeface="Calibri"/>
                <a:cs typeface="Tunga"/>
              </a:rPr>
              <a:t>tapped FWR </a:t>
            </a:r>
            <a:endParaRPr lang="en-GB" sz="2400" dirty="0">
              <a:effectLst/>
              <a:latin typeface="Calibri"/>
              <a:ea typeface="Calibri"/>
              <a:cs typeface="Tunga"/>
            </a:endParaRPr>
          </a:p>
        </p:txBody>
      </p:sp>
      <p:sp>
        <p:nvSpPr>
          <p:cNvPr id="8" name="Text Box 4241"/>
          <p:cNvSpPr txBox="1"/>
          <p:nvPr/>
        </p:nvSpPr>
        <p:spPr>
          <a:xfrm>
            <a:off x="4419600" y="4639647"/>
            <a:ext cx="4503418" cy="618152"/>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smtClean="0">
                <a:solidFill>
                  <a:srgbClr val="000000"/>
                </a:solidFill>
                <a:effectLst/>
                <a:latin typeface="Times New Roman"/>
                <a:ea typeface="Times New Roman"/>
                <a:cs typeface="Tunga"/>
              </a:rPr>
              <a:t>Fig. 13: Secondary waveforms</a:t>
            </a:r>
            <a:endParaRPr lang="en-GB" sz="2400" dirty="0">
              <a:effectLst/>
              <a:latin typeface="Calibri"/>
              <a:ea typeface="Calibri"/>
              <a:cs typeface="Tunga"/>
            </a:endParaRPr>
          </a:p>
        </p:txBody>
      </p:sp>
      <p:sp>
        <p:nvSpPr>
          <p:cNvPr id="10"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20</a:t>
            </a:fld>
            <a:endParaRPr lang="en-US" dirty="0">
              <a:solidFill>
                <a:schemeClr val="bg1"/>
              </a:solidFill>
            </a:endParaRPr>
          </a:p>
        </p:txBody>
      </p:sp>
      <p:pic>
        <p:nvPicPr>
          <p:cNvPr id="706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6513" y="914401"/>
            <a:ext cx="5317488" cy="3725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585164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859"/>
            <a:ext cx="8229600" cy="827087"/>
          </a:xfrm>
        </p:spPr>
        <p:txBody>
          <a:bodyPr/>
          <a:lstStyle/>
          <a:p>
            <a:r>
              <a:rPr lang="en-US" i="0" dirty="0" smtClean="0">
                <a:solidFill>
                  <a:schemeClr val="tx1"/>
                </a:solidFill>
              </a:rPr>
              <a:t>Working of center tapped FWR</a:t>
            </a:r>
            <a:endParaRPr lang="en-US" dirty="0"/>
          </a:p>
        </p:txBody>
      </p:sp>
      <p:grpSp>
        <p:nvGrpSpPr>
          <p:cNvPr id="6" name="Group 5"/>
          <p:cNvGrpSpPr/>
          <p:nvPr/>
        </p:nvGrpSpPr>
        <p:grpSpPr>
          <a:xfrm>
            <a:off x="76200" y="914400"/>
            <a:ext cx="4566526" cy="3886201"/>
            <a:chOff x="-312420" y="-1197686"/>
            <a:chExt cx="4566526" cy="3887171"/>
          </a:xfrm>
        </p:grpSpPr>
        <p:sp>
          <p:nvSpPr>
            <p:cNvPr id="7" name="Text Box 4244"/>
            <p:cNvSpPr txBox="1"/>
            <p:nvPr/>
          </p:nvSpPr>
          <p:spPr>
            <a:xfrm>
              <a:off x="-7620" y="1617497"/>
              <a:ext cx="4038600" cy="1071988"/>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smtClean="0">
                  <a:solidFill>
                    <a:srgbClr val="000000"/>
                  </a:solidFill>
                  <a:effectLst/>
                  <a:latin typeface="Times New Roman"/>
                  <a:ea typeface="Times New Roman"/>
                  <a:cs typeface="Tunga"/>
                </a:rPr>
                <a:t>Fig. 14:  C</a:t>
              </a:r>
              <a:r>
                <a:rPr lang="en-US" sz="2400" dirty="0" smtClean="0">
                  <a:effectLst/>
                  <a:latin typeface="Times New Roman"/>
                  <a:ea typeface="Calibri"/>
                  <a:cs typeface="Tunga"/>
                </a:rPr>
                <a:t>enter </a:t>
              </a:r>
              <a:r>
                <a:rPr lang="en-US" sz="2400" dirty="0">
                  <a:effectLst/>
                  <a:latin typeface="Times New Roman"/>
                  <a:ea typeface="Calibri"/>
                  <a:cs typeface="Tunga"/>
                </a:rPr>
                <a:t>tapped </a:t>
              </a:r>
              <a:r>
                <a:rPr lang="en-US" sz="2400" dirty="0" smtClean="0">
                  <a:effectLst/>
                  <a:latin typeface="Times New Roman"/>
                  <a:ea typeface="Calibri"/>
                  <a:cs typeface="Tunga"/>
                </a:rPr>
                <a:t>FWR </a:t>
              </a:r>
              <a:r>
                <a:rPr lang="en-US" sz="2400" dirty="0">
                  <a:effectLst/>
                  <a:latin typeface="Times New Roman"/>
                  <a:ea typeface="Calibri"/>
                  <a:cs typeface="Tunga"/>
                </a:rPr>
                <a:t>for </a:t>
              </a:r>
              <a:r>
                <a:rPr lang="en-US" sz="2400" dirty="0" smtClean="0">
                  <a:effectLst/>
                  <a:latin typeface="Times New Roman"/>
                  <a:ea typeface="Calibri"/>
                  <a:cs typeface="Tunga"/>
                </a:rPr>
                <a:t> node A </a:t>
              </a:r>
              <a:r>
                <a:rPr lang="en-US" sz="2400" dirty="0">
                  <a:effectLst/>
                  <a:latin typeface="Times New Roman"/>
                  <a:ea typeface="Calibri"/>
                  <a:cs typeface="Tunga"/>
                </a:rPr>
                <a:t>is positive </a:t>
              </a:r>
              <a:r>
                <a:rPr lang="en-US" sz="2400" dirty="0" smtClean="0">
                  <a:effectLst/>
                  <a:latin typeface="Times New Roman"/>
                  <a:ea typeface="Calibri"/>
                  <a:cs typeface="Tunga"/>
                </a:rPr>
                <a:t>w.r.t B</a:t>
              </a:r>
              <a:endParaRPr lang="en-GB" sz="2400" dirty="0">
                <a:effectLst/>
                <a:latin typeface="Calibri"/>
                <a:ea typeface="Calibri"/>
                <a:cs typeface="Tunga"/>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 y="-1197686"/>
              <a:ext cx="4566526" cy="2817644"/>
            </a:xfrm>
            <a:prstGeom prst="rect">
              <a:avLst/>
            </a:prstGeom>
            <a:noFill/>
            <a:ln>
              <a:noFill/>
            </a:ln>
          </p:spPr>
        </p:pic>
      </p:gr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800600" y="922020"/>
            <a:ext cx="4183380" cy="2583180"/>
          </a:xfrm>
          <a:prstGeom prst="rect">
            <a:avLst/>
          </a:prstGeom>
          <a:noFill/>
          <a:ln>
            <a:noFill/>
          </a:ln>
        </p:spPr>
      </p:pic>
      <p:sp>
        <p:nvSpPr>
          <p:cNvPr id="12" name="Text Box 4244"/>
          <p:cNvSpPr txBox="1"/>
          <p:nvPr/>
        </p:nvSpPr>
        <p:spPr>
          <a:xfrm>
            <a:off x="4871326" y="3795185"/>
            <a:ext cx="4348874" cy="1071721"/>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smtClean="0">
                <a:solidFill>
                  <a:srgbClr val="000000"/>
                </a:solidFill>
                <a:effectLst/>
                <a:latin typeface="Times New Roman"/>
                <a:ea typeface="Times New Roman"/>
                <a:cs typeface="Tunga"/>
              </a:rPr>
              <a:t>Fig. 15: C</a:t>
            </a:r>
            <a:r>
              <a:rPr lang="en-US" sz="2400" dirty="0" smtClean="0">
                <a:effectLst/>
                <a:latin typeface="Times New Roman"/>
                <a:ea typeface="Calibri"/>
                <a:cs typeface="Tunga"/>
              </a:rPr>
              <a:t>enter </a:t>
            </a:r>
            <a:r>
              <a:rPr lang="en-US" sz="2400" dirty="0">
                <a:effectLst/>
                <a:latin typeface="Times New Roman"/>
                <a:ea typeface="Calibri"/>
                <a:cs typeface="Tunga"/>
              </a:rPr>
              <a:t>tapped </a:t>
            </a:r>
            <a:r>
              <a:rPr lang="en-US" sz="2400" dirty="0" smtClean="0">
                <a:effectLst/>
                <a:latin typeface="Times New Roman"/>
                <a:ea typeface="Calibri"/>
                <a:cs typeface="Tunga"/>
              </a:rPr>
              <a:t>FWR </a:t>
            </a:r>
            <a:r>
              <a:rPr lang="en-US" sz="2400" dirty="0">
                <a:effectLst/>
                <a:latin typeface="Times New Roman"/>
                <a:ea typeface="Calibri"/>
                <a:cs typeface="Tunga"/>
              </a:rPr>
              <a:t>for </a:t>
            </a:r>
            <a:r>
              <a:rPr lang="en-US" sz="2400" dirty="0" smtClean="0">
                <a:effectLst/>
                <a:latin typeface="Times New Roman"/>
                <a:ea typeface="Calibri"/>
                <a:cs typeface="Tunga"/>
              </a:rPr>
              <a:t> node B </a:t>
            </a:r>
            <a:r>
              <a:rPr lang="en-US" sz="2400" dirty="0">
                <a:effectLst/>
                <a:latin typeface="Times New Roman"/>
                <a:ea typeface="Calibri"/>
                <a:cs typeface="Tunga"/>
              </a:rPr>
              <a:t>is </a:t>
            </a:r>
            <a:r>
              <a:rPr lang="en-US" sz="2400" dirty="0" smtClean="0">
                <a:effectLst/>
                <a:latin typeface="Times New Roman"/>
                <a:ea typeface="Calibri"/>
                <a:cs typeface="Tunga"/>
              </a:rPr>
              <a:t>positive w.r.t. </a:t>
            </a:r>
            <a:r>
              <a:rPr lang="en-US" sz="2400" dirty="0">
                <a:latin typeface="Times New Roman"/>
                <a:ea typeface="Calibri"/>
                <a:cs typeface="Tunga"/>
              </a:rPr>
              <a:t>A</a:t>
            </a:r>
            <a:endParaRPr lang="en-GB" sz="2400" dirty="0">
              <a:effectLst/>
              <a:latin typeface="Calibri"/>
              <a:ea typeface="Calibri"/>
              <a:cs typeface="Tunga"/>
            </a:endParaRPr>
          </a:p>
        </p:txBody>
      </p:sp>
      <p:sp>
        <p:nvSpPr>
          <p:cNvPr id="13" name="Rectangle 12"/>
          <p:cNvSpPr/>
          <p:nvPr/>
        </p:nvSpPr>
        <p:spPr>
          <a:xfrm>
            <a:off x="297180" y="5448481"/>
            <a:ext cx="8686800" cy="830997"/>
          </a:xfrm>
          <a:prstGeom prst="rect">
            <a:avLst/>
          </a:prstGeom>
          <a:solidFill>
            <a:srgbClr val="92D050"/>
          </a:solidFill>
          <a:ln>
            <a:solidFill>
              <a:schemeClr val="tx1"/>
            </a:solidFill>
          </a:ln>
        </p:spPr>
        <p:txBody>
          <a:bodyPr wrap="square">
            <a:spAutoFit/>
          </a:bodyPr>
          <a:lstStyle/>
          <a:p>
            <a:pPr algn="just">
              <a:defRPr/>
            </a:pPr>
            <a:r>
              <a:rPr lang="en-US" sz="2400" b="1" dirty="0" smtClean="0">
                <a:solidFill>
                  <a:srgbClr val="000000"/>
                </a:solidFill>
                <a:latin typeface="Times New Roman"/>
                <a:ea typeface="Times New Roman"/>
                <a:cs typeface="Tunga"/>
              </a:rPr>
              <a:t>Note: Current through load during both cycles is in same direction  </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from node C to ground)</a:t>
            </a:r>
            <a:endParaRPr lang="en-GB" sz="2400" b="1" dirty="0"/>
          </a:p>
        </p:txBody>
      </p:sp>
      <p:sp>
        <p:nvSpPr>
          <p:cNvPr id="14"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21</a:t>
            </a:fld>
            <a:endParaRPr lang="en-US" dirty="0">
              <a:solidFill>
                <a:schemeClr val="bg1"/>
              </a:solidFill>
            </a:endParaRPr>
          </a:p>
        </p:txBody>
      </p:sp>
    </p:spTree>
    <p:extLst>
      <p:ext uri="{BB962C8B-B14F-4D97-AF65-F5344CB8AC3E}">
        <p14:creationId xmlns:p14="http://schemas.microsoft.com/office/powerpoint/2010/main" val="101585164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859"/>
            <a:ext cx="8229600" cy="827087"/>
          </a:xfrm>
        </p:spPr>
        <p:txBody>
          <a:bodyPr/>
          <a:lstStyle/>
          <a:p>
            <a:r>
              <a:rPr lang="en-US" i="0" dirty="0" smtClean="0">
                <a:solidFill>
                  <a:schemeClr val="tx1"/>
                </a:solidFill>
              </a:rPr>
              <a:t>Center Tapped FWR</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53673"/>
            <a:ext cx="7322008" cy="4191000"/>
          </a:xfrm>
          <a:prstGeom prst="rect">
            <a:avLst/>
          </a:prstGeom>
          <a:noFill/>
          <a:ln>
            <a:noFill/>
          </a:ln>
        </p:spPr>
      </p:pic>
      <p:sp>
        <p:nvSpPr>
          <p:cNvPr id="7" name="Text Box 391"/>
          <p:cNvSpPr txBox="1"/>
          <p:nvPr/>
        </p:nvSpPr>
        <p:spPr>
          <a:xfrm>
            <a:off x="1769068" y="5044673"/>
            <a:ext cx="6155732" cy="441727"/>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2400" dirty="0" smtClean="0">
                <a:solidFill>
                  <a:srgbClr val="000000"/>
                </a:solidFill>
                <a:effectLst/>
                <a:latin typeface="Times New Roman"/>
                <a:ea typeface="Times New Roman"/>
                <a:cs typeface="Tunga"/>
              </a:rPr>
              <a:t>Fig. 16 : </a:t>
            </a:r>
            <a:r>
              <a:rPr lang="en-US" sz="2400" dirty="0">
                <a:solidFill>
                  <a:srgbClr val="000000"/>
                </a:solidFill>
                <a:effectLst/>
                <a:latin typeface="Times New Roman"/>
                <a:ea typeface="Times New Roman"/>
                <a:cs typeface="Tunga"/>
              </a:rPr>
              <a:t>Input secondary and output </a:t>
            </a:r>
            <a:r>
              <a:rPr lang="en-US" sz="2400" dirty="0" smtClean="0">
                <a:solidFill>
                  <a:srgbClr val="000000"/>
                </a:solidFill>
                <a:effectLst/>
                <a:latin typeface="Times New Roman"/>
                <a:ea typeface="Times New Roman"/>
                <a:cs typeface="Tunga"/>
              </a:rPr>
              <a:t>waveforms</a:t>
            </a:r>
            <a:endParaRPr lang="en-GB" sz="2400" dirty="0">
              <a:effectLst/>
              <a:latin typeface="Calibri"/>
              <a:ea typeface="Calibri"/>
              <a:cs typeface="Tunga"/>
            </a:endParaRPr>
          </a:p>
        </p:txBody>
      </p:sp>
      <p:sp>
        <p:nvSpPr>
          <p:cNvPr id="9" name="Rectangle 8"/>
          <p:cNvSpPr/>
          <p:nvPr/>
        </p:nvSpPr>
        <p:spPr>
          <a:xfrm>
            <a:off x="172843" y="5904581"/>
            <a:ext cx="8742558" cy="481670"/>
          </a:xfrm>
          <a:prstGeom prst="rect">
            <a:avLst/>
          </a:prstGeom>
          <a:solidFill>
            <a:srgbClr val="92D050"/>
          </a:solidFill>
          <a:ln>
            <a:solidFill>
              <a:schemeClr val="tx1"/>
            </a:solidFill>
          </a:ln>
        </p:spPr>
        <p:txBody>
          <a:bodyPr wrap="square">
            <a:spAutoFit/>
          </a:bodyPr>
          <a:lstStyle/>
          <a:p>
            <a:pPr>
              <a:lnSpc>
                <a:spcPct val="115000"/>
              </a:lnSpc>
              <a:spcAft>
                <a:spcPts val="1000"/>
              </a:spcAft>
            </a:pPr>
            <a:r>
              <a:rPr lang="en-US" sz="2200" b="1" dirty="0" smtClean="0">
                <a:solidFill>
                  <a:srgbClr val="000000"/>
                </a:solidFill>
                <a:latin typeface="Times New Roman"/>
                <a:ea typeface="Times New Roman"/>
                <a:cs typeface="Tunga"/>
              </a:rPr>
              <a:t>Note: The </a:t>
            </a:r>
            <a:r>
              <a:rPr lang="en-US" sz="2200" b="1" dirty="0">
                <a:solidFill>
                  <a:srgbClr val="000000"/>
                </a:solidFill>
                <a:latin typeface="Times New Roman"/>
                <a:ea typeface="Times New Roman"/>
                <a:cs typeface="Tunga"/>
              </a:rPr>
              <a:t>frequency of the output signal =2 times the  input frequency</a:t>
            </a:r>
            <a:endParaRPr lang="en-GB" sz="2200" b="1" dirty="0">
              <a:ea typeface="Calibri"/>
              <a:cs typeface="Tunga"/>
            </a:endParaRPr>
          </a:p>
        </p:txBody>
      </p:sp>
      <p:sp>
        <p:nvSpPr>
          <p:cNvPr id="10"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22</a:t>
            </a:fld>
            <a:endParaRPr lang="en-US" dirty="0">
              <a:solidFill>
                <a:schemeClr val="bg1"/>
              </a:solidFill>
            </a:endParaRPr>
          </a:p>
        </p:txBody>
      </p:sp>
    </p:spTree>
    <p:extLst>
      <p:ext uri="{BB962C8B-B14F-4D97-AF65-F5344CB8AC3E}">
        <p14:creationId xmlns:p14="http://schemas.microsoft.com/office/powerpoint/2010/main" val="137584313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i="0" dirty="0" smtClean="0">
                <a:solidFill>
                  <a:schemeClr val="tx1"/>
                </a:solidFill>
              </a:rPr>
              <a:t/>
            </a:r>
            <a:br>
              <a:rPr lang="en-US" i="0" dirty="0" smtClean="0">
                <a:solidFill>
                  <a:schemeClr val="tx1"/>
                </a:solidFill>
              </a:rPr>
            </a:br>
            <a:r>
              <a:rPr lang="en-US" i="0" dirty="0" smtClean="0">
                <a:solidFill>
                  <a:schemeClr val="tx1"/>
                </a:solidFill>
              </a:rPr>
              <a:t>Center </a:t>
            </a:r>
            <a:r>
              <a:rPr lang="en-US" i="0" dirty="0">
                <a:solidFill>
                  <a:schemeClr val="tx1"/>
                </a:solidFill>
              </a:rPr>
              <a:t>tapped FWR</a:t>
            </a:r>
            <a:r>
              <a:rPr lang="en-US" dirty="0"/>
              <a:t/>
            </a:r>
            <a:br>
              <a:rPr lang="en-US" dirty="0"/>
            </a:br>
            <a:endParaRPr lang="en-US" dirty="0"/>
          </a:p>
        </p:txBody>
      </p:sp>
      <p:graphicFrame>
        <p:nvGraphicFramePr>
          <p:cNvPr id="24" name="Object 23"/>
          <p:cNvGraphicFramePr>
            <a:graphicFrameLocks noChangeAspect="1"/>
          </p:cNvGraphicFramePr>
          <p:nvPr>
            <p:extLst>
              <p:ext uri="{D42A27DB-BD31-4B8C-83A1-F6EECF244321}">
                <p14:modId xmlns:p14="http://schemas.microsoft.com/office/powerpoint/2010/main" val="1521708108"/>
              </p:ext>
            </p:extLst>
          </p:nvPr>
        </p:nvGraphicFramePr>
        <p:xfrm>
          <a:off x="1145654" y="1559619"/>
          <a:ext cx="4557713" cy="655637"/>
        </p:xfrm>
        <a:graphic>
          <a:graphicData uri="http://schemas.openxmlformats.org/presentationml/2006/ole">
            <mc:AlternateContent xmlns:mc="http://schemas.openxmlformats.org/markup-compatibility/2006">
              <mc:Choice xmlns:v="urn:schemas-microsoft-com:vml" Requires="v">
                <p:oleObj spid="_x0000_s55897" name="Equation" r:id="rId3" imgW="2323800" imgH="330120" progId="Equation.3">
                  <p:embed/>
                </p:oleObj>
              </mc:Choice>
              <mc:Fallback>
                <p:oleObj name="Equation" r:id="rId3" imgW="2323800" imgH="330120" progId="Equation.3">
                  <p:embed/>
                  <p:pic>
                    <p:nvPicPr>
                      <p:cNvPr id="0" name="Object 20"/>
                      <p:cNvPicPr>
                        <a:picLocks noChangeAspect="1" noChangeArrowheads="1"/>
                      </p:cNvPicPr>
                      <p:nvPr/>
                    </p:nvPicPr>
                    <p:blipFill>
                      <a:blip r:embed="rId4"/>
                      <a:srcRect/>
                      <a:stretch>
                        <a:fillRect/>
                      </a:stretch>
                    </p:blipFill>
                    <p:spPr bwMode="auto">
                      <a:xfrm>
                        <a:off x="1145654" y="1559619"/>
                        <a:ext cx="4557713" cy="655637"/>
                      </a:xfrm>
                      <a:prstGeom prst="rect">
                        <a:avLst/>
                      </a:prstGeom>
                      <a:noFill/>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116572145"/>
              </p:ext>
            </p:extLst>
          </p:nvPr>
        </p:nvGraphicFramePr>
        <p:xfrm>
          <a:off x="1575304" y="2902151"/>
          <a:ext cx="2980000" cy="898525"/>
        </p:xfrm>
        <a:graphic>
          <a:graphicData uri="http://schemas.openxmlformats.org/presentationml/2006/ole">
            <mc:AlternateContent xmlns:mc="http://schemas.openxmlformats.org/markup-compatibility/2006">
              <mc:Choice xmlns:v="urn:schemas-microsoft-com:vml" Requires="v">
                <p:oleObj spid="_x0000_s55898" name="Equation" r:id="rId5" imgW="1459866" imgH="444307" progId="Equation.3">
                  <p:embed/>
                </p:oleObj>
              </mc:Choice>
              <mc:Fallback>
                <p:oleObj name="Equation" r:id="rId5" imgW="1459866" imgH="444307"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5304" y="2902151"/>
                        <a:ext cx="2980000" cy="898525"/>
                      </a:xfrm>
                      <a:prstGeom prst="rect">
                        <a:avLst/>
                      </a:prstGeom>
                      <a:noFill/>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632887191"/>
              </p:ext>
            </p:extLst>
          </p:nvPr>
        </p:nvGraphicFramePr>
        <p:xfrm>
          <a:off x="990600" y="4495800"/>
          <a:ext cx="5486400" cy="1069068"/>
        </p:xfrm>
        <a:graphic>
          <a:graphicData uri="http://schemas.openxmlformats.org/presentationml/2006/ole">
            <mc:AlternateContent xmlns:mc="http://schemas.openxmlformats.org/markup-compatibility/2006">
              <mc:Choice xmlns:v="urn:schemas-microsoft-com:vml" Requires="v">
                <p:oleObj spid="_x0000_s55899" name="Equation" r:id="rId7" imgW="2349500" imgH="457200" progId="Equation.3">
                  <p:embed/>
                </p:oleObj>
              </mc:Choice>
              <mc:Fallback>
                <p:oleObj name="Equation" r:id="rId7" imgW="2349500" imgH="4572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4495800"/>
                        <a:ext cx="5486400" cy="1069068"/>
                      </a:xfrm>
                      <a:prstGeom prst="rect">
                        <a:avLst/>
                      </a:prstGeom>
                      <a:noFill/>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3478951171"/>
              </p:ext>
            </p:extLst>
          </p:nvPr>
        </p:nvGraphicFramePr>
        <p:xfrm>
          <a:off x="1143000" y="5562600"/>
          <a:ext cx="1447800" cy="942996"/>
        </p:xfrm>
        <a:graphic>
          <a:graphicData uri="http://schemas.openxmlformats.org/presentationml/2006/ole">
            <mc:AlternateContent xmlns:mc="http://schemas.openxmlformats.org/markup-compatibility/2006">
              <mc:Choice xmlns:v="urn:schemas-microsoft-com:vml" Requires="v">
                <p:oleObj spid="_x0000_s55900" name="Equation" r:id="rId9" imgW="660113" imgH="431613" progId="Equation.3">
                  <p:embed/>
                </p:oleObj>
              </mc:Choice>
              <mc:Fallback>
                <p:oleObj name="Equation" r:id="rId9" imgW="660113" imgH="431613"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5562600"/>
                        <a:ext cx="1447800" cy="942996"/>
                      </a:xfrm>
                      <a:prstGeom prst="rect">
                        <a:avLst/>
                      </a:prstGeom>
                      <a:noFill/>
                    </p:spPr>
                  </p:pic>
                </p:oleObj>
              </mc:Fallback>
            </mc:AlternateContent>
          </a:graphicData>
        </a:graphic>
      </p:graphicFrame>
      <p:sp>
        <p:nvSpPr>
          <p:cNvPr id="28" name="Rectangle 21"/>
          <p:cNvSpPr>
            <a:spLocks noChangeArrowheads="1"/>
          </p:cNvSpPr>
          <p:nvPr/>
        </p:nvSpPr>
        <p:spPr bwMode="auto">
          <a:xfrm>
            <a:off x="412789" y="974844"/>
            <a:ext cx="56314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The Average of output voltage</a:t>
            </a:r>
            <a:endParaRPr kumimoji="0" lang="en-GB" altLang="en-US" sz="3200" b="0" i="0" u="none" strike="noStrike" cap="none" normalizeH="0" baseline="0" dirty="0" smtClean="0">
              <a:ln>
                <a:noFill/>
              </a:ln>
              <a:solidFill>
                <a:schemeClr val="tx1"/>
              </a:solidFill>
              <a:effectLst/>
            </a:endParaRPr>
          </a:p>
        </p:txBody>
      </p:sp>
      <p:sp>
        <p:nvSpPr>
          <p:cNvPr id="30" name="Rectangle 23"/>
          <p:cNvSpPr>
            <a:spLocks noChangeArrowheads="1"/>
          </p:cNvSpPr>
          <p:nvPr/>
        </p:nvSpPr>
        <p:spPr bwMode="auto">
          <a:xfrm>
            <a:off x="412788" y="3886200"/>
            <a:ext cx="728341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smtClean="0">
                <a:ln>
                  <a:noFill/>
                </a:ln>
                <a:solidFill>
                  <a:schemeClr val="tx1"/>
                </a:solidFill>
                <a:effectLst/>
                <a:latin typeface="Arial" pitchFamily="34" charset="0"/>
                <a:ea typeface="Calibri" pitchFamily="34" charset="0"/>
                <a:cs typeface="Tunga" pitchFamily="34" charset="0"/>
              </a:rPr>
              <a:t> </a:t>
            </a:r>
            <a:r>
              <a:rPr kumimoji="0" lang="en-US" altLang="en-US" sz="32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RMS value of the voltage at the load is</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32" name="Rectangle 21"/>
          <p:cNvSpPr>
            <a:spLocks noChangeArrowheads="1"/>
          </p:cNvSpPr>
          <p:nvPr/>
        </p:nvSpPr>
        <p:spPr bwMode="auto">
          <a:xfrm>
            <a:off x="412789" y="2286000"/>
            <a:ext cx="56875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The Average of output current </a:t>
            </a:r>
            <a:endParaRPr kumimoji="0" lang="en-GB" altLang="en-US" sz="3200" b="0" i="0" u="none" strike="noStrike" cap="none" normalizeH="0" baseline="0" dirty="0" smtClean="0">
              <a:ln>
                <a:noFill/>
              </a:ln>
              <a:solidFill>
                <a:schemeClr val="tx1"/>
              </a:solidFill>
              <a:effectLst/>
            </a:endParaRPr>
          </a:p>
        </p:txBody>
      </p:sp>
      <p:sp>
        <p:nvSpPr>
          <p:cNvPr id="11"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23</a:t>
            </a:fld>
            <a:endParaRPr lang="en-US" dirty="0">
              <a:solidFill>
                <a:schemeClr val="bg1"/>
              </a:solidFill>
            </a:endParaRPr>
          </a:p>
        </p:txBody>
      </p:sp>
    </p:spTree>
    <p:extLst>
      <p:ext uri="{BB962C8B-B14F-4D97-AF65-F5344CB8AC3E}">
        <p14:creationId xmlns:p14="http://schemas.microsoft.com/office/powerpoint/2010/main" val="285464924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7200" y="804675"/>
            <a:ext cx="8458200" cy="5596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200" i="1" dirty="0" smtClean="0"/>
              <a:t>PIV</a:t>
            </a:r>
            <a:r>
              <a:rPr lang="en-US" sz="3200" dirty="0" smtClean="0"/>
              <a:t> :  2</a:t>
            </a:r>
            <a:r>
              <a:rPr lang="en-US" sz="3200" i="1" dirty="0" smtClean="0"/>
              <a:t>V</a:t>
            </a:r>
            <a:r>
              <a:rPr lang="en-US" sz="3200" i="1" baseline="-25000" dirty="0" smtClean="0"/>
              <a:t>m </a:t>
            </a:r>
            <a:r>
              <a:rPr lang="en-US" sz="3200" i="1" dirty="0" smtClean="0"/>
              <a:t>, wher</a:t>
            </a:r>
            <a:r>
              <a:rPr lang="en-US" sz="3200" i="1" dirty="0"/>
              <a:t>e</a:t>
            </a:r>
            <a:r>
              <a:rPr lang="en-US" sz="3200" i="1" dirty="0" smtClean="0"/>
              <a:t> </a:t>
            </a:r>
            <a:r>
              <a:rPr lang="en-US" sz="3200" i="1" dirty="0" err="1" smtClean="0"/>
              <a:t>V</a:t>
            </a:r>
            <a:r>
              <a:rPr lang="en-US" sz="3200" i="1" baseline="-25000" dirty="0" err="1" smtClean="0"/>
              <a:t>m</a:t>
            </a:r>
            <a:r>
              <a:rPr lang="en-US" sz="3200" i="1" baseline="-25000" dirty="0" smtClean="0"/>
              <a:t> </a:t>
            </a:r>
            <a:r>
              <a:rPr lang="en-US" sz="3200" i="1" dirty="0" smtClean="0"/>
              <a:t>peak </a:t>
            </a:r>
            <a:r>
              <a:rPr lang="en-US" sz="3200" dirty="0"/>
              <a:t>of secondary </a:t>
            </a:r>
            <a:r>
              <a:rPr lang="en-US" sz="3200" dirty="0" smtClean="0"/>
              <a:t>voltage (between node A and ground or between node B and ground)</a:t>
            </a:r>
            <a:endParaRPr lang="en-GB" sz="3200" dirty="0"/>
          </a:p>
          <a:p>
            <a:endParaRPr lang="en-US" altLang="en-US" sz="3200" i="1" dirty="0" smtClean="0">
              <a:latin typeface="Times New Roman" pitchFamily="18" charset="0"/>
            </a:endParaRPr>
          </a:p>
          <a:p>
            <a:endParaRPr lang="en-US" altLang="en-US" sz="3200" i="1" dirty="0">
              <a:latin typeface="Times New Roman" pitchFamily="18" charset="0"/>
            </a:endParaRPr>
          </a:p>
          <a:p>
            <a:r>
              <a:rPr lang="en-US" altLang="en-US" sz="3200" dirty="0" smtClean="0">
                <a:latin typeface="Times New Roman" pitchFamily="18" charset="0"/>
              </a:rPr>
              <a:t>Ripple factor is:  </a:t>
            </a:r>
          </a:p>
          <a:p>
            <a:endParaRPr lang="en-US" altLang="en-US" sz="3200" dirty="0" smtClean="0">
              <a:latin typeface="Times New Roman" pitchFamily="18" charset="0"/>
            </a:endParaRPr>
          </a:p>
          <a:p>
            <a:endParaRPr lang="en-US" altLang="en-US" sz="3200" dirty="0" smtClean="0">
              <a:latin typeface="Times New Roman" pitchFamily="18" charset="0"/>
            </a:endParaRPr>
          </a:p>
          <a:p>
            <a:endParaRPr lang="en-US" altLang="en-US" sz="3200" dirty="0" smtClean="0">
              <a:latin typeface="Times New Roman" pitchFamily="18" charset="0"/>
            </a:endParaRPr>
          </a:p>
          <a:p>
            <a:r>
              <a:rPr lang="en-US" altLang="en-US" sz="3200" dirty="0" smtClean="0">
                <a:latin typeface="Times New Roman" pitchFamily="18" charset="0"/>
              </a:rPr>
              <a:t>Efficiency: </a:t>
            </a:r>
          </a:p>
          <a:p>
            <a:endParaRPr lang="en-US" altLang="en-US" sz="3200" dirty="0" smtClean="0">
              <a:latin typeface="Times New Roman" pitchFamily="18" charset="0"/>
            </a:endParaRPr>
          </a:p>
        </p:txBody>
      </p:sp>
      <p:sp>
        <p:nvSpPr>
          <p:cNvPr id="6"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solidFill>
                  <a:schemeClr val="tx1"/>
                </a:solidFill>
              </a:rPr>
              <a:t>Center tapped FWR</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337836128"/>
              </p:ext>
            </p:extLst>
          </p:nvPr>
        </p:nvGraphicFramePr>
        <p:xfrm>
          <a:off x="3467100" y="2438400"/>
          <a:ext cx="3805238" cy="1679575"/>
        </p:xfrm>
        <a:graphic>
          <a:graphicData uri="http://schemas.openxmlformats.org/presentationml/2006/ole">
            <mc:AlternateContent xmlns:mc="http://schemas.openxmlformats.org/markup-compatibility/2006">
              <mc:Choice xmlns:v="urn:schemas-microsoft-com:vml" Requires="v">
                <p:oleObj spid="_x0000_s56609" name="Equation" r:id="rId3" imgW="1523880" imgH="672840" progId="Equation.3">
                  <p:embed/>
                </p:oleObj>
              </mc:Choice>
              <mc:Fallback>
                <p:oleObj name="Equation" r:id="rId3" imgW="1523880" imgH="672840" progId="Equation.3">
                  <p:embed/>
                  <p:pic>
                    <p:nvPicPr>
                      <p:cNvPr id="0" name=""/>
                      <p:cNvPicPr/>
                      <p:nvPr/>
                    </p:nvPicPr>
                    <p:blipFill>
                      <a:blip r:embed="rId4"/>
                      <a:stretch>
                        <a:fillRect/>
                      </a:stretch>
                    </p:blipFill>
                    <p:spPr>
                      <a:xfrm>
                        <a:off x="3467100" y="2438400"/>
                        <a:ext cx="3805238" cy="167957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3368464"/>
              </p:ext>
            </p:extLst>
          </p:nvPr>
        </p:nvGraphicFramePr>
        <p:xfrm>
          <a:off x="3733800" y="4745037"/>
          <a:ext cx="3211512" cy="1655763"/>
        </p:xfrm>
        <a:graphic>
          <a:graphicData uri="http://schemas.openxmlformats.org/presentationml/2006/ole">
            <mc:AlternateContent xmlns:mc="http://schemas.openxmlformats.org/markup-compatibility/2006">
              <mc:Choice xmlns:v="urn:schemas-microsoft-com:vml" Requires="v">
                <p:oleObj spid="_x0000_s56610" name="Equation" r:id="rId5" imgW="1600200" imgH="825480" progId="Equation.3">
                  <p:embed/>
                </p:oleObj>
              </mc:Choice>
              <mc:Fallback>
                <p:oleObj name="Equation" r:id="rId5" imgW="1600200" imgH="825480" progId="Equation.3">
                  <p:embed/>
                  <p:pic>
                    <p:nvPicPr>
                      <p:cNvPr id="0" name=""/>
                      <p:cNvPicPr/>
                      <p:nvPr/>
                    </p:nvPicPr>
                    <p:blipFill>
                      <a:blip r:embed="rId6"/>
                      <a:stretch>
                        <a:fillRect/>
                      </a:stretch>
                    </p:blipFill>
                    <p:spPr>
                      <a:xfrm>
                        <a:off x="3733800" y="4745037"/>
                        <a:ext cx="3211512" cy="1655763"/>
                      </a:xfrm>
                      <a:prstGeom prst="rect">
                        <a:avLst/>
                      </a:prstGeom>
                    </p:spPr>
                  </p:pic>
                </p:oleObj>
              </mc:Fallback>
            </mc:AlternateContent>
          </a:graphicData>
        </a:graphic>
      </p:graphicFrame>
      <p:sp>
        <p:nvSpPr>
          <p:cNvPr id="9"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24</a:t>
            </a:fld>
            <a:endParaRPr lang="en-US" dirty="0">
              <a:solidFill>
                <a:schemeClr val="bg1"/>
              </a:solidFill>
            </a:endParaRPr>
          </a:p>
        </p:txBody>
      </p:sp>
    </p:spTree>
    <p:extLst>
      <p:ext uri="{BB962C8B-B14F-4D97-AF65-F5344CB8AC3E}">
        <p14:creationId xmlns:p14="http://schemas.microsoft.com/office/powerpoint/2010/main" val="377462512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859"/>
            <a:ext cx="8229600" cy="827087"/>
          </a:xfrm>
        </p:spPr>
        <p:txBody>
          <a:bodyPr/>
          <a:lstStyle/>
          <a:p>
            <a:r>
              <a:rPr lang="en-US" i="0" dirty="0" smtClean="0">
                <a:solidFill>
                  <a:schemeClr val="tx1"/>
                </a:solidFill>
              </a:rPr>
              <a:t>Center Tapped FWR</a:t>
            </a:r>
            <a:endParaRPr lang="en-US" dirty="0"/>
          </a:p>
        </p:txBody>
      </p:sp>
      <p:sp>
        <p:nvSpPr>
          <p:cNvPr id="8" name="Text Box 391"/>
          <p:cNvSpPr txBox="1"/>
          <p:nvPr/>
        </p:nvSpPr>
        <p:spPr>
          <a:xfrm>
            <a:off x="0" y="1219200"/>
            <a:ext cx="8922903" cy="776676"/>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457200" marR="0" indent="-457200">
              <a:lnSpc>
                <a:spcPct val="115000"/>
              </a:lnSpc>
              <a:spcBef>
                <a:spcPts val="0"/>
              </a:spcBef>
              <a:spcAft>
                <a:spcPts val="1000"/>
              </a:spcAft>
              <a:buFont typeface="Arial" panose="020B0604020202020204" pitchFamily="34" charset="0"/>
              <a:buChar char="•"/>
            </a:pPr>
            <a:endParaRPr lang="en-GB" sz="2800" dirty="0">
              <a:effectLst/>
              <a:latin typeface="Calibri"/>
              <a:ea typeface="Calibri"/>
              <a:cs typeface="Tunga"/>
            </a:endParaRPr>
          </a:p>
        </p:txBody>
      </p:sp>
      <p:sp>
        <p:nvSpPr>
          <p:cNvPr id="3" name="Rectangle 2"/>
          <p:cNvSpPr/>
          <p:nvPr/>
        </p:nvSpPr>
        <p:spPr>
          <a:xfrm>
            <a:off x="304799" y="838200"/>
            <a:ext cx="8618103" cy="5847755"/>
          </a:xfrm>
          <a:prstGeom prst="rect">
            <a:avLst/>
          </a:prstGeom>
        </p:spPr>
        <p:txBody>
          <a:bodyPr wrap="square">
            <a:spAutoFit/>
          </a:bodyPr>
          <a:lstStyle/>
          <a:p>
            <a:pPr algn="ctr"/>
            <a:r>
              <a:rPr lang="en-US" sz="2200" b="1" dirty="0" smtClean="0">
                <a:solidFill>
                  <a:schemeClr val="accent2">
                    <a:lumMod val="75000"/>
                  </a:schemeClr>
                </a:solidFill>
                <a:latin typeface="Times New Roman" panose="02020603050405020304" pitchFamily="18" charset="0"/>
                <a:cs typeface="Times New Roman" panose="02020603050405020304" pitchFamily="18" charset="0"/>
              </a:rPr>
              <a:t>Self </a:t>
            </a:r>
            <a:r>
              <a:rPr lang="en-US" sz="2200" b="1" dirty="0">
                <a:solidFill>
                  <a:schemeClr val="accent2">
                    <a:lumMod val="75000"/>
                  </a:schemeClr>
                </a:solidFill>
                <a:latin typeface="Times New Roman" panose="02020603050405020304" pitchFamily="18" charset="0"/>
                <a:cs typeface="Times New Roman" panose="02020603050405020304" pitchFamily="18" charset="0"/>
              </a:rPr>
              <a:t>Test </a:t>
            </a:r>
            <a:endParaRPr lang="en-US" sz="2200" b="1"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2200" b="1" dirty="0" smtClean="0">
                <a:solidFill>
                  <a:schemeClr val="accent2">
                    <a:lumMod val="75000"/>
                  </a:schemeClr>
                </a:solidFill>
              </a:rPr>
              <a:t>Choose </a:t>
            </a:r>
            <a:r>
              <a:rPr lang="en-US" sz="2200" b="1" dirty="0">
                <a:solidFill>
                  <a:schemeClr val="accent2">
                    <a:lumMod val="75000"/>
                  </a:schemeClr>
                </a:solidFill>
              </a:rPr>
              <a:t>the correct answer:  (T is the time period of the input signal</a:t>
            </a:r>
            <a:r>
              <a:rPr lang="en-US" sz="2200" b="1" dirty="0" smtClean="0">
                <a:solidFill>
                  <a:schemeClr val="accent2">
                    <a:lumMod val="75000"/>
                  </a:schemeClr>
                </a:solidFill>
              </a:rPr>
              <a:t>)</a:t>
            </a:r>
          </a:p>
          <a:p>
            <a:endParaRPr lang="en-GB" sz="800" dirty="0">
              <a:solidFill>
                <a:schemeClr val="accent2">
                  <a:lumMod val="75000"/>
                </a:schemeClr>
              </a:solidFill>
            </a:endParaRPr>
          </a:p>
          <a:p>
            <a:pPr lvl="0"/>
            <a:r>
              <a:rPr lang="en-US" sz="2200" dirty="0" smtClean="0">
                <a:solidFill>
                  <a:schemeClr val="accent2">
                    <a:lumMod val="75000"/>
                  </a:schemeClr>
                </a:solidFill>
              </a:rPr>
              <a:t>1.  </a:t>
            </a:r>
            <a:r>
              <a:rPr lang="en-US" sz="2200" dirty="0">
                <a:solidFill>
                  <a:schemeClr val="accent2">
                    <a:lumMod val="75000"/>
                  </a:schemeClr>
                </a:solidFill>
              </a:rPr>
              <a:t>In </a:t>
            </a:r>
            <a:r>
              <a:rPr lang="en-US" sz="2200" dirty="0" smtClean="0">
                <a:solidFill>
                  <a:schemeClr val="accent2">
                    <a:lumMod val="75000"/>
                  </a:schemeClr>
                </a:solidFill>
              </a:rPr>
              <a:t>HWR, </a:t>
            </a:r>
            <a:r>
              <a:rPr lang="en-US" sz="2200" dirty="0">
                <a:solidFill>
                  <a:schemeClr val="accent2">
                    <a:lumMod val="75000"/>
                  </a:schemeClr>
                </a:solidFill>
              </a:rPr>
              <a:t>the </a:t>
            </a:r>
            <a:r>
              <a:rPr lang="en-US" sz="2200" dirty="0" smtClean="0">
                <a:solidFill>
                  <a:schemeClr val="accent2">
                    <a:lumMod val="75000"/>
                  </a:schemeClr>
                </a:solidFill>
              </a:rPr>
              <a:t>diode </a:t>
            </a:r>
            <a:r>
              <a:rPr lang="en-US" sz="2200" dirty="0">
                <a:solidFill>
                  <a:schemeClr val="accent2">
                    <a:lumMod val="75000"/>
                  </a:schemeClr>
                </a:solidFill>
              </a:rPr>
              <a:t>is forward biased for what duration of the time period?</a:t>
            </a:r>
            <a:endParaRPr lang="en-GB" sz="2200" dirty="0">
              <a:solidFill>
                <a:schemeClr val="accent2">
                  <a:lumMod val="75000"/>
                </a:schemeClr>
              </a:solidFill>
            </a:endParaRPr>
          </a:p>
          <a:p>
            <a:r>
              <a:rPr lang="en-US" sz="2200" dirty="0" smtClean="0">
                <a:solidFill>
                  <a:schemeClr val="accent2">
                    <a:lumMod val="75000"/>
                  </a:schemeClr>
                </a:solidFill>
              </a:rPr>
              <a:t>(</a:t>
            </a:r>
            <a:r>
              <a:rPr lang="en-US" sz="2200" dirty="0">
                <a:solidFill>
                  <a:schemeClr val="accent2">
                    <a:lumMod val="75000"/>
                  </a:schemeClr>
                </a:solidFill>
              </a:rPr>
              <a:t>a) T/2  	 	b) T/4  		 c) 3T/4      	d) T  </a:t>
            </a:r>
            <a:endParaRPr lang="en-GB" sz="2200" dirty="0">
              <a:solidFill>
                <a:schemeClr val="accent2">
                  <a:lumMod val="75000"/>
                </a:schemeClr>
              </a:solidFill>
            </a:endParaRPr>
          </a:p>
          <a:p>
            <a:r>
              <a:rPr lang="en-US" sz="2200" dirty="0">
                <a:solidFill>
                  <a:schemeClr val="accent2">
                    <a:lumMod val="75000"/>
                  </a:schemeClr>
                </a:solidFill>
              </a:rPr>
              <a:t> </a:t>
            </a:r>
            <a:endParaRPr lang="en-GB" sz="2200" dirty="0">
              <a:solidFill>
                <a:schemeClr val="accent2">
                  <a:lumMod val="75000"/>
                </a:schemeClr>
              </a:solidFill>
            </a:endParaRPr>
          </a:p>
          <a:p>
            <a:pPr lvl="0"/>
            <a:r>
              <a:rPr lang="en-US" sz="2200" dirty="0" smtClean="0">
                <a:solidFill>
                  <a:schemeClr val="accent2">
                    <a:lumMod val="75000"/>
                  </a:schemeClr>
                </a:solidFill>
              </a:rPr>
              <a:t>2. In </a:t>
            </a:r>
            <a:r>
              <a:rPr lang="en-US" sz="2200" dirty="0">
                <a:solidFill>
                  <a:schemeClr val="accent2">
                    <a:lumMod val="75000"/>
                  </a:schemeClr>
                </a:solidFill>
              </a:rPr>
              <a:t>center tapped </a:t>
            </a:r>
            <a:r>
              <a:rPr lang="en-US" sz="2200" dirty="0" smtClean="0">
                <a:solidFill>
                  <a:schemeClr val="accent2">
                    <a:lumMod val="75000"/>
                  </a:schemeClr>
                </a:solidFill>
              </a:rPr>
              <a:t>FWR, </a:t>
            </a:r>
            <a:r>
              <a:rPr lang="en-US" sz="2200" dirty="0">
                <a:solidFill>
                  <a:schemeClr val="accent2">
                    <a:lumMod val="75000"/>
                  </a:schemeClr>
                </a:solidFill>
              </a:rPr>
              <a:t>each diode is forward biased for what duration of the time period? </a:t>
            </a:r>
            <a:endParaRPr lang="en-GB" sz="2200" dirty="0">
              <a:solidFill>
                <a:schemeClr val="accent2">
                  <a:lumMod val="75000"/>
                </a:schemeClr>
              </a:solidFill>
            </a:endParaRPr>
          </a:p>
          <a:p>
            <a:r>
              <a:rPr lang="en-US" sz="2200" dirty="0">
                <a:solidFill>
                  <a:schemeClr val="accent2">
                    <a:lumMod val="75000"/>
                  </a:schemeClr>
                </a:solidFill>
              </a:rPr>
              <a:t>(a) T/2  	 	b) T/4  		 c) 3T/4      	d) T  </a:t>
            </a:r>
            <a:endParaRPr lang="en-GB" sz="2200" dirty="0">
              <a:solidFill>
                <a:schemeClr val="accent2">
                  <a:lumMod val="75000"/>
                </a:schemeClr>
              </a:solidFill>
            </a:endParaRPr>
          </a:p>
          <a:p>
            <a:r>
              <a:rPr lang="en-US" sz="2200" dirty="0">
                <a:solidFill>
                  <a:schemeClr val="accent2">
                    <a:lumMod val="75000"/>
                  </a:schemeClr>
                </a:solidFill>
              </a:rPr>
              <a:t> </a:t>
            </a:r>
            <a:endParaRPr lang="en-GB" sz="2200" dirty="0">
              <a:solidFill>
                <a:schemeClr val="accent2">
                  <a:lumMod val="75000"/>
                </a:schemeClr>
              </a:solidFill>
            </a:endParaRPr>
          </a:p>
          <a:p>
            <a:pPr lvl="0"/>
            <a:r>
              <a:rPr lang="en-US" sz="2200" dirty="0" smtClean="0">
                <a:solidFill>
                  <a:schemeClr val="accent2">
                    <a:lumMod val="75000"/>
                  </a:schemeClr>
                </a:solidFill>
              </a:rPr>
              <a:t>3. In a center tapped FWR , </a:t>
            </a:r>
            <a:r>
              <a:rPr lang="en-US" sz="2200" dirty="0">
                <a:solidFill>
                  <a:schemeClr val="accent2">
                    <a:lumMod val="75000"/>
                  </a:schemeClr>
                </a:solidFill>
              </a:rPr>
              <a:t>current through load resistor flows for what duration of the time period? </a:t>
            </a:r>
            <a:endParaRPr lang="en-GB" sz="2200" dirty="0">
              <a:solidFill>
                <a:schemeClr val="accent2">
                  <a:lumMod val="75000"/>
                </a:schemeClr>
              </a:solidFill>
            </a:endParaRPr>
          </a:p>
          <a:p>
            <a:pPr marL="457200" indent="-457200">
              <a:buAutoNum type="alphaLcParenBoth"/>
            </a:pPr>
            <a:r>
              <a:rPr lang="en-US" sz="2200" dirty="0" smtClean="0">
                <a:solidFill>
                  <a:schemeClr val="accent2">
                    <a:lumMod val="75000"/>
                  </a:schemeClr>
                </a:solidFill>
              </a:rPr>
              <a:t>T/2  </a:t>
            </a:r>
            <a:r>
              <a:rPr lang="en-US" sz="2200" dirty="0">
                <a:solidFill>
                  <a:schemeClr val="accent2">
                    <a:lumMod val="75000"/>
                  </a:schemeClr>
                </a:solidFill>
              </a:rPr>
              <a:t>	 b) T/4  	 c) 3T/4      d) T   </a:t>
            </a:r>
            <a:endParaRPr lang="en-US" sz="2200" dirty="0" smtClean="0">
              <a:solidFill>
                <a:schemeClr val="accent2">
                  <a:lumMod val="75000"/>
                </a:schemeClr>
              </a:solidFill>
            </a:endParaRPr>
          </a:p>
          <a:p>
            <a:endParaRPr lang="en-US" sz="2200" dirty="0">
              <a:solidFill>
                <a:schemeClr val="accent2">
                  <a:lumMod val="75000"/>
                </a:schemeClr>
              </a:solidFill>
            </a:endParaRPr>
          </a:p>
          <a:p>
            <a:pPr marL="457200" indent="-457200">
              <a:buAutoNum type="arabicPeriod" startAt="4"/>
            </a:pPr>
            <a:r>
              <a:rPr lang="en-US" sz="2200" dirty="0" smtClean="0">
                <a:solidFill>
                  <a:schemeClr val="accent2">
                    <a:lumMod val="75000"/>
                  </a:schemeClr>
                </a:solidFill>
              </a:rPr>
              <a:t>The ripple factor of FWR is greater than HWR</a:t>
            </a:r>
          </a:p>
          <a:p>
            <a:r>
              <a:rPr lang="en-US" sz="2200" dirty="0" smtClean="0">
                <a:solidFill>
                  <a:schemeClr val="accent2">
                    <a:lumMod val="75000"/>
                  </a:schemeClr>
                </a:solidFill>
              </a:rPr>
              <a:t>(a)  True	(b) False</a:t>
            </a:r>
            <a:endParaRPr lang="en-GB" sz="2200" dirty="0">
              <a:solidFill>
                <a:schemeClr val="accent2">
                  <a:lumMod val="75000"/>
                </a:schemeClr>
              </a:solidFill>
            </a:endParaRPr>
          </a:p>
        </p:txBody>
      </p:sp>
      <p:sp>
        <p:nvSpPr>
          <p:cNvPr id="6"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25</a:t>
            </a:fld>
            <a:endParaRPr lang="en-US" dirty="0">
              <a:solidFill>
                <a:schemeClr val="bg1"/>
              </a:solidFill>
            </a:endParaRPr>
          </a:p>
        </p:txBody>
      </p:sp>
    </p:spTree>
    <p:extLst>
      <p:ext uri="{BB962C8B-B14F-4D97-AF65-F5344CB8AC3E}">
        <p14:creationId xmlns:p14="http://schemas.microsoft.com/office/powerpoint/2010/main" val="101585164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solidFill>
                  <a:schemeClr val="bg1"/>
                </a:solidFill>
              </a:rPr>
              <a:t>26</a:t>
            </a:fld>
            <a:endParaRPr lang="en-US" dirty="0">
              <a:solidFill>
                <a:schemeClr val="bg1"/>
              </a:solidFill>
            </a:endParaRPr>
          </a:p>
        </p:txBody>
      </p:sp>
      <p:sp>
        <p:nvSpPr>
          <p:cNvPr id="5" name="Rectangle 4"/>
          <p:cNvSpPr/>
          <p:nvPr/>
        </p:nvSpPr>
        <p:spPr>
          <a:xfrm>
            <a:off x="358588" y="1066800"/>
            <a:ext cx="8458200" cy="4801314"/>
          </a:xfrm>
          <a:prstGeom prst="rect">
            <a:avLst/>
          </a:prstGeom>
        </p:spPr>
        <p:txBody>
          <a:bodyPr wrap="square">
            <a:spAutoFit/>
          </a:bodyPr>
          <a:lstStyle/>
          <a:p>
            <a:r>
              <a:rPr lang="en-US" altLang="en-US" sz="3200" dirty="0">
                <a:latin typeface="Times New Roman" pitchFamily="18" charset="0"/>
              </a:rPr>
              <a:t>Advantages of </a:t>
            </a:r>
            <a:r>
              <a:rPr lang="en-US" altLang="en-US" sz="3200" dirty="0" smtClean="0">
                <a:latin typeface="Times New Roman" pitchFamily="18" charset="0"/>
              </a:rPr>
              <a:t>center tapped FWR over HWR</a:t>
            </a:r>
          </a:p>
          <a:p>
            <a:endParaRPr lang="en-US" altLang="en-US" sz="900" dirty="0">
              <a:latin typeface="Times New Roman" pitchFamily="18" charset="0"/>
            </a:endParaRPr>
          </a:p>
          <a:p>
            <a:pPr marL="914400" lvl="1" indent="-457200">
              <a:lnSpc>
                <a:spcPct val="150000"/>
              </a:lnSpc>
              <a:buFont typeface="Arial" panose="020B0604020202020204" pitchFamily="34" charset="0"/>
              <a:buChar char="•"/>
            </a:pPr>
            <a:r>
              <a:rPr lang="en-US" altLang="en-US" sz="3200" dirty="0" smtClean="0">
                <a:latin typeface="Times New Roman" pitchFamily="18" charset="0"/>
              </a:rPr>
              <a:t>High Efficiency </a:t>
            </a:r>
          </a:p>
          <a:p>
            <a:pPr marL="914400" lvl="1" indent="-457200">
              <a:lnSpc>
                <a:spcPct val="150000"/>
              </a:lnSpc>
              <a:buFont typeface="Arial" panose="020B0604020202020204" pitchFamily="34" charset="0"/>
              <a:buChar char="•"/>
            </a:pPr>
            <a:r>
              <a:rPr lang="en-US" altLang="en-US" sz="3200" dirty="0" smtClean="0">
                <a:latin typeface="Times New Roman" pitchFamily="18" charset="0"/>
              </a:rPr>
              <a:t>low </a:t>
            </a:r>
            <a:r>
              <a:rPr lang="en-US" altLang="en-US" sz="3200" dirty="0" smtClean="0">
                <a:latin typeface="Times New Roman" pitchFamily="18" charset="0"/>
              </a:rPr>
              <a:t>ripple factor </a:t>
            </a:r>
          </a:p>
          <a:p>
            <a:endParaRPr lang="en-US" altLang="en-US" sz="3200" dirty="0">
              <a:latin typeface="Times New Roman" pitchFamily="18" charset="0"/>
            </a:endParaRPr>
          </a:p>
          <a:p>
            <a:r>
              <a:rPr lang="en-US" altLang="en-US" sz="3200" dirty="0">
                <a:latin typeface="Times New Roman" pitchFamily="18" charset="0"/>
              </a:rPr>
              <a:t>Disadvantages </a:t>
            </a:r>
            <a:r>
              <a:rPr lang="en-US" altLang="en-US" sz="3200" dirty="0" smtClean="0">
                <a:latin typeface="Times New Roman" pitchFamily="18" charset="0"/>
              </a:rPr>
              <a:t>of </a:t>
            </a:r>
            <a:r>
              <a:rPr lang="en-US" altLang="en-US" sz="3200" dirty="0">
                <a:latin typeface="Times New Roman" pitchFamily="18" charset="0"/>
              </a:rPr>
              <a:t>center tapped FWR over </a:t>
            </a:r>
            <a:r>
              <a:rPr lang="en-US" altLang="en-US" sz="3200" dirty="0" smtClean="0">
                <a:latin typeface="Times New Roman" pitchFamily="18" charset="0"/>
              </a:rPr>
              <a:t>HWR</a:t>
            </a:r>
            <a:endParaRPr lang="en-US" altLang="en-US" sz="3200" dirty="0">
              <a:latin typeface="Times New Roman" pitchFamily="18" charset="0"/>
            </a:endParaRPr>
          </a:p>
          <a:p>
            <a:endParaRPr lang="en-US" altLang="en-US" sz="900" dirty="0">
              <a:latin typeface="Times New Roman" pitchFamily="18" charset="0"/>
            </a:endParaRPr>
          </a:p>
          <a:p>
            <a:pPr marL="914400" lvl="1" indent="-457200">
              <a:lnSpc>
                <a:spcPct val="150000"/>
              </a:lnSpc>
              <a:buFont typeface="Arial" panose="020B0604020202020204" pitchFamily="34" charset="0"/>
              <a:buChar char="•"/>
            </a:pPr>
            <a:r>
              <a:rPr lang="en-US" altLang="en-US" sz="3200" dirty="0">
                <a:latin typeface="Times New Roman" pitchFamily="18" charset="0"/>
              </a:rPr>
              <a:t>Uses 2 diodes</a:t>
            </a:r>
          </a:p>
          <a:p>
            <a:pPr marL="914400" lvl="1" indent="-457200">
              <a:lnSpc>
                <a:spcPct val="150000"/>
              </a:lnSpc>
              <a:buFont typeface="Arial" panose="020B0604020202020204" pitchFamily="34" charset="0"/>
              <a:buChar char="•"/>
            </a:pPr>
            <a:r>
              <a:rPr lang="en-US" altLang="en-US" sz="3200" dirty="0">
                <a:latin typeface="Times New Roman" pitchFamily="18" charset="0"/>
              </a:rPr>
              <a:t>Uses center tapped transformer</a:t>
            </a:r>
          </a:p>
        </p:txBody>
      </p:sp>
      <p:sp>
        <p:nvSpPr>
          <p:cNvPr id="6"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solidFill>
                  <a:schemeClr val="tx1"/>
                </a:solidFill>
              </a:rPr>
              <a:t>Comparison of HWR and FWR</a:t>
            </a:r>
            <a:endParaRPr lang="en-US" dirty="0"/>
          </a:p>
        </p:txBody>
      </p:sp>
    </p:spTree>
    <p:extLst>
      <p:ext uri="{BB962C8B-B14F-4D97-AF65-F5344CB8AC3E}">
        <p14:creationId xmlns:p14="http://schemas.microsoft.com/office/powerpoint/2010/main" val="59196900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Solved Exercise</a:t>
            </a:r>
            <a:endParaRPr lang="en-GB"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21"/>
          <p:cNvSpPr>
            <a:spLocks/>
          </p:cNvSpPr>
          <p:nvPr/>
        </p:nvSpPr>
        <p:spPr bwMode="auto">
          <a:xfrm>
            <a:off x="228600" y="1318890"/>
            <a:ext cx="8610600" cy="4396110"/>
          </a:xfrm>
          <a:prstGeom prst="rect">
            <a:avLst/>
          </a:prstGeom>
          <a:solidFill>
            <a:srgbClr val="DCE6F2"/>
          </a:solid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GB"/>
          </a:p>
        </p:txBody>
      </p:sp>
      <p:sp>
        <p:nvSpPr>
          <p:cNvPr id="7" name="Rectangle 3"/>
          <p:cNvSpPr>
            <a:spLocks noChangeArrowheads="1"/>
          </p:cNvSpPr>
          <p:nvPr/>
        </p:nvSpPr>
        <p:spPr bwMode="auto">
          <a:xfrm>
            <a:off x="228600" y="1246287"/>
            <a:ext cx="8610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342900" algn="l"/>
              </a:tabLst>
              <a:defRPr>
                <a:solidFill>
                  <a:schemeClr val="tx1"/>
                </a:solidFill>
                <a:latin typeface="Arial" pitchFamily="34" charset="0"/>
                <a:cs typeface="Arial" pitchFamily="34" charset="0"/>
              </a:defRPr>
            </a:lvl1pPr>
            <a:lvl2pPr fontAlgn="base">
              <a:spcBef>
                <a:spcPct val="0"/>
              </a:spcBef>
              <a:spcAft>
                <a:spcPct val="0"/>
              </a:spcAft>
              <a:tabLst>
                <a:tab pos="342900" algn="l"/>
              </a:tabLst>
              <a:defRPr>
                <a:solidFill>
                  <a:schemeClr val="tx1"/>
                </a:solidFill>
                <a:latin typeface="Arial" pitchFamily="34" charset="0"/>
                <a:cs typeface="Arial" pitchFamily="34" charset="0"/>
              </a:defRPr>
            </a:lvl2pPr>
            <a:lvl3pPr fontAlgn="base">
              <a:spcBef>
                <a:spcPct val="0"/>
              </a:spcBef>
              <a:spcAft>
                <a:spcPct val="0"/>
              </a:spcAft>
              <a:tabLst>
                <a:tab pos="342900" algn="l"/>
              </a:tabLst>
              <a:defRPr>
                <a:solidFill>
                  <a:schemeClr val="tx1"/>
                </a:solidFill>
                <a:latin typeface="Arial" pitchFamily="34" charset="0"/>
                <a:cs typeface="Arial" pitchFamily="34" charset="0"/>
              </a:defRPr>
            </a:lvl3pPr>
            <a:lvl4pPr fontAlgn="base">
              <a:spcBef>
                <a:spcPct val="0"/>
              </a:spcBef>
              <a:spcAft>
                <a:spcPct val="0"/>
              </a:spcAft>
              <a:tabLst>
                <a:tab pos="342900" algn="l"/>
              </a:tabLst>
              <a:defRPr>
                <a:solidFill>
                  <a:schemeClr val="tx1"/>
                </a:solidFill>
                <a:latin typeface="Arial" pitchFamily="34" charset="0"/>
                <a:cs typeface="Arial" pitchFamily="34" charset="0"/>
              </a:defRPr>
            </a:lvl4pPr>
            <a:lvl5pPr fontAlgn="base">
              <a:spcBef>
                <a:spcPct val="0"/>
              </a:spcBef>
              <a:spcAft>
                <a:spcPct val="0"/>
              </a:spcAft>
              <a:tabLst>
                <a:tab pos="342900" algn="l"/>
              </a:tabLst>
              <a:defRPr>
                <a:solidFill>
                  <a:schemeClr val="tx1"/>
                </a:solidFill>
                <a:latin typeface="Arial" pitchFamily="34" charset="0"/>
                <a:cs typeface="Arial" pitchFamily="34" charset="0"/>
              </a:defRPr>
            </a:lvl5pPr>
            <a:lvl6pPr fontAlgn="base">
              <a:spcBef>
                <a:spcPct val="0"/>
              </a:spcBef>
              <a:spcAft>
                <a:spcPct val="0"/>
              </a:spcAft>
              <a:tabLst>
                <a:tab pos="342900" algn="l"/>
              </a:tabLst>
              <a:defRPr>
                <a:solidFill>
                  <a:schemeClr val="tx1"/>
                </a:solidFill>
                <a:latin typeface="Arial" pitchFamily="34" charset="0"/>
                <a:cs typeface="Arial" pitchFamily="34" charset="0"/>
              </a:defRPr>
            </a:lvl6pPr>
            <a:lvl7pPr fontAlgn="base">
              <a:spcBef>
                <a:spcPct val="0"/>
              </a:spcBef>
              <a:spcAft>
                <a:spcPct val="0"/>
              </a:spcAft>
              <a:tabLst>
                <a:tab pos="342900" algn="l"/>
              </a:tabLst>
              <a:defRPr>
                <a:solidFill>
                  <a:schemeClr val="tx1"/>
                </a:solidFill>
                <a:latin typeface="Arial" pitchFamily="34" charset="0"/>
                <a:cs typeface="Arial" pitchFamily="34" charset="0"/>
              </a:defRPr>
            </a:lvl7pPr>
            <a:lvl8pPr fontAlgn="base">
              <a:spcBef>
                <a:spcPct val="0"/>
              </a:spcBef>
              <a:spcAft>
                <a:spcPct val="0"/>
              </a:spcAft>
              <a:tabLst>
                <a:tab pos="342900" algn="l"/>
              </a:tabLst>
              <a:defRPr>
                <a:solidFill>
                  <a:schemeClr val="tx1"/>
                </a:solidFill>
                <a:latin typeface="Arial" pitchFamily="34" charset="0"/>
                <a:cs typeface="Arial" pitchFamily="34" charset="0"/>
              </a:defRPr>
            </a:lvl8pPr>
            <a:lvl9pPr fontAlgn="base">
              <a:spcBef>
                <a:spcPct val="0"/>
              </a:spcBef>
              <a:spcAft>
                <a:spcPct val="0"/>
              </a:spcAft>
              <a:tabLst>
                <a:tab pos="342900" algn="l"/>
              </a:tabLst>
              <a:defRPr>
                <a:solidFill>
                  <a:schemeClr val="tx1"/>
                </a:solidFill>
                <a:latin typeface="Arial" pitchFamily="34" charset="0"/>
                <a:cs typeface="Arial" pitchFamily="34" charset="0"/>
              </a:defRPr>
            </a:lvl9pPr>
          </a:lstStyle>
          <a:p>
            <a:pPr marL="457200" indent="-457200" algn="just">
              <a:lnSpc>
                <a:spcPct val="150000"/>
              </a:lnSpc>
              <a:buFontTx/>
              <a:buAutoNum type="arabicPeriod"/>
            </a:pPr>
            <a:r>
              <a:rPr kumimoji="0" lang="en-US" alt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 center-tapped</a:t>
            </a:r>
            <a:r>
              <a:rPr kumimoji="0" lang="en-US" altLang="en-US" sz="2400" b="0"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FWR is </a:t>
            </a:r>
            <a:r>
              <a:rPr lang="en-US" altLang="en-US" sz="2400" dirty="0" smtClean="0">
                <a:solidFill>
                  <a:srgbClr val="000000"/>
                </a:solidFill>
                <a:latin typeface="Times New Roman" pitchFamily="18" charset="0"/>
                <a:ea typeface="Calibri" pitchFamily="34" charset="0"/>
                <a:cs typeface="Times New Roman" pitchFamily="18" charset="0"/>
              </a:rPr>
              <a:t>s</a:t>
            </a:r>
            <a:r>
              <a:rPr kumimoji="0" lang="en-US" altLang="en-US" sz="2400" b="0"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upplied </a:t>
            </a:r>
            <a:r>
              <a:rPr lang="en-US" altLang="en-US" sz="2400" dirty="0">
                <a:solidFill>
                  <a:srgbClr val="000000"/>
                </a:solidFill>
                <a:latin typeface="Times New Roman" pitchFamily="18" charset="0"/>
                <a:ea typeface="Calibri" pitchFamily="34" charset="0"/>
                <a:cs typeface="Times New Roman" pitchFamily="18" charset="0"/>
              </a:rPr>
              <a:t>with 230V, 50 Hz AC mains through a step down transformer with turns ratio equal to 10</a:t>
            </a:r>
            <a:r>
              <a:rPr lang="en-US" altLang="en-US" sz="2400" dirty="0" smtClean="0">
                <a:solidFill>
                  <a:srgbClr val="000000"/>
                </a:solidFill>
                <a:latin typeface="Times New Roman" pitchFamily="18" charset="0"/>
                <a:ea typeface="Calibri" pitchFamily="34" charset="0"/>
                <a:cs typeface="Times New Roman" pitchFamily="18" charset="0"/>
              </a:rPr>
              <a:t>. </a:t>
            </a:r>
            <a:r>
              <a:rPr kumimoji="0" lang="en-US" alt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Find the </a:t>
            </a:r>
            <a:r>
              <a:rPr lang="en-US" altLang="en-US" sz="2400" b="1" dirty="0" smtClean="0">
                <a:solidFill>
                  <a:srgbClr val="000000"/>
                </a:solidFill>
                <a:latin typeface="Times New Roman" pitchFamily="18" charset="0"/>
                <a:ea typeface="Calibri" pitchFamily="34" charset="0"/>
                <a:cs typeface="Times New Roman" pitchFamily="18" charset="0"/>
              </a:rPr>
              <a:t>average</a:t>
            </a:r>
            <a:r>
              <a:rPr lang="en-US" altLang="en-US" sz="2400" dirty="0" smtClean="0">
                <a:solidFill>
                  <a:srgbClr val="000000"/>
                </a:solidFill>
                <a:latin typeface="Times New Roman" pitchFamily="18" charset="0"/>
                <a:ea typeface="Calibri" pitchFamily="34" charset="0"/>
                <a:cs typeface="Times New Roman" pitchFamily="18" charset="0"/>
              </a:rPr>
              <a:t> and </a:t>
            </a:r>
            <a:r>
              <a:rPr lang="en-US" altLang="en-US" sz="2400" b="1" dirty="0" smtClean="0">
                <a:solidFill>
                  <a:srgbClr val="000000"/>
                </a:solidFill>
                <a:latin typeface="Times New Roman" pitchFamily="18" charset="0"/>
                <a:ea typeface="Calibri" pitchFamily="34" charset="0"/>
                <a:cs typeface="Times New Roman" pitchFamily="18" charset="0"/>
              </a:rPr>
              <a:t>RMS</a:t>
            </a:r>
            <a:r>
              <a:rPr lang="en-US" altLang="en-US" sz="2400" dirty="0" smtClean="0">
                <a:solidFill>
                  <a:srgbClr val="000000"/>
                </a:solidFill>
                <a:latin typeface="Times New Roman" pitchFamily="18" charset="0"/>
                <a:ea typeface="Calibri" pitchFamily="34" charset="0"/>
                <a:cs typeface="Times New Roman" pitchFamily="18" charset="0"/>
              </a:rPr>
              <a:t> value </a:t>
            </a:r>
            <a:r>
              <a:rPr kumimoji="0" lang="en-US" alt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of the load current, </a:t>
            </a:r>
            <a:r>
              <a:rPr kumimoji="0" lang="en-US" alt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rating </a:t>
            </a:r>
            <a:r>
              <a:rPr kumimoji="0" lang="en-US" alt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of the diode used for proper working. </a:t>
            </a:r>
            <a:r>
              <a:rPr lang="en-US" altLang="en-US" sz="2400" b="1" i="1" dirty="0">
                <a:solidFill>
                  <a:srgbClr val="000000"/>
                </a:solidFill>
                <a:latin typeface="Times New Roman" pitchFamily="18" charset="0"/>
                <a:ea typeface="Calibri" pitchFamily="34" charset="0"/>
                <a:cs typeface="Times New Roman" pitchFamily="18" charset="0"/>
              </a:rPr>
              <a:t>PIV </a:t>
            </a:r>
            <a:r>
              <a:rPr lang="en-US" altLang="en-US" sz="2400" b="1" i="1" dirty="0" smtClean="0">
                <a:solidFill>
                  <a:srgbClr val="000000"/>
                </a:solidFill>
                <a:latin typeface="Times New Roman" pitchFamily="18" charset="0"/>
                <a:ea typeface="Calibri" pitchFamily="34" charset="0"/>
                <a:cs typeface="Times New Roman" pitchFamily="18" charset="0"/>
              </a:rPr>
              <a:t>.</a:t>
            </a:r>
          </a:p>
          <a:p>
            <a:pPr algn="just">
              <a:lnSpc>
                <a:spcPct val="150000"/>
              </a:lnSpc>
            </a:pPr>
            <a:endParaRPr kumimoji="0" lang="en-GB" alt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tab pos="342900" algn="l"/>
              </a:tabLst>
            </a:pPr>
            <a:r>
              <a:rPr kumimoji="0" lang="en-GB" alt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Given:</a:t>
            </a:r>
            <a:r>
              <a:rPr kumimoji="0" lang="en-GB" alt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Input AC mains RMS voltage =230V, turns ratio=10, </a:t>
            </a:r>
          </a:p>
          <a:p>
            <a:pPr algn="just" eaLnBrk="0" hangingPunct="0">
              <a:lnSpc>
                <a:spcPct val="150000"/>
              </a:lnSpc>
            </a:pPr>
            <a:r>
              <a:rPr lang="en-GB" altLang="en-US" sz="2400" dirty="0" smtClean="0">
                <a:solidFill>
                  <a:srgbClr val="000000"/>
                </a:solidFill>
                <a:latin typeface="Times New Roman" pitchFamily="18" charset="0"/>
                <a:ea typeface="Calibri" pitchFamily="34" charset="0"/>
                <a:cs typeface="Times New Roman" pitchFamily="18" charset="0"/>
              </a:rPr>
              <a:t>		Hence Secondary </a:t>
            </a:r>
            <a:r>
              <a:rPr lang="en-GB" altLang="en-US" sz="2400" dirty="0">
                <a:solidFill>
                  <a:srgbClr val="000000"/>
                </a:solidFill>
                <a:latin typeface="Times New Roman" pitchFamily="18" charset="0"/>
                <a:ea typeface="Calibri" pitchFamily="34" charset="0"/>
                <a:cs typeface="Times New Roman" pitchFamily="18" charset="0"/>
              </a:rPr>
              <a:t>RMS voltage  =230/10=23V </a:t>
            </a:r>
            <a:endParaRPr lang="en-GB" altLang="en-US" sz="2400" dirty="0"/>
          </a:p>
          <a:p>
            <a:pPr marL="0" marR="0" lvl="0" indent="0" algn="just" defTabSz="914400" rtl="0" eaLnBrk="0" fontAlgn="base" latinLnBrk="0" hangingPunct="0">
              <a:lnSpc>
                <a:spcPct val="150000"/>
              </a:lnSpc>
              <a:spcBef>
                <a:spcPct val="0"/>
              </a:spcBef>
              <a:spcAft>
                <a:spcPct val="0"/>
              </a:spcAft>
              <a:buClrTx/>
              <a:buSzTx/>
              <a:buFontTx/>
              <a:buNone/>
              <a:tabLst>
                <a:tab pos="342900" algn="l"/>
              </a:tabLst>
            </a:pPr>
            <a:endParaRPr kumimoji="0" lang="en-GB" alt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tab pos="342900" algn="l"/>
              </a:tabLst>
            </a:pPr>
            <a:r>
              <a:rPr kumimoji="0" lang="en-GB" alt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Solution:</a:t>
            </a:r>
            <a:r>
              <a:rPr kumimoji="0" lang="en-GB" alt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GB" altLang="en-US" sz="2400" b="0" i="0" u="none" strike="noStrike" cap="none" normalizeH="0" baseline="0" dirty="0" smtClean="0">
              <a:ln>
                <a:noFill/>
              </a:ln>
              <a:solidFill>
                <a:schemeClr val="tx1"/>
              </a:solidFill>
              <a:effectLst/>
            </a:endParaRPr>
          </a:p>
        </p:txBody>
      </p:sp>
      <p:sp>
        <p:nvSpPr>
          <p:cNvPr id="8"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27</a:t>
            </a:fld>
            <a:endParaRPr lang="en-US" dirty="0">
              <a:solidFill>
                <a:schemeClr val="bg1"/>
              </a:solidFill>
            </a:endParaRPr>
          </a:p>
        </p:txBody>
      </p:sp>
    </p:spTree>
    <p:extLst>
      <p:ext uri="{BB962C8B-B14F-4D97-AF65-F5344CB8AC3E}">
        <p14:creationId xmlns:p14="http://schemas.microsoft.com/office/powerpoint/2010/main" val="424621983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859"/>
            <a:ext cx="8229600" cy="827087"/>
          </a:xfrm>
        </p:spPr>
        <p:txBody>
          <a:bodyPr/>
          <a:lstStyle/>
          <a:p>
            <a:r>
              <a:rPr lang="en-US" i="0" dirty="0" smtClean="0">
                <a:solidFill>
                  <a:schemeClr val="tx1"/>
                </a:solidFill>
              </a:rPr>
              <a:t>Bridge rectifier </a:t>
            </a:r>
            <a:endParaRPr lang="en-US" dirty="0"/>
          </a:p>
        </p:txBody>
      </p:sp>
      <p:sp>
        <p:nvSpPr>
          <p:cNvPr id="6" name="Text Box 4233"/>
          <p:cNvSpPr txBox="1"/>
          <p:nvPr/>
        </p:nvSpPr>
        <p:spPr>
          <a:xfrm>
            <a:off x="2019300" y="5592008"/>
            <a:ext cx="5029200" cy="49530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smtClean="0">
                <a:solidFill>
                  <a:srgbClr val="000000"/>
                </a:solidFill>
                <a:effectLst/>
                <a:latin typeface="Times New Roman"/>
                <a:ea typeface="Times New Roman"/>
                <a:cs typeface="Tunga"/>
              </a:rPr>
              <a:t>Fig.17(a) : </a:t>
            </a:r>
            <a:r>
              <a:rPr lang="en-US" sz="2400" dirty="0" smtClean="0">
                <a:effectLst/>
                <a:latin typeface="Times New Roman"/>
                <a:ea typeface="Calibri"/>
                <a:cs typeface="Tunga"/>
              </a:rPr>
              <a:t>Bridge FWR </a:t>
            </a:r>
            <a:endParaRPr lang="en-GB" sz="2400" dirty="0">
              <a:effectLst/>
              <a:latin typeface="Calibri"/>
              <a:ea typeface="Calibri"/>
              <a:cs typeface="Tunga"/>
            </a:endParaRPr>
          </a:p>
        </p:txBody>
      </p:sp>
      <p:pic>
        <p:nvPicPr>
          <p:cNvPr id="14" name="Picture 13"/>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400"/>
            <a:ext cx="7696200" cy="3886200"/>
          </a:xfrm>
          <a:prstGeom prst="rect">
            <a:avLst/>
          </a:prstGeom>
          <a:noFill/>
          <a:ln>
            <a:noFill/>
          </a:ln>
        </p:spPr>
      </p:pic>
      <p:sp>
        <p:nvSpPr>
          <p:cNvPr id="7"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28</a:t>
            </a:fld>
            <a:endParaRPr lang="en-US" dirty="0">
              <a:solidFill>
                <a:schemeClr val="bg1"/>
              </a:solidFill>
            </a:endParaRPr>
          </a:p>
        </p:txBody>
      </p:sp>
    </p:spTree>
    <p:extLst>
      <p:ext uri="{BB962C8B-B14F-4D97-AF65-F5344CB8AC3E}">
        <p14:creationId xmlns:p14="http://schemas.microsoft.com/office/powerpoint/2010/main" val="86249035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859"/>
            <a:ext cx="8229600" cy="827087"/>
          </a:xfrm>
        </p:spPr>
        <p:txBody>
          <a:bodyPr/>
          <a:lstStyle/>
          <a:p>
            <a:r>
              <a:rPr lang="en-US" i="0" dirty="0" smtClean="0">
                <a:solidFill>
                  <a:schemeClr val="tx1"/>
                </a:solidFill>
              </a:rPr>
              <a:t>Bridge rectifier </a:t>
            </a:r>
            <a:endParaRPr lang="en-US" dirty="0"/>
          </a:p>
        </p:txBody>
      </p:sp>
      <p:sp>
        <p:nvSpPr>
          <p:cNvPr id="6" name="Text Box 4233"/>
          <p:cNvSpPr txBox="1"/>
          <p:nvPr/>
        </p:nvSpPr>
        <p:spPr>
          <a:xfrm>
            <a:off x="2209800" y="5548032"/>
            <a:ext cx="5029200" cy="49530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smtClean="0">
                <a:solidFill>
                  <a:srgbClr val="000000"/>
                </a:solidFill>
                <a:effectLst/>
                <a:latin typeface="Times New Roman"/>
                <a:ea typeface="Times New Roman"/>
                <a:cs typeface="Tunga"/>
              </a:rPr>
              <a:t>Fig.17 (b):  </a:t>
            </a:r>
            <a:r>
              <a:rPr lang="en-US" sz="2400" dirty="0" smtClean="0">
                <a:effectLst/>
                <a:latin typeface="Times New Roman"/>
                <a:ea typeface="Calibri"/>
                <a:cs typeface="Tunga"/>
              </a:rPr>
              <a:t>Bridge FWR </a:t>
            </a:r>
            <a:endParaRPr lang="en-GB" sz="2400" dirty="0">
              <a:effectLst/>
              <a:latin typeface="Calibri"/>
              <a:ea typeface="Calibri"/>
              <a:cs typeface="Tunga"/>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990600" y="990600"/>
            <a:ext cx="7772400" cy="4343400"/>
          </a:xfrm>
          <a:prstGeom prst="rect">
            <a:avLst/>
          </a:prstGeom>
          <a:noFill/>
          <a:ln>
            <a:noFill/>
          </a:ln>
        </p:spPr>
      </p:pic>
      <p:sp>
        <p:nvSpPr>
          <p:cNvPr id="7"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29</a:t>
            </a:fld>
            <a:endParaRPr lang="en-US" dirty="0">
              <a:solidFill>
                <a:schemeClr val="bg1"/>
              </a:solidFill>
            </a:endParaRPr>
          </a:p>
        </p:txBody>
      </p:sp>
    </p:spTree>
    <p:extLst>
      <p:ext uri="{BB962C8B-B14F-4D97-AF65-F5344CB8AC3E}">
        <p14:creationId xmlns:p14="http://schemas.microsoft.com/office/powerpoint/2010/main" val="120274952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t>CONTENT</a:t>
            </a:r>
            <a:endParaRPr lang="en-US" i="0" dirty="0"/>
          </a:p>
        </p:txBody>
      </p:sp>
      <p:sp>
        <p:nvSpPr>
          <p:cNvPr id="4" name="Slide Number Placeholder 3"/>
          <p:cNvSpPr>
            <a:spLocks noGrp="1"/>
          </p:cNvSpPr>
          <p:nvPr>
            <p:ph type="sldNum" sz="quarter" idx="12"/>
          </p:nvPr>
        </p:nvSpPr>
        <p:spPr/>
        <p:txBody>
          <a:bodyPr/>
          <a:lstStyle/>
          <a:p>
            <a:fld id="{7DB72B6B-351E-47F5-8A9F-408C781D2328}" type="slidenum">
              <a:rPr lang="en-US" smtClean="0">
                <a:solidFill>
                  <a:schemeClr val="bg1"/>
                </a:solidFill>
              </a:rPr>
              <a:t>3</a:t>
            </a:fld>
            <a:endParaRPr lang="en-US" dirty="0">
              <a:solidFill>
                <a:schemeClr val="bg1"/>
              </a:solidFill>
            </a:endParaRPr>
          </a:p>
        </p:txBody>
      </p:sp>
      <p:sp>
        <p:nvSpPr>
          <p:cNvPr id="5" name="Rectangle 3"/>
          <p:cNvSpPr txBox="1">
            <a:spLocks noChangeArrowheads="1"/>
          </p:cNvSpPr>
          <p:nvPr/>
        </p:nvSpPr>
        <p:spPr>
          <a:xfrm>
            <a:off x="304800" y="1066800"/>
            <a:ext cx="8534400" cy="4648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3600" b="1" dirty="0" smtClean="0">
                <a:latin typeface="Times New Roman" pitchFamily="18" charset="0"/>
                <a:cs typeface="Times New Roman" pitchFamily="18" charset="0"/>
              </a:rPr>
              <a:t>Introduction</a:t>
            </a:r>
          </a:p>
          <a:p>
            <a:endParaRPr lang="en-US" altLang="en-US" sz="3600" dirty="0">
              <a:latin typeface="Times New Roman" pitchFamily="18" charset="0"/>
              <a:cs typeface="Times New Roman" pitchFamily="18" charset="0"/>
            </a:endParaRPr>
          </a:p>
          <a:p>
            <a:r>
              <a:rPr lang="en-US" altLang="en-US" sz="3600" dirty="0" smtClean="0">
                <a:solidFill>
                  <a:schemeClr val="tx1"/>
                </a:solidFill>
                <a:latin typeface="Times New Roman" pitchFamily="18" charset="0"/>
                <a:cs typeface="Times New Roman" pitchFamily="18" charset="0"/>
              </a:rPr>
              <a:t>Half </a:t>
            </a:r>
            <a:r>
              <a:rPr lang="en-US" altLang="en-US" sz="3600" dirty="0">
                <a:solidFill>
                  <a:schemeClr val="tx1"/>
                </a:solidFill>
                <a:latin typeface="Times New Roman" pitchFamily="18" charset="0"/>
                <a:cs typeface="Times New Roman" pitchFamily="18" charset="0"/>
              </a:rPr>
              <a:t>wave rectifier (</a:t>
            </a:r>
            <a:r>
              <a:rPr lang="en-US" altLang="en-US" sz="3600" dirty="0" smtClean="0">
                <a:solidFill>
                  <a:schemeClr val="tx1"/>
                </a:solidFill>
                <a:latin typeface="Times New Roman" pitchFamily="18" charset="0"/>
                <a:cs typeface="Times New Roman" pitchFamily="18" charset="0"/>
              </a:rPr>
              <a:t>HWR)</a:t>
            </a:r>
          </a:p>
          <a:p>
            <a:endParaRPr lang="en-US" altLang="en-US" sz="3600" dirty="0" smtClean="0">
              <a:solidFill>
                <a:schemeClr val="tx1"/>
              </a:solidFill>
              <a:latin typeface="Times New Roman" pitchFamily="18" charset="0"/>
              <a:cs typeface="Times New Roman" pitchFamily="18" charset="0"/>
            </a:endParaRPr>
          </a:p>
          <a:p>
            <a:r>
              <a:rPr lang="en-US" altLang="en-US" sz="3600" dirty="0" smtClean="0">
                <a:solidFill>
                  <a:schemeClr val="tx1"/>
                </a:solidFill>
                <a:latin typeface="Times New Roman" pitchFamily="18" charset="0"/>
                <a:cs typeface="Times New Roman" pitchFamily="18" charset="0"/>
              </a:rPr>
              <a:t>Full wave rectifiers: </a:t>
            </a:r>
          </a:p>
          <a:p>
            <a:pPr marL="3714750" lvl="7" indent="-514350">
              <a:buAutoNum type="arabicParenR"/>
            </a:pPr>
            <a:r>
              <a:rPr lang="en-US" altLang="en-US" sz="2800" dirty="0" smtClean="0">
                <a:solidFill>
                  <a:schemeClr val="tx1"/>
                </a:solidFill>
                <a:latin typeface="Times New Roman" pitchFamily="18" charset="0"/>
                <a:cs typeface="Times New Roman" pitchFamily="18" charset="0"/>
              </a:rPr>
              <a:t>Center tapped FWR</a:t>
            </a:r>
          </a:p>
          <a:p>
            <a:pPr marL="3714750" lvl="7" indent="-514350">
              <a:buAutoNum type="arabicParenR"/>
            </a:pPr>
            <a:r>
              <a:rPr lang="en-US" altLang="en-US" sz="2800" dirty="0" smtClean="0">
                <a:latin typeface="Times New Roman" pitchFamily="18" charset="0"/>
                <a:cs typeface="Times New Roman" pitchFamily="18" charset="0"/>
              </a:rPr>
              <a:t>Bridge Rectifier</a:t>
            </a:r>
            <a:endParaRPr lang="en-US" altLang="en-US" sz="2800" dirty="0" smtClean="0">
              <a:solidFill>
                <a:schemeClr val="tx1"/>
              </a:solidFill>
              <a:latin typeface="Times New Roman" pitchFamily="18" charset="0"/>
              <a:cs typeface="Times New Roman" pitchFamily="18" charset="0"/>
            </a:endParaRPr>
          </a:p>
          <a:p>
            <a:endParaRPr lang="en-US" altLang="en-US" sz="3600" dirty="0">
              <a:solidFill>
                <a:schemeClr val="tx1"/>
              </a:solidFill>
              <a:latin typeface="Times New Roman" pitchFamily="18" charset="0"/>
              <a:cs typeface="Times New Roman" pitchFamily="18" charset="0"/>
            </a:endParaRPr>
          </a:p>
          <a:p>
            <a:r>
              <a:rPr lang="en-US" altLang="en-US" sz="3600" dirty="0" smtClean="0">
                <a:latin typeface="Times New Roman" pitchFamily="18" charset="0"/>
                <a:cs typeface="Times New Roman" pitchFamily="18" charset="0"/>
              </a:rPr>
              <a:t>Capacitor filter</a:t>
            </a:r>
            <a:endParaRPr lang="el-GR" altLang="en-US" sz="3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5142851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859"/>
            <a:ext cx="8229600" cy="827087"/>
          </a:xfrm>
        </p:spPr>
        <p:txBody>
          <a:bodyPr/>
          <a:lstStyle/>
          <a:p>
            <a:r>
              <a:rPr lang="en-US" i="0" dirty="0" smtClean="0">
                <a:solidFill>
                  <a:schemeClr val="tx1"/>
                </a:solidFill>
              </a:rPr>
              <a:t>Working of Bridge FWR</a:t>
            </a:r>
            <a:endParaRPr lang="en-US" dirty="0"/>
          </a:p>
        </p:txBody>
      </p:sp>
      <p:sp>
        <p:nvSpPr>
          <p:cNvPr id="7" name="Text Box 4244"/>
          <p:cNvSpPr txBox="1"/>
          <p:nvPr/>
        </p:nvSpPr>
        <p:spPr>
          <a:xfrm>
            <a:off x="533400" y="3728880"/>
            <a:ext cx="4038600" cy="107172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smtClean="0">
                <a:solidFill>
                  <a:srgbClr val="000000"/>
                </a:solidFill>
                <a:effectLst/>
                <a:latin typeface="Times New Roman"/>
                <a:ea typeface="Times New Roman"/>
                <a:cs typeface="Tunga"/>
              </a:rPr>
              <a:t>Fig. 18:  Bridge FWR </a:t>
            </a:r>
            <a:r>
              <a:rPr lang="en-US" sz="2400" dirty="0" smtClean="0">
                <a:effectLst/>
                <a:latin typeface="Times New Roman"/>
                <a:ea typeface="Calibri"/>
                <a:cs typeface="Tunga"/>
              </a:rPr>
              <a:t>when node A </a:t>
            </a:r>
            <a:r>
              <a:rPr lang="en-US" sz="2400" dirty="0">
                <a:effectLst/>
                <a:latin typeface="Times New Roman"/>
                <a:ea typeface="Calibri"/>
                <a:cs typeface="Tunga"/>
              </a:rPr>
              <a:t>is positive </a:t>
            </a:r>
            <a:r>
              <a:rPr lang="en-US" sz="2400" dirty="0" smtClean="0">
                <a:effectLst/>
                <a:latin typeface="Times New Roman"/>
                <a:ea typeface="Calibri"/>
                <a:cs typeface="Tunga"/>
              </a:rPr>
              <a:t>w.r.t B</a:t>
            </a:r>
            <a:endParaRPr lang="en-GB" sz="2400" dirty="0">
              <a:effectLst/>
              <a:latin typeface="Calibri"/>
              <a:ea typeface="Calibri"/>
              <a:cs typeface="Tunga"/>
            </a:endParaRPr>
          </a:p>
        </p:txBody>
      </p:sp>
      <p:sp>
        <p:nvSpPr>
          <p:cNvPr id="10" name="Text Box 4244"/>
          <p:cNvSpPr txBox="1"/>
          <p:nvPr/>
        </p:nvSpPr>
        <p:spPr>
          <a:xfrm>
            <a:off x="4795126" y="3757797"/>
            <a:ext cx="4348874" cy="107172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smtClean="0">
                <a:solidFill>
                  <a:srgbClr val="000000"/>
                </a:solidFill>
                <a:effectLst/>
                <a:latin typeface="Times New Roman"/>
                <a:ea typeface="Times New Roman"/>
                <a:cs typeface="Tunga"/>
              </a:rPr>
              <a:t>Fig. 19: Bridge FWR when </a:t>
            </a:r>
            <a:r>
              <a:rPr lang="en-US" sz="2400" dirty="0" smtClean="0">
                <a:effectLst/>
                <a:latin typeface="Times New Roman"/>
                <a:ea typeface="Calibri"/>
                <a:cs typeface="Tunga"/>
              </a:rPr>
              <a:t> node B </a:t>
            </a:r>
            <a:r>
              <a:rPr lang="en-US" sz="2400" dirty="0">
                <a:effectLst/>
                <a:latin typeface="Times New Roman"/>
                <a:ea typeface="Calibri"/>
                <a:cs typeface="Tunga"/>
              </a:rPr>
              <a:t>is </a:t>
            </a:r>
            <a:r>
              <a:rPr lang="en-US" sz="2400" dirty="0" smtClean="0">
                <a:effectLst/>
                <a:latin typeface="Times New Roman"/>
                <a:ea typeface="Calibri"/>
                <a:cs typeface="Tunga"/>
              </a:rPr>
              <a:t>positive w.r.t. </a:t>
            </a:r>
            <a:r>
              <a:rPr lang="en-US" sz="2400" dirty="0">
                <a:latin typeface="Times New Roman"/>
                <a:ea typeface="Calibri"/>
                <a:cs typeface="Tunga"/>
              </a:rPr>
              <a:t>A</a:t>
            </a:r>
            <a:endParaRPr lang="en-GB" sz="2400" dirty="0">
              <a:effectLst/>
              <a:latin typeface="Calibri"/>
              <a:ea typeface="Calibri"/>
              <a:cs typeface="Tunga"/>
            </a:endParaRP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07072"/>
            <a:ext cx="3990975" cy="2376170"/>
          </a:xfrm>
          <a:prstGeom prst="rect">
            <a:avLst/>
          </a:prstGeom>
          <a:noFill/>
          <a:ln>
            <a:noFill/>
          </a:ln>
        </p:spPr>
      </p:pic>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5238115" y="1007072"/>
            <a:ext cx="3745865" cy="2313305"/>
          </a:xfrm>
          <a:prstGeom prst="rect">
            <a:avLst/>
          </a:prstGeom>
          <a:noFill/>
          <a:ln>
            <a:noFill/>
          </a:ln>
        </p:spPr>
      </p:pic>
      <p:sp>
        <p:nvSpPr>
          <p:cNvPr id="14" name="Rectangle 13"/>
          <p:cNvSpPr/>
          <p:nvPr/>
        </p:nvSpPr>
        <p:spPr>
          <a:xfrm>
            <a:off x="297180" y="5448481"/>
            <a:ext cx="8686800" cy="830997"/>
          </a:xfrm>
          <a:prstGeom prst="rect">
            <a:avLst/>
          </a:prstGeom>
          <a:solidFill>
            <a:srgbClr val="92D050"/>
          </a:solidFill>
          <a:ln>
            <a:solidFill>
              <a:schemeClr val="tx1"/>
            </a:solidFill>
          </a:ln>
        </p:spPr>
        <p:txBody>
          <a:bodyPr wrap="square">
            <a:spAutoFit/>
          </a:bodyPr>
          <a:lstStyle/>
          <a:p>
            <a:pPr algn="just">
              <a:defRPr/>
            </a:pPr>
            <a:r>
              <a:rPr lang="en-US" sz="2400" b="1" dirty="0" smtClean="0">
                <a:solidFill>
                  <a:srgbClr val="000000"/>
                </a:solidFill>
                <a:latin typeface="Times New Roman"/>
                <a:ea typeface="Times New Roman"/>
                <a:cs typeface="Tunga"/>
              </a:rPr>
              <a:t>Note: Current through load for both cycles is in same direction</a:t>
            </a:r>
          </a:p>
          <a:p>
            <a:pPr algn="just">
              <a:defRPr/>
            </a:pP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from node C to ground)</a:t>
            </a:r>
            <a:endParaRPr lang="en-GB" sz="2400" b="1" dirty="0"/>
          </a:p>
        </p:txBody>
      </p:sp>
      <p:sp>
        <p:nvSpPr>
          <p:cNvPr id="15"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30</a:t>
            </a:fld>
            <a:endParaRPr lang="en-US" dirty="0">
              <a:solidFill>
                <a:schemeClr val="bg1"/>
              </a:solidFill>
            </a:endParaRPr>
          </a:p>
        </p:txBody>
      </p:sp>
    </p:spTree>
    <p:extLst>
      <p:ext uri="{BB962C8B-B14F-4D97-AF65-F5344CB8AC3E}">
        <p14:creationId xmlns:p14="http://schemas.microsoft.com/office/powerpoint/2010/main" val="70280630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859"/>
            <a:ext cx="8229600" cy="827087"/>
          </a:xfrm>
        </p:spPr>
        <p:txBody>
          <a:bodyPr/>
          <a:lstStyle/>
          <a:p>
            <a:r>
              <a:rPr lang="en-US" i="0" dirty="0" smtClean="0">
                <a:solidFill>
                  <a:schemeClr val="tx1"/>
                </a:solidFill>
              </a:rPr>
              <a:t>Bridge FWR</a:t>
            </a:r>
            <a:endParaRPr lang="en-US" dirty="0"/>
          </a:p>
        </p:txBody>
      </p:sp>
      <p:sp>
        <p:nvSpPr>
          <p:cNvPr id="7" name="Text Box 391"/>
          <p:cNvSpPr txBox="1"/>
          <p:nvPr/>
        </p:nvSpPr>
        <p:spPr>
          <a:xfrm>
            <a:off x="304800" y="4828131"/>
            <a:ext cx="7266913" cy="441727"/>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2400" dirty="0" smtClean="0">
                <a:solidFill>
                  <a:srgbClr val="000000"/>
                </a:solidFill>
                <a:effectLst/>
                <a:latin typeface="Times New Roman"/>
                <a:ea typeface="Times New Roman"/>
                <a:cs typeface="Tunga"/>
              </a:rPr>
              <a:t>Fig. 20 : Input and </a:t>
            </a:r>
            <a:r>
              <a:rPr lang="en-US" sz="2400" dirty="0">
                <a:solidFill>
                  <a:srgbClr val="000000"/>
                </a:solidFill>
                <a:effectLst/>
                <a:latin typeface="Times New Roman"/>
                <a:ea typeface="Times New Roman"/>
                <a:cs typeface="Tunga"/>
              </a:rPr>
              <a:t>output </a:t>
            </a:r>
            <a:r>
              <a:rPr lang="en-US" sz="2400" dirty="0" smtClean="0">
                <a:solidFill>
                  <a:srgbClr val="000000"/>
                </a:solidFill>
                <a:effectLst/>
                <a:latin typeface="Times New Roman"/>
                <a:ea typeface="Times New Roman"/>
                <a:cs typeface="Tunga"/>
              </a:rPr>
              <a:t>waveforms of bridge rectifier</a:t>
            </a:r>
            <a:endParaRPr lang="en-GB" sz="2400" dirty="0">
              <a:effectLst/>
              <a:latin typeface="Calibri"/>
              <a:ea typeface="Calibri"/>
              <a:cs typeface="Tunga"/>
            </a:endParaRPr>
          </a:p>
        </p:txBody>
      </p:sp>
      <p:sp>
        <p:nvSpPr>
          <p:cNvPr id="10" name="Rectangle 9"/>
          <p:cNvSpPr/>
          <p:nvPr/>
        </p:nvSpPr>
        <p:spPr>
          <a:xfrm>
            <a:off x="6466813" y="2743200"/>
            <a:ext cx="2971800" cy="461665"/>
          </a:xfrm>
          <a:prstGeom prst="rect">
            <a:avLst/>
          </a:prstGeom>
        </p:spPr>
        <p:txBody>
          <a:bodyPr wrap="square">
            <a:spAutoFit/>
          </a:bodyPr>
          <a:lstStyle/>
          <a:p>
            <a:pPr eaLnBrk="1" hangingPunct="1"/>
            <a:r>
              <a:rPr lang="en-US" sz="2400" dirty="0" smtClean="0">
                <a:latin typeface="Arial" charset="0"/>
                <a:hlinkClick r:id="rId3" action="ppaction://hlinkfile"/>
              </a:rPr>
              <a:t>Simulation of FWR</a:t>
            </a:r>
            <a:endParaRPr lang="en-US" sz="2400" dirty="0">
              <a:latin typeface="Arial" charset="0"/>
            </a:endParaRPr>
          </a:p>
        </p:txBody>
      </p:sp>
      <p:sp>
        <p:nvSpPr>
          <p:cNvPr id="11" name="Rectangle 10"/>
          <p:cNvSpPr/>
          <p:nvPr/>
        </p:nvSpPr>
        <p:spPr>
          <a:xfrm>
            <a:off x="172843" y="5690530"/>
            <a:ext cx="8742558" cy="481670"/>
          </a:xfrm>
          <a:prstGeom prst="rect">
            <a:avLst/>
          </a:prstGeom>
          <a:solidFill>
            <a:srgbClr val="92D050"/>
          </a:solidFill>
          <a:ln>
            <a:solidFill>
              <a:schemeClr val="tx1"/>
            </a:solidFill>
          </a:ln>
        </p:spPr>
        <p:txBody>
          <a:bodyPr wrap="square">
            <a:spAutoFit/>
          </a:bodyPr>
          <a:lstStyle/>
          <a:p>
            <a:pPr>
              <a:lnSpc>
                <a:spcPct val="115000"/>
              </a:lnSpc>
              <a:spcAft>
                <a:spcPts val="1000"/>
              </a:spcAft>
            </a:pPr>
            <a:r>
              <a:rPr lang="en-US" sz="2200" b="1" dirty="0" smtClean="0">
                <a:solidFill>
                  <a:srgbClr val="000000"/>
                </a:solidFill>
                <a:latin typeface="Times New Roman"/>
                <a:ea typeface="Times New Roman"/>
                <a:cs typeface="Tunga"/>
              </a:rPr>
              <a:t>Note: The </a:t>
            </a:r>
            <a:r>
              <a:rPr lang="en-US" sz="2200" b="1" dirty="0">
                <a:solidFill>
                  <a:srgbClr val="000000"/>
                </a:solidFill>
                <a:latin typeface="Times New Roman"/>
                <a:ea typeface="Times New Roman"/>
                <a:cs typeface="Tunga"/>
              </a:rPr>
              <a:t>frequency of the output signal =2 times the  input frequency</a:t>
            </a:r>
            <a:endParaRPr lang="en-GB" sz="2200" b="1" dirty="0">
              <a:ea typeface="Calibri"/>
              <a:cs typeface="Tunga"/>
            </a:endParaRPr>
          </a:p>
        </p:txBody>
      </p:sp>
      <p:sp>
        <p:nvSpPr>
          <p:cNvPr id="12"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31</a:t>
            </a:fld>
            <a:endParaRPr lang="en-US" dirty="0">
              <a:solidFill>
                <a:schemeClr val="bg1"/>
              </a:solidFill>
            </a:endParaRPr>
          </a:p>
        </p:txBody>
      </p:sp>
      <p:pic>
        <p:nvPicPr>
          <p:cNvPr id="727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111894"/>
            <a:ext cx="568642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29625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7200" y="804675"/>
            <a:ext cx="8458200" cy="5596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200" i="1" dirty="0" smtClean="0"/>
              <a:t>PIV</a:t>
            </a:r>
            <a:r>
              <a:rPr lang="en-US" sz="3200" dirty="0" smtClean="0"/>
              <a:t> :  </a:t>
            </a:r>
            <a:r>
              <a:rPr lang="en-US" sz="3200" i="1" dirty="0" err="1" smtClean="0"/>
              <a:t>V</a:t>
            </a:r>
            <a:r>
              <a:rPr lang="en-US" sz="3200" i="1" baseline="-25000" dirty="0" err="1" smtClean="0"/>
              <a:t>m</a:t>
            </a:r>
            <a:r>
              <a:rPr lang="en-US" sz="3200" i="1" baseline="-25000" dirty="0" smtClean="0"/>
              <a:t> </a:t>
            </a:r>
            <a:r>
              <a:rPr lang="en-US" sz="3200" i="1" dirty="0" smtClean="0"/>
              <a:t>, wher</a:t>
            </a:r>
            <a:r>
              <a:rPr lang="en-US" sz="3200" i="1" dirty="0"/>
              <a:t>e</a:t>
            </a:r>
            <a:r>
              <a:rPr lang="en-US" sz="3200" i="1" dirty="0" smtClean="0"/>
              <a:t> </a:t>
            </a:r>
            <a:r>
              <a:rPr lang="en-US" sz="3200" i="1" dirty="0" err="1" smtClean="0"/>
              <a:t>V</a:t>
            </a:r>
            <a:r>
              <a:rPr lang="en-US" sz="3200" i="1" baseline="-25000" dirty="0" err="1" smtClean="0"/>
              <a:t>m</a:t>
            </a:r>
            <a:r>
              <a:rPr lang="en-US" sz="3200" i="1" baseline="-25000" dirty="0" smtClean="0"/>
              <a:t> </a:t>
            </a:r>
            <a:r>
              <a:rPr lang="en-US" sz="3200" i="1" dirty="0" smtClean="0"/>
              <a:t>peak </a:t>
            </a:r>
            <a:r>
              <a:rPr lang="en-US" sz="3200" dirty="0"/>
              <a:t>of secondary </a:t>
            </a:r>
            <a:r>
              <a:rPr lang="en-US" sz="3200" dirty="0" smtClean="0"/>
              <a:t>voltage (between node A and node B).</a:t>
            </a:r>
            <a:endParaRPr lang="en-GB" sz="3200" dirty="0"/>
          </a:p>
          <a:p>
            <a:endParaRPr lang="en-US" altLang="en-US" sz="3200" i="1" dirty="0" smtClean="0">
              <a:latin typeface="Times New Roman" pitchFamily="18" charset="0"/>
            </a:endParaRPr>
          </a:p>
          <a:p>
            <a:r>
              <a:rPr lang="en-US" altLang="en-US" sz="3200" i="1" dirty="0" smtClean="0">
                <a:latin typeface="Times New Roman" pitchFamily="18" charset="0"/>
              </a:rPr>
              <a:t>Other parameters same as Center tapped FWR:</a:t>
            </a:r>
          </a:p>
          <a:p>
            <a:endParaRPr lang="en-US" altLang="en-US" sz="3200" i="1" dirty="0" smtClean="0">
              <a:latin typeface="Times New Roman" pitchFamily="18" charset="0"/>
            </a:endParaRPr>
          </a:p>
          <a:p>
            <a:r>
              <a:rPr lang="en-US" altLang="en-US" sz="3200" dirty="0" smtClean="0">
                <a:latin typeface="Times New Roman" pitchFamily="18" charset="0"/>
              </a:rPr>
              <a:t>Ripple factor is:  </a:t>
            </a:r>
          </a:p>
          <a:p>
            <a:endParaRPr lang="en-US" altLang="en-US" sz="3200" dirty="0" smtClean="0">
              <a:latin typeface="Times New Roman" pitchFamily="18" charset="0"/>
            </a:endParaRPr>
          </a:p>
          <a:p>
            <a:r>
              <a:rPr lang="en-US" altLang="en-US" sz="3200" dirty="0" smtClean="0">
                <a:latin typeface="Times New Roman" pitchFamily="18" charset="0"/>
              </a:rPr>
              <a:t>Efficiency: </a:t>
            </a:r>
          </a:p>
          <a:p>
            <a:endParaRPr lang="en-US" altLang="en-US" sz="3200" dirty="0" smtClean="0">
              <a:latin typeface="Times New Roman" pitchFamily="18" charset="0"/>
            </a:endParaRPr>
          </a:p>
        </p:txBody>
      </p:sp>
      <p:sp>
        <p:nvSpPr>
          <p:cNvPr id="6"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solidFill>
                  <a:schemeClr val="tx1"/>
                </a:solidFill>
              </a:rPr>
              <a:t>Bridge FWR</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919470511"/>
              </p:ext>
            </p:extLst>
          </p:nvPr>
        </p:nvGraphicFramePr>
        <p:xfrm>
          <a:off x="4036218" y="3634112"/>
          <a:ext cx="1406009" cy="480687"/>
        </p:xfrm>
        <a:graphic>
          <a:graphicData uri="http://schemas.openxmlformats.org/presentationml/2006/ole">
            <mc:AlternateContent xmlns:mc="http://schemas.openxmlformats.org/markup-compatibility/2006">
              <mc:Choice xmlns:v="urn:schemas-microsoft-com:vml" Requires="v">
                <p:oleObj spid="_x0000_s58638" name="Equation" r:id="rId3" imgW="520560" imgH="177480" progId="Equation.3">
                  <p:embed/>
                </p:oleObj>
              </mc:Choice>
              <mc:Fallback>
                <p:oleObj name="Equation" r:id="rId3" imgW="520560" imgH="177480" progId="Equation.3">
                  <p:embed/>
                  <p:pic>
                    <p:nvPicPr>
                      <p:cNvPr id="0" name=""/>
                      <p:cNvPicPr/>
                      <p:nvPr/>
                    </p:nvPicPr>
                    <p:blipFill>
                      <a:blip r:embed="rId4"/>
                      <a:stretch>
                        <a:fillRect/>
                      </a:stretch>
                    </p:blipFill>
                    <p:spPr>
                      <a:xfrm>
                        <a:off x="4036218" y="3634112"/>
                        <a:ext cx="1406009" cy="48068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84450992"/>
              </p:ext>
            </p:extLst>
          </p:nvPr>
        </p:nvGraphicFramePr>
        <p:xfrm>
          <a:off x="3197225" y="4876800"/>
          <a:ext cx="1473654" cy="457200"/>
        </p:xfrm>
        <a:graphic>
          <a:graphicData uri="http://schemas.openxmlformats.org/presentationml/2006/ole">
            <mc:AlternateContent xmlns:mc="http://schemas.openxmlformats.org/markup-compatibility/2006">
              <mc:Choice xmlns:v="urn:schemas-microsoft-com:vml" Requires="v">
                <p:oleObj spid="_x0000_s58639" name="Equation" r:id="rId5" imgW="571320" imgH="177480" progId="Equation.3">
                  <p:embed/>
                </p:oleObj>
              </mc:Choice>
              <mc:Fallback>
                <p:oleObj name="Equation" r:id="rId5" imgW="571320" imgH="177480" progId="Equation.3">
                  <p:embed/>
                  <p:pic>
                    <p:nvPicPr>
                      <p:cNvPr id="0" name=""/>
                      <p:cNvPicPr/>
                      <p:nvPr/>
                    </p:nvPicPr>
                    <p:blipFill>
                      <a:blip r:embed="rId6"/>
                      <a:stretch>
                        <a:fillRect/>
                      </a:stretch>
                    </p:blipFill>
                    <p:spPr>
                      <a:xfrm>
                        <a:off x="3197225" y="4876800"/>
                        <a:ext cx="1473654" cy="457200"/>
                      </a:xfrm>
                      <a:prstGeom prst="rect">
                        <a:avLst/>
                      </a:prstGeom>
                    </p:spPr>
                  </p:pic>
                </p:oleObj>
              </mc:Fallback>
            </mc:AlternateContent>
          </a:graphicData>
        </a:graphic>
      </p:graphicFrame>
      <p:sp>
        <p:nvSpPr>
          <p:cNvPr id="9"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32</a:t>
            </a:fld>
            <a:endParaRPr lang="en-US" dirty="0">
              <a:solidFill>
                <a:schemeClr val="bg1"/>
              </a:solidFill>
            </a:endParaRPr>
          </a:p>
        </p:txBody>
      </p:sp>
    </p:spTree>
    <p:extLst>
      <p:ext uri="{BB962C8B-B14F-4D97-AF65-F5344CB8AC3E}">
        <p14:creationId xmlns:p14="http://schemas.microsoft.com/office/powerpoint/2010/main" val="295619766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1610" y="1185208"/>
            <a:ext cx="8382000" cy="1938992"/>
          </a:xfrm>
          <a:prstGeom prst="rect">
            <a:avLst/>
          </a:prstGeom>
          <a:ln>
            <a:solidFill>
              <a:schemeClr val="tx1"/>
            </a:solidFill>
          </a:ln>
        </p:spPr>
        <p:txBody>
          <a:bodyPr wrap="square">
            <a:spAutoFit/>
          </a:bodyPr>
          <a:lstStyle/>
          <a:p>
            <a:pPr marL="342900" indent="-342900">
              <a:buFont typeface="Arial" panose="020B0604020202020204" pitchFamily="34" charset="0"/>
              <a:buChar char="•"/>
            </a:pPr>
            <a:r>
              <a:rPr lang="en-US" sz="2400" dirty="0"/>
              <a:t>Advantages of HWR over FWR</a:t>
            </a: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US" sz="2400" dirty="0"/>
              <a:t>Advantages of Center tapped FWR rectifier over </a:t>
            </a:r>
            <a:r>
              <a:rPr lang="en-US" sz="2400" dirty="0" smtClean="0"/>
              <a:t>HWR</a:t>
            </a: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IN" sz="2400" dirty="0"/>
              <a:t>Advantages of bridge rectifier over to centre-tap </a:t>
            </a:r>
            <a:r>
              <a:rPr lang="en-US" sz="2400" dirty="0" smtClean="0"/>
              <a:t>FWR</a:t>
            </a:r>
            <a:endParaRPr lang="en-GB" sz="2400" dirty="0"/>
          </a:p>
        </p:txBody>
      </p:sp>
      <p:sp>
        <p:nvSpPr>
          <p:cNvPr id="6"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solidFill>
                  <a:schemeClr val="tx1"/>
                </a:solidFill>
              </a:rPr>
              <a:t>Comparison of Rectifiers</a:t>
            </a:r>
            <a:endParaRPr lang="en-US" dirty="0"/>
          </a:p>
        </p:txBody>
      </p:sp>
      <p:sp>
        <p:nvSpPr>
          <p:cNvPr id="8" name="Rectangle 7"/>
          <p:cNvSpPr/>
          <p:nvPr/>
        </p:nvSpPr>
        <p:spPr>
          <a:xfrm>
            <a:off x="232317" y="3886200"/>
            <a:ext cx="8381999" cy="1938992"/>
          </a:xfrm>
          <a:prstGeom prst="rect">
            <a:avLst/>
          </a:prstGeom>
          <a:noFill/>
          <a:ln>
            <a:solidFill>
              <a:schemeClr val="tx1"/>
            </a:solidFill>
          </a:ln>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Disadvantages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HWR over FWR</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Disadvantages of </a:t>
            </a:r>
            <a:r>
              <a:rPr lang="en-IN" sz="2400" dirty="0" smtClean="0">
                <a:latin typeface="Times New Roman" panose="02020603050405020304" pitchFamily="18" charset="0"/>
                <a:cs typeface="Times New Roman" panose="02020603050405020304" pitchFamily="18" charset="0"/>
              </a:rPr>
              <a:t>centre-tap FWR over Bridge</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Disadvantages </a:t>
            </a:r>
            <a:r>
              <a:rPr lang="en-IN" sz="2400" dirty="0">
                <a:latin typeface="Times New Roman" panose="02020603050405020304" pitchFamily="18" charset="0"/>
                <a:cs typeface="Times New Roman" panose="02020603050405020304" pitchFamily="18" charset="0"/>
              </a:rPr>
              <a:t>of bridge rectifier </a:t>
            </a:r>
            <a:r>
              <a:rPr lang="en-IN" sz="2400" dirty="0" smtClean="0">
                <a:latin typeface="Times New Roman" panose="02020603050405020304" pitchFamily="18" charset="0"/>
                <a:cs typeface="Times New Roman" panose="02020603050405020304" pitchFamily="18" charset="0"/>
              </a:rPr>
              <a:t>over other rectifiers</a:t>
            </a:r>
            <a:endParaRPr lang="en-GB" sz="2400" dirty="0">
              <a:latin typeface="Times New Roman" panose="02020603050405020304" pitchFamily="18" charset="0"/>
              <a:cs typeface="Times New Roman" panose="02020603050405020304" pitchFamily="18" charset="0"/>
            </a:endParaRPr>
          </a:p>
        </p:txBody>
      </p:sp>
      <p:sp>
        <p:nvSpPr>
          <p:cNvPr id="7"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33</a:t>
            </a:fld>
            <a:endParaRPr lang="en-US" dirty="0">
              <a:solidFill>
                <a:schemeClr val="bg1"/>
              </a:solidFill>
            </a:endParaRPr>
          </a:p>
        </p:txBody>
      </p:sp>
    </p:spTree>
    <p:extLst>
      <p:ext uri="{BB962C8B-B14F-4D97-AF65-F5344CB8AC3E}">
        <p14:creationId xmlns:p14="http://schemas.microsoft.com/office/powerpoint/2010/main" val="10278555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solidFill>
                  <a:schemeClr val="tx1"/>
                </a:solidFill>
              </a:rPr>
              <a:t>Comparison of Rectifiers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41714869"/>
              </p:ext>
            </p:extLst>
          </p:nvPr>
        </p:nvGraphicFramePr>
        <p:xfrm>
          <a:off x="654203" y="940793"/>
          <a:ext cx="7772402" cy="5400070"/>
        </p:xfrm>
        <a:graphic>
          <a:graphicData uri="http://schemas.openxmlformats.org/drawingml/2006/table">
            <a:tbl>
              <a:tblPr firstRow="1" firstCol="1" bandRow="1">
                <a:tableStyleId>{5C22544A-7EE6-4342-B048-85BDC9FD1C3A}</a:tableStyleId>
              </a:tblPr>
              <a:tblGrid>
                <a:gridCol w="1977050"/>
                <a:gridCol w="1719434"/>
                <a:gridCol w="2037959"/>
                <a:gridCol w="2037959"/>
              </a:tblGrid>
              <a:tr h="1310810">
                <a:tc>
                  <a:txBody>
                    <a:bodyPr/>
                    <a:lstStyle/>
                    <a:p>
                      <a:pPr marL="0" marR="0" algn="ctr">
                        <a:lnSpc>
                          <a:spcPct val="150000"/>
                        </a:lnSpc>
                        <a:spcBef>
                          <a:spcPts val="600"/>
                        </a:spcBef>
                        <a:spcAft>
                          <a:spcPts val="0"/>
                        </a:spcAft>
                        <a:tabLst>
                          <a:tab pos="685800" algn="l"/>
                        </a:tabLst>
                      </a:pPr>
                      <a:r>
                        <a:rPr lang="en-US" sz="2000" dirty="0">
                          <a:effectLst/>
                        </a:rPr>
                        <a:t>Parameters of rectified signal</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r>
                        <a:rPr lang="en-US" sz="2000" dirty="0">
                          <a:effectLst/>
                        </a:rPr>
                        <a:t>HWR</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r>
                        <a:rPr lang="en-US" sz="2000" dirty="0">
                          <a:effectLst/>
                        </a:rPr>
                        <a:t>Center-tapped FWR</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r>
                        <a:rPr lang="en-US" sz="2000" dirty="0">
                          <a:effectLst/>
                        </a:rPr>
                        <a:t>Bridge FWR</a:t>
                      </a:r>
                      <a:endParaRPr lang="en-GB" sz="2000" dirty="0">
                        <a:effectLst/>
                        <a:latin typeface="Calibri"/>
                      </a:endParaRPr>
                    </a:p>
                  </a:txBody>
                  <a:tcPr marL="68580" marR="68580" marT="0" marB="0"/>
                </a:tc>
              </a:tr>
              <a:tr h="619732">
                <a:tc>
                  <a:txBody>
                    <a:bodyPr/>
                    <a:lstStyle/>
                    <a:p>
                      <a:pPr marL="0" marR="0" algn="ctr">
                        <a:lnSpc>
                          <a:spcPct val="150000"/>
                        </a:lnSpc>
                        <a:spcBef>
                          <a:spcPts val="600"/>
                        </a:spcBef>
                        <a:spcAft>
                          <a:spcPts val="0"/>
                        </a:spcAft>
                        <a:tabLst>
                          <a:tab pos="685800" algn="l"/>
                        </a:tabLst>
                      </a:pPr>
                      <a:r>
                        <a:rPr lang="en-US" sz="2000" dirty="0" err="1" smtClean="0">
                          <a:effectLst/>
                        </a:rPr>
                        <a:t>V</a:t>
                      </a:r>
                      <a:r>
                        <a:rPr lang="en-US" sz="2000" baseline="-25000" dirty="0" err="1" smtClean="0">
                          <a:effectLst/>
                        </a:rPr>
                        <a:t>dc</a:t>
                      </a:r>
                      <a:endParaRPr lang="en-US" sz="2000" baseline="-25000" dirty="0" smtClean="0">
                        <a:effectLst/>
                      </a:endParaRPr>
                    </a:p>
                    <a:p>
                      <a:pPr marL="0" marR="0" algn="ctr">
                        <a:lnSpc>
                          <a:spcPct val="150000"/>
                        </a:lnSpc>
                        <a:spcBef>
                          <a:spcPts val="600"/>
                        </a:spcBef>
                        <a:spcAft>
                          <a:spcPts val="0"/>
                        </a:spcAft>
                        <a:tabLst>
                          <a:tab pos="685800" algn="l"/>
                        </a:tabLst>
                      </a:pP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dirty="0">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dirty="0">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dirty="0">
                        <a:effectLst/>
                        <a:latin typeface="Times New Roman"/>
                      </a:endParaRPr>
                    </a:p>
                  </a:txBody>
                  <a:tcPr marL="68580" marR="68580" marT="0" marB="0"/>
                </a:tc>
              </a:tr>
              <a:tr h="619732">
                <a:tc>
                  <a:txBody>
                    <a:bodyPr/>
                    <a:lstStyle/>
                    <a:p>
                      <a:pPr marL="0" marR="0" algn="ctr">
                        <a:lnSpc>
                          <a:spcPct val="150000"/>
                        </a:lnSpc>
                        <a:spcBef>
                          <a:spcPts val="600"/>
                        </a:spcBef>
                        <a:spcAft>
                          <a:spcPts val="0"/>
                        </a:spcAft>
                        <a:tabLst>
                          <a:tab pos="685800" algn="l"/>
                        </a:tabLst>
                      </a:pPr>
                      <a:r>
                        <a:rPr lang="en-US" sz="2000">
                          <a:effectLst/>
                        </a:rPr>
                        <a:t>V</a:t>
                      </a:r>
                      <a:r>
                        <a:rPr lang="en-US" sz="2000" baseline="-25000">
                          <a:effectLst/>
                        </a:rPr>
                        <a:t>RMS</a:t>
                      </a:r>
                      <a:endParaRPr lang="en-GB" sz="200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dirty="0">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a:effectLst/>
                        <a:latin typeface="Times New Roman"/>
                      </a:endParaRPr>
                    </a:p>
                  </a:txBody>
                  <a:tcPr marL="68580" marR="68580" marT="0" marB="0"/>
                </a:tc>
              </a:tr>
              <a:tr h="619732">
                <a:tc>
                  <a:txBody>
                    <a:bodyPr/>
                    <a:lstStyle/>
                    <a:p>
                      <a:pPr marL="0" marR="0" algn="ctr">
                        <a:lnSpc>
                          <a:spcPct val="150000"/>
                        </a:lnSpc>
                        <a:spcBef>
                          <a:spcPts val="600"/>
                        </a:spcBef>
                        <a:spcAft>
                          <a:spcPts val="0"/>
                        </a:spcAft>
                        <a:tabLst>
                          <a:tab pos="685800" algn="l"/>
                        </a:tabLst>
                      </a:pPr>
                      <a:r>
                        <a:rPr lang="en-US" sz="2000">
                          <a:effectLst/>
                        </a:rPr>
                        <a:t>PIV</a:t>
                      </a:r>
                      <a:endParaRPr lang="en-GB" sz="200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r>
              <a:tr h="619732">
                <a:tc>
                  <a:txBody>
                    <a:bodyPr/>
                    <a:lstStyle/>
                    <a:p>
                      <a:pPr marL="0" marR="0" algn="ctr">
                        <a:lnSpc>
                          <a:spcPct val="150000"/>
                        </a:lnSpc>
                        <a:spcBef>
                          <a:spcPts val="600"/>
                        </a:spcBef>
                        <a:spcAft>
                          <a:spcPts val="0"/>
                        </a:spcAft>
                        <a:tabLst>
                          <a:tab pos="685800" algn="l"/>
                        </a:tabLst>
                      </a:pPr>
                      <a:r>
                        <a:rPr lang="en-US" sz="2000">
                          <a:effectLst/>
                        </a:rPr>
                        <a:t>Ripple factor</a:t>
                      </a:r>
                      <a:endParaRPr lang="en-GB" sz="200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r>
              <a:tr h="619732">
                <a:tc>
                  <a:txBody>
                    <a:bodyPr/>
                    <a:lstStyle/>
                    <a:p>
                      <a:pPr marL="0" marR="0" algn="ctr">
                        <a:lnSpc>
                          <a:spcPct val="150000"/>
                        </a:lnSpc>
                        <a:spcBef>
                          <a:spcPts val="600"/>
                        </a:spcBef>
                        <a:spcAft>
                          <a:spcPts val="0"/>
                        </a:spcAft>
                        <a:tabLst>
                          <a:tab pos="685800" algn="l"/>
                        </a:tabLst>
                      </a:pPr>
                      <a:r>
                        <a:rPr lang="en-US" sz="2000">
                          <a:effectLst/>
                        </a:rPr>
                        <a:t>Efficiency</a:t>
                      </a:r>
                      <a:endParaRPr lang="en-GB" sz="200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r>
              <a:tr h="619732">
                <a:tc>
                  <a:txBody>
                    <a:bodyPr/>
                    <a:lstStyle/>
                    <a:p>
                      <a:pPr marL="0" marR="0" algn="ctr">
                        <a:lnSpc>
                          <a:spcPct val="150000"/>
                        </a:lnSpc>
                        <a:spcBef>
                          <a:spcPts val="600"/>
                        </a:spcBef>
                        <a:spcAft>
                          <a:spcPts val="0"/>
                        </a:spcAft>
                        <a:tabLst>
                          <a:tab pos="685800" algn="l"/>
                        </a:tabLst>
                      </a:pPr>
                      <a:r>
                        <a:rPr lang="en-US" sz="2000">
                          <a:effectLst/>
                        </a:rPr>
                        <a:t>Frequency f</a:t>
                      </a:r>
                      <a:r>
                        <a:rPr lang="en-US" sz="2000" baseline="-25000">
                          <a:effectLst/>
                        </a:rPr>
                        <a:t>o</a:t>
                      </a:r>
                      <a:endParaRPr lang="en-GB" sz="200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622872527"/>
              </p:ext>
            </p:extLst>
          </p:nvPr>
        </p:nvGraphicFramePr>
        <p:xfrm>
          <a:off x="3276600" y="2340776"/>
          <a:ext cx="533400" cy="707224"/>
        </p:xfrm>
        <a:graphic>
          <a:graphicData uri="http://schemas.openxmlformats.org/presentationml/2006/ole">
            <mc:AlternateContent xmlns:mc="http://schemas.openxmlformats.org/markup-compatibility/2006">
              <mc:Choice xmlns:v="urn:schemas-microsoft-com:vml" Requires="v">
                <p:oleObj spid="_x0000_s69209" name="Equation" r:id="rId4" imgW="241195" imgH="406224" progId="Equation.3">
                  <p:embed/>
                </p:oleObj>
              </mc:Choice>
              <mc:Fallback>
                <p:oleObj name="Equation" r:id="rId4" imgW="241195" imgH="406224"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340776"/>
                        <a:ext cx="533400" cy="707224"/>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88310430"/>
              </p:ext>
            </p:extLst>
          </p:nvPr>
        </p:nvGraphicFramePr>
        <p:xfrm>
          <a:off x="5029200" y="2286000"/>
          <a:ext cx="609600" cy="806451"/>
        </p:xfrm>
        <a:graphic>
          <a:graphicData uri="http://schemas.openxmlformats.org/presentationml/2006/ole">
            <mc:AlternateContent xmlns:mc="http://schemas.openxmlformats.org/markup-compatibility/2006">
              <mc:Choice xmlns:v="urn:schemas-microsoft-com:vml" Requires="v">
                <p:oleObj spid="_x0000_s69210" name="Equation" r:id="rId6" imgW="304536" imgH="406048" progId="Equation.3">
                  <p:embed/>
                </p:oleObj>
              </mc:Choice>
              <mc:Fallback>
                <p:oleObj name="Equation" r:id="rId6" imgW="304536" imgH="406048"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2286000"/>
                        <a:ext cx="609600" cy="806451"/>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93118412"/>
              </p:ext>
            </p:extLst>
          </p:nvPr>
        </p:nvGraphicFramePr>
        <p:xfrm>
          <a:off x="7162800" y="2286000"/>
          <a:ext cx="650399" cy="860425"/>
        </p:xfrm>
        <a:graphic>
          <a:graphicData uri="http://schemas.openxmlformats.org/presentationml/2006/ole">
            <mc:AlternateContent xmlns:mc="http://schemas.openxmlformats.org/markup-compatibility/2006">
              <mc:Choice xmlns:v="urn:schemas-microsoft-com:vml" Requires="v">
                <p:oleObj spid="_x0000_s69211" name="Equation" r:id="rId8" imgW="304536" imgH="406048" progId="Equation.3">
                  <p:embed/>
                </p:oleObj>
              </mc:Choice>
              <mc:Fallback>
                <p:oleObj name="Equation" r:id="rId8" imgW="304536" imgH="406048"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2800" y="2286000"/>
                        <a:ext cx="650399" cy="860425"/>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89897805"/>
              </p:ext>
            </p:extLst>
          </p:nvPr>
        </p:nvGraphicFramePr>
        <p:xfrm>
          <a:off x="3352800" y="3073569"/>
          <a:ext cx="381000" cy="736431"/>
        </p:xfrm>
        <a:graphic>
          <a:graphicData uri="http://schemas.openxmlformats.org/presentationml/2006/ole">
            <mc:AlternateContent xmlns:mc="http://schemas.openxmlformats.org/markup-compatibility/2006">
              <mc:Choice xmlns:v="urn:schemas-microsoft-com:vml" Requires="v">
                <p:oleObj spid="_x0000_s69212" name="Equation" r:id="rId10" imgW="241200" imgH="406080" progId="Equation.3">
                  <p:embed/>
                </p:oleObj>
              </mc:Choice>
              <mc:Fallback>
                <p:oleObj name="Equation" r:id="rId10" imgW="241200" imgH="406080" progId="Equation.3">
                  <p:embed/>
                  <p:pic>
                    <p:nvPicPr>
                      <p:cNvPr id="0" name="Object 3"/>
                      <p:cNvPicPr>
                        <a:picLocks noChangeAspect="1" noChangeArrowheads="1"/>
                      </p:cNvPicPr>
                      <p:nvPr/>
                    </p:nvPicPr>
                    <p:blipFill>
                      <a:blip r:embed="rId11"/>
                      <a:srcRect/>
                      <a:stretch>
                        <a:fillRect/>
                      </a:stretch>
                    </p:blipFill>
                    <p:spPr bwMode="auto">
                      <a:xfrm>
                        <a:off x="3352800" y="3073569"/>
                        <a:ext cx="381000" cy="736431"/>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142587116"/>
              </p:ext>
            </p:extLst>
          </p:nvPr>
        </p:nvGraphicFramePr>
        <p:xfrm>
          <a:off x="5181600" y="3048000"/>
          <a:ext cx="415763" cy="764559"/>
        </p:xfrm>
        <a:graphic>
          <a:graphicData uri="http://schemas.openxmlformats.org/presentationml/2006/ole">
            <mc:AlternateContent xmlns:mc="http://schemas.openxmlformats.org/markup-compatibility/2006">
              <mc:Choice xmlns:v="urn:schemas-microsoft-com:vml" Requires="v">
                <p:oleObj spid="_x0000_s69213" name="Equation" r:id="rId12" imgW="241195" imgH="431613" progId="Equation.3">
                  <p:embed/>
                </p:oleObj>
              </mc:Choice>
              <mc:Fallback>
                <p:oleObj name="Equation" r:id="rId12" imgW="241195" imgH="431613" progId="Equation.3">
                  <p:embed/>
                  <p:pic>
                    <p:nvPicPr>
                      <p:cNvPr id="0" name="Object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3048000"/>
                        <a:ext cx="415763" cy="764559"/>
                      </a:xfrm>
                      <a:prstGeom prst="rect">
                        <a:avLst/>
                      </a:prstGeom>
                      <a:no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190972514"/>
              </p:ext>
            </p:extLst>
          </p:nvPr>
        </p:nvGraphicFramePr>
        <p:xfrm>
          <a:off x="7280437" y="3048000"/>
          <a:ext cx="415763" cy="764559"/>
        </p:xfrm>
        <a:graphic>
          <a:graphicData uri="http://schemas.openxmlformats.org/presentationml/2006/ole">
            <mc:AlternateContent xmlns:mc="http://schemas.openxmlformats.org/markup-compatibility/2006">
              <mc:Choice xmlns:v="urn:schemas-microsoft-com:vml" Requires="v">
                <p:oleObj spid="_x0000_s69214" name="Equation" r:id="rId14" imgW="241195" imgH="431613" progId="Equation.3">
                  <p:embed/>
                </p:oleObj>
              </mc:Choice>
              <mc:Fallback>
                <p:oleObj name="Equation" r:id="rId14" imgW="241195" imgH="43161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80437" y="3048000"/>
                        <a:ext cx="415763" cy="764559"/>
                      </a:xfrm>
                      <a:prstGeom prst="rect">
                        <a:avLst/>
                      </a:prstGeom>
                      <a:noFill/>
                    </p:spPr>
                  </p:pic>
                </p:oleObj>
              </mc:Fallback>
            </mc:AlternateContent>
          </a:graphicData>
        </a:graphic>
      </p:graphicFrame>
      <p:sp>
        <p:nvSpPr>
          <p:cNvPr id="11"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34</a:t>
            </a:fld>
            <a:endParaRPr lang="en-US" dirty="0">
              <a:solidFill>
                <a:schemeClr val="bg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383934362"/>
              </p:ext>
            </p:extLst>
          </p:nvPr>
        </p:nvGraphicFramePr>
        <p:xfrm>
          <a:off x="3352800" y="3962400"/>
          <a:ext cx="320675" cy="460375"/>
        </p:xfrm>
        <a:graphic>
          <a:graphicData uri="http://schemas.openxmlformats.org/presentationml/2006/ole">
            <mc:AlternateContent xmlns:mc="http://schemas.openxmlformats.org/markup-compatibility/2006">
              <mc:Choice xmlns:v="urn:schemas-microsoft-com:vml" Requires="v">
                <p:oleObj spid="_x0000_s69215" name="Equation" r:id="rId15" imgW="203040" imgH="253800" progId="Equation.3">
                  <p:embed/>
                </p:oleObj>
              </mc:Choice>
              <mc:Fallback>
                <p:oleObj name="Equation" r:id="rId15" imgW="203040" imgH="253800" progId="Equation.3">
                  <p:embed/>
                  <p:pic>
                    <p:nvPicPr>
                      <p:cNvPr id="0" name="Object 9"/>
                      <p:cNvPicPr>
                        <a:picLocks noChangeAspect="1" noChangeArrowheads="1"/>
                      </p:cNvPicPr>
                      <p:nvPr/>
                    </p:nvPicPr>
                    <p:blipFill>
                      <a:blip r:embed="rId16"/>
                      <a:srcRect/>
                      <a:stretch>
                        <a:fillRect/>
                      </a:stretch>
                    </p:blipFill>
                    <p:spPr bwMode="auto">
                      <a:xfrm>
                        <a:off x="3352800" y="3962400"/>
                        <a:ext cx="320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81710338"/>
              </p:ext>
            </p:extLst>
          </p:nvPr>
        </p:nvGraphicFramePr>
        <p:xfrm>
          <a:off x="5056188" y="3962400"/>
          <a:ext cx="420687" cy="460375"/>
        </p:xfrm>
        <a:graphic>
          <a:graphicData uri="http://schemas.openxmlformats.org/presentationml/2006/ole">
            <mc:AlternateContent xmlns:mc="http://schemas.openxmlformats.org/markup-compatibility/2006">
              <mc:Choice xmlns:v="urn:schemas-microsoft-com:vml" Requires="v">
                <p:oleObj spid="_x0000_s69216" name="Equation" r:id="rId17" imgW="266400" imgH="253800" progId="Equation.3">
                  <p:embed/>
                </p:oleObj>
              </mc:Choice>
              <mc:Fallback>
                <p:oleObj name="Equation" r:id="rId17" imgW="266400" imgH="253800" progId="Equation.3">
                  <p:embed/>
                  <p:pic>
                    <p:nvPicPr>
                      <p:cNvPr id="0" name="Object 3"/>
                      <p:cNvPicPr>
                        <a:picLocks noChangeAspect="1" noChangeArrowheads="1"/>
                      </p:cNvPicPr>
                      <p:nvPr/>
                    </p:nvPicPr>
                    <p:blipFill>
                      <a:blip r:embed="rId18"/>
                      <a:srcRect/>
                      <a:stretch>
                        <a:fillRect/>
                      </a:stretch>
                    </p:blipFill>
                    <p:spPr bwMode="auto">
                      <a:xfrm>
                        <a:off x="5056188" y="3962400"/>
                        <a:ext cx="4206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57457589"/>
              </p:ext>
            </p:extLst>
          </p:nvPr>
        </p:nvGraphicFramePr>
        <p:xfrm>
          <a:off x="7248525" y="3948113"/>
          <a:ext cx="320675" cy="438150"/>
        </p:xfrm>
        <a:graphic>
          <a:graphicData uri="http://schemas.openxmlformats.org/presentationml/2006/ole">
            <mc:AlternateContent xmlns:mc="http://schemas.openxmlformats.org/markup-compatibility/2006">
              <mc:Choice xmlns:v="urn:schemas-microsoft-com:vml" Requires="v">
                <p:oleObj spid="_x0000_s69217" name="Equation" r:id="rId19" imgW="203040" imgH="241200" progId="Equation.3">
                  <p:embed/>
                </p:oleObj>
              </mc:Choice>
              <mc:Fallback>
                <p:oleObj name="Equation" r:id="rId19" imgW="203040" imgH="241200" progId="Equation.3">
                  <p:embed/>
                  <p:pic>
                    <p:nvPicPr>
                      <p:cNvPr id="0" name="Object 4"/>
                      <p:cNvPicPr>
                        <a:picLocks noChangeAspect="1" noChangeArrowheads="1"/>
                      </p:cNvPicPr>
                      <p:nvPr/>
                    </p:nvPicPr>
                    <p:blipFill>
                      <a:blip r:embed="rId20"/>
                      <a:srcRect/>
                      <a:stretch>
                        <a:fillRect/>
                      </a:stretch>
                    </p:blipFill>
                    <p:spPr bwMode="auto">
                      <a:xfrm>
                        <a:off x="7248525" y="3948113"/>
                        <a:ext cx="3206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3048000" y="4495800"/>
            <a:ext cx="5029200" cy="461665"/>
          </a:xfrm>
          <a:prstGeom prst="rect">
            <a:avLst/>
          </a:prstGeom>
          <a:noFill/>
        </p:spPr>
        <p:txBody>
          <a:bodyPr wrap="square" rtlCol="0">
            <a:spAutoFit/>
          </a:bodyPr>
          <a:lstStyle/>
          <a:p>
            <a:r>
              <a:rPr lang="en-US" sz="2400" dirty="0" smtClean="0"/>
              <a:t>1.21		0.483		0.483</a:t>
            </a:r>
            <a:endParaRPr lang="en-GB" sz="2400" dirty="0"/>
          </a:p>
        </p:txBody>
      </p:sp>
      <p:sp>
        <p:nvSpPr>
          <p:cNvPr id="15" name="TextBox 14"/>
          <p:cNvSpPr txBox="1"/>
          <p:nvPr/>
        </p:nvSpPr>
        <p:spPr>
          <a:xfrm>
            <a:off x="3048000" y="5157076"/>
            <a:ext cx="5029200" cy="461665"/>
          </a:xfrm>
          <a:prstGeom prst="rect">
            <a:avLst/>
          </a:prstGeom>
          <a:noFill/>
        </p:spPr>
        <p:txBody>
          <a:bodyPr wrap="square" rtlCol="0">
            <a:spAutoFit/>
          </a:bodyPr>
          <a:lstStyle/>
          <a:p>
            <a:r>
              <a:rPr lang="en-US" sz="2400" dirty="0" smtClean="0"/>
              <a:t>40.6%		81.2%		81.2%</a:t>
            </a:r>
            <a:endParaRPr lang="en-GB" sz="2400" dirty="0"/>
          </a:p>
        </p:txBody>
      </p:sp>
      <p:graphicFrame>
        <p:nvGraphicFramePr>
          <p:cNvPr id="17" name="Object 16"/>
          <p:cNvGraphicFramePr>
            <a:graphicFrameLocks noChangeAspect="1"/>
          </p:cNvGraphicFramePr>
          <p:nvPr>
            <p:extLst>
              <p:ext uri="{D42A27DB-BD31-4B8C-83A1-F6EECF244321}">
                <p14:modId xmlns:p14="http://schemas.microsoft.com/office/powerpoint/2010/main" val="446124237"/>
              </p:ext>
            </p:extLst>
          </p:nvPr>
        </p:nvGraphicFramePr>
        <p:xfrm>
          <a:off x="3240088" y="5924550"/>
          <a:ext cx="241300" cy="346075"/>
        </p:xfrm>
        <a:graphic>
          <a:graphicData uri="http://schemas.openxmlformats.org/presentationml/2006/ole">
            <mc:AlternateContent xmlns:mc="http://schemas.openxmlformats.org/markup-compatibility/2006">
              <mc:Choice xmlns:v="urn:schemas-microsoft-com:vml" Requires="v">
                <p:oleObj spid="_x0000_s69218" name="Equation" r:id="rId21" imgW="152280" imgH="190440" progId="Equation.3">
                  <p:embed/>
                </p:oleObj>
              </mc:Choice>
              <mc:Fallback>
                <p:oleObj name="Equation" r:id="rId21" imgW="152280" imgH="190440" progId="Equation.3">
                  <p:embed/>
                  <p:pic>
                    <p:nvPicPr>
                      <p:cNvPr id="0" name="Object 3"/>
                      <p:cNvPicPr>
                        <a:picLocks noChangeAspect="1" noChangeArrowheads="1"/>
                      </p:cNvPicPr>
                      <p:nvPr/>
                    </p:nvPicPr>
                    <p:blipFill>
                      <a:blip r:embed="rId22"/>
                      <a:srcRect/>
                      <a:stretch>
                        <a:fillRect/>
                      </a:stretch>
                    </p:blipFill>
                    <p:spPr bwMode="auto">
                      <a:xfrm>
                        <a:off x="3240088" y="5924550"/>
                        <a:ext cx="2413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27824078"/>
              </p:ext>
            </p:extLst>
          </p:nvPr>
        </p:nvGraphicFramePr>
        <p:xfrm>
          <a:off x="5241925" y="5867400"/>
          <a:ext cx="342900" cy="346075"/>
        </p:xfrm>
        <a:graphic>
          <a:graphicData uri="http://schemas.openxmlformats.org/presentationml/2006/ole">
            <mc:AlternateContent xmlns:mc="http://schemas.openxmlformats.org/markup-compatibility/2006">
              <mc:Choice xmlns:v="urn:schemas-microsoft-com:vml" Requires="v">
                <p:oleObj spid="_x0000_s69219" name="Equation" r:id="rId23" imgW="215640" imgH="190440" progId="Equation.3">
                  <p:embed/>
                </p:oleObj>
              </mc:Choice>
              <mc:Fallback>
                <p:oleObj name="Equation" r:id="rId23" imgW="215640" imgH="190440" progId="Equation.3">
                  <p:embed/>
                  <p:pic>
                    <p:nvPicPr>
                      <p:cNvPr id="0" name="Object 16"/>
                      <p:cNvPicPr>
                        <a:picLocks noChangeAspect="1" noChangeArrowheads="1"/>
                      </p:cNvPicPr>
                      <p:nvPr/>
                    </p:nvPicPr>
                    <p:blipFill>
                      <a:blip r:embed="rId24"/>
                      <a:srcRect/>
                      <a:stretch>
                        <a:fillRect/>
                      </a:stretch>
                    </p:blipFill>
                    <p:spPr bwMode="auto">
                      <a:xfrm>
                        <a:off x="5241925" y="5867400"/>
                        <a:ext cx="342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689335563"/>
              </p:ext>
            </p:extLst>
          </p:nvPr>
        </p:nvGraphicFramePr>
        <p:xfrm>
          <a:off x="7010400" y="5867400"/>
          <a:ext cx="342900" cy="346075"/>
        </p:xfrm>
        <a:graphic>
          <a:graphicData uri="http://schemas.openxmlformats.org/presentationml/2006/ole">
            <mc:AlternateContent xmlns:mc="http://schemas.openxmlformats.org/markup-compatibility/2006">
              <mc:Choice xmlns:v="urn:schemas-microsoft-com:vml" Requires="v">
                <p:oleObj spid="_x0000_s69220" name="Equation" r:id="rId25" imgW="215640" imgH="190440" progId="Equation.3">
                  <p:embed/>
                </p:oleObj>
              </mc:Choice>
              <mc:Fallback>
                <p:oleObj name="Equation" r:id="rId25" imgW="215640" imgH="190440" progId="Equation.3">
                  <p:embed/>
                  <p:pic>
                    <p:nvPicPr>
                      <p:cNvPr id="0" name="Object 17"/>
                      <p:cNvPicPr>
                        <a:picLocks noChangeAspect="1" noChangeArrowheads="1"/>
                      </p:cNvPicPr>
                      <p:nvPr/>
                    </p:nvPicPr>
                    <p:blipFill>
                      <a:blip r:embed="rId26"/>
                      <a:srcRect/>
                      <a:stretch>
                        <a:fillRect/>
                      </a:stretch>
                    </p:blipFill>
                    <p:spPr bwMode="auto">
                      <a:xfrm>
                        <a:off x="7010400" y="5867400"/>
                        <a:ext cx="342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0751527"/>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solidFill>
                  <a:schemeClr val="tx1"/>
                </a:solidFill>
              </a:rPr>
              <a:t>Capacitor Filter </a:t>
            </a:r>
            <a:endParaRPr lang="en-US" dirty="0"/>
          </a:p>
        </p:txBody>
      </p:sp>
      <p:sp>
        <p:nvSpPr>
          <p:cNvPr id="8" name="Rectangle 7"/>
          <p:cNvSpPr/>
          <p:nvPr/>
        </p:nvSpPr>
        <p:spPr>
          <a:xfrm>
            <a:off x="304800" y="1219200"/>
            <a:ext cx="8534400" cy="4524315"/>
          </a:xfrm>
          <a:prstGeom prst="rect">
            <a:avLst/>
          </a:prstGeom>
        </p:spPr>
        <p:txBody>
          <a:bodyPr wrap="square">
            <a:spAutoFit/>
          </a:bodyPr>
          <a:lstStyle/>
          <a:p>
            <a:pPr marL="457200" indent="-45720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Commonly referred as C type filter</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Key component of filter is the energy storing elements. Example: Capacitor</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Capacitor helps to hold the output voltage to its maximum or peak value.</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It can be used with HWR as well as with FWR </a:t>
            </a:r>
            <a:endParaRPr lang="en-GB" sz="3200" dirty="0">
              <a:latin typeface="Times New Roman" panose="02020603050405020304" pitchFamily="18" charset="0"/>
              <a:cs typeface="Times New Roman" panose="02020603050405020304" pitchFamily="18" charset="0"/>
            </a:endParaRPr>
          </a:p>
        </p:txBody>
      </p:sp>
      <p:sp>
        <p:nvSpPr>
          <p:cNvPr id="5"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35</a:t>
            </a:fld>
            <a:endParaRPr lang="en-US" dirty="0">
              <a:solidFill>
                <a:schemeClr val="bg1"/>
              </a:solidFill>
            </a:endParaRPr>
          </a:p>
        </p:txBody>
      </p:sp>
    </p:spTree>
    <p:extLst>
      <p:ext uri="{BB962C8B-B14F-4D97-AF65-F5344CB8AC3E}">
        <p14:creationId xmlns:p14="http://schemas.microsoft.com/office/powerpoint/2010/main" val="130740207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solidFill>
                  <a:schemeClr val="tx1"/>
                </a:solidFill>
              </a:rPr>
              <a:t>Capacitor Filter </a:t>
            </a:r>
            <a:endParaRPr lang="en-US" dirty="0"/>
          </a:p>
        </p:txBody>
      </p:sp>
      <p:grpSp>
        <p:nvGrpSpPr>
          <p:cNvPr id="2" name="Group 1"/>
          <p:cNvGrpSpPr/>
          <p:nvPr/>
        </p:nvGrpSpPr>
        <p:grpSpPr>
          <a:xfrm>
            <a:off x="1143000" y="1237129"/>
            <a:ext cx="5952490" cy="3936849"/>
            <a:chOff x="1143000" y="1237129"/>
            <a:chExt cx="5952490" cy="3936849"/>
          </a:xfrm>
        </p:grpSpPr>
        <p:sp>
          <p:nvSpPr>
            <p:cNvPr id="8" name="Rectangle 7"/>
            <p:cNvSpPr/>
            <p:nvPr/>
          </p:nvSpPr>
          <p:spPr>
            <a:xfrm>
              <a:off x="1447800" y="4589203"/>
              <a:ext cx="5647690" cy="584775"/>
            </a:xfrm>
            <a:prstGeom prst="rect">
              <a:avLst/>
            </a:prstGeom>
          </p:spPr>
          <p:txBody>
            <a:bodyPr wrap="square">
              <a:spAutoFit/>
            </a:bodyPr>
            <a:lstStyle/>
            <a:p>
              <a:r>
                <a:rPr lang="en-US" sz="3200" dirty="0" smtClean="0">
                  <a:latin typeface="Times New Roman" panose="02020603050405020304" pitchFamily="18" charset="0"/>
                  <a:cs typeface="Times New Roman" panose="02020603050405020304" pitchFamily="18" charset="0"/>
                </a:rPr>
                <a:t>Fig 21: C type filter with HWR</a:t>
              </a:r>
              <a:endParaRPr lang="en-US" sz="32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37129"/>
              <a:ext cx="5952490" cy="3088957"/>
            </a:xfrm>
            <a:prstGeom prst="rect">
              <a:avLst/>
            </a:prstGeom>
            <a:noFill/>
            <a:ln>
              <a:noFill/>
            </a:ln>
          </p:spPr>
        </p:pic>
      </p:grpSp>
      <p:sp>
        <p:nvSpPr>
          <p:cNvPr id="10"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36</a:t>
            </a:fld>
            <a:endParaRPr lang="en-US" dirty="0">
              <a:solidFill>
                <a:schemeClr val="bg1"/>
              </a:solidFill>
            </a:endParaRPr>
          </a:p>
        </p:txBody>
      </p:sp>
    </p:spTree>
    <p:extLst>
      <p:ext uri="{BB962C8B-B14F-4D97-AF65-F5344CB8AC3E}">
        <p14:creationId xmlns:p14="http://schemas.microsoft.com/office/powerpoint/2010/main" val="349407213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solidFill>
                  <a:schemeClr val="tx1"/>
                </a:solidFill>
              </a:rPr>
              <a:t>Capacitor Filter </a:t>
            </a:r>
            <a:endParaRPr lang="en-US" dirty="0"/>
          </a:p>
        </p:txBody>
      </p:sp>
      <p:sp>
        <p:nvSpPr>
          <p:cNvPr id="8" name="Rectangle 7"/>
          <p:cNvSpPr/>
          <p:nvPr/>
        </p:nvSpPr>
        <p:spPr>
          <a:xfrm>
            <a:off x="609600" y="5105400"/>
            <a:ext cx="8534400" cy="1077218"/>
          </a:xfrm>
          <a:prstGeom prst="rect">
            <a:avLst/>
          </a:prstGeom>
        </p:spPr>
        <p:txBody>
          <a:bodyPr wrap="square">
            <a:spAutoFit/>
          </a:bodyPr>
          <a:lstStyle/>
          <a:p>
            <a:r>
              <a:rPr lang="en-US" sz="3200" dirty="0" smtClean="0">
                <a:latin typeface="Times New Roman" panose="02020603050405020304" pitchFamily="18" charset="0"/>
                <a:cs typeface="Times New Roman" panose="02020603050405020304" pitchFamily="18" charset="0"/>
              </a:rPr>
              <a:t>Fig 22: C type filter with Bridge FWR</a:t>
            </a:r>
          </a:p>
          <a:p>
            <a:endParaRPr lang="en-US" sz="32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15345"/>
            <a:ext cx="6096000" cy="3754195"/>
          </a:xfrm>
          <a:prstGeom prst="rect">
            <a:avLst/>
          </a:prstGeom>
          <a:noFill/>
          <a:ln>
            <a:noFill/>
          </a:ln>
        </p:spPr>
      </p:pic>
      <p:sp>
        <p:nvSpPr>
          <p:cNvPr id="7" name="Rectangle 6"/>
          <p:cNvSpPr/>
          <p:nvPr/>
        </p:nvSpPr>
        <p:spPr>
          <a:xfrm>
            <a:off x="419100" y="5951785"/>
            <a:ext cx="8267700" cy="461665"/>
          </a:xfrm>
          <a:prstGeom prst="rect">
            <a:avLst/>
          </a:prstGeom>
        </p:spPr>
        <p:txBody>
          <a:bodyPr wrap="square">
            <a:spAutoFit/>
          </a:bodyPr>
          <a:lstStyle/>
          <a:p>
            <a:pPr eaLnBrk="1" hangingPunct="1"/>
            <a:r>
              <a:rPr lang="en-US" sz="2400" dirty="0" smtClean="0">
                <a:latin typeface="Arial" charset="0"/>
                <a:hlinkClick r:id="rId3" action="ppaction://hlinkfile"/>
              </a:rPr>
              <a:t>Simulation of HWR/FWR with C filter</a:t>
            </a:r>
            <a:r>
              <a:rPr lang="en-US" sz="2400" dirty="0" smtClean="0">
                <a:latin typeface="Arial" charset="0"/>
              </a:rPr>
              <a:t>: with varying R and C</a:t>
            </a:r>
            <a:endParaRPr lang="en-US" sz="2400" dirty="0">
              <a:latin typeface="Arial" charset="0"/>
            </a:endParaRPr>
          </a:p>
        </p:txBody>
      </p:sp>
      <p:sp>
        <p:nvSpPr>
          <p:cNvPr id="9"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37</a:t>
            </a:fld>
            <a:endParaRPr lang="en-US" dirty="0">
              <a:solidFill>
                <a:schemeClr val="bg1"/>
              </a:solidFill>
            </a:endParaRPr>
          </a:p>
        </p:txBody>
      </p:sp>
    </p:spTree>
    <p:extLst>
      <p:ext uri="{BB962C8B-B14F-4D97-AF65-F5344CB8AC3E}">
        <p14:creationId xmlns:p14="http://schemas.microsoft.com/office/powerpoint/2010/main" val="384625002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solidFill>
                  <a:schemeClr val="tx1"/>
                </a:solidFill>
              </a:rPr>
              <a:t>Capacitor Filter </a:t>
            </a:r>
            <a:endParaRPr lang="en-US" dirty="0"/>
          </a:p>
        </p:txBody>
      </p:sp>
      <p:sp>
        <p:nvSpPr>
          <p:cNvPr id="8" name="Rectangle 7"/>
          <p:cNvSpPr/>
          <p:nvPr/>
        </p:nvSpPr>
        <p:spPr>
          <a:xfrm>
            <a:off x="304800" y="5423762"/>
            <a:ext cx="8839200" cy="584775"/>
          </a:xfrm>
          <a:prstGeom prst="rect">
            <a:avLst/>
          </a:prstGeom>
        </p:spPr>
        <p:txBody>
          <a:bodyPr wrap="square">
            <a:spAutoFit/>
          </a:bodyPr>
          <a:lstStyle/>
          <a:p>
            <a:r>
              <a:rPr lang="en-US" sz="3200" dirty="0" smtClean="0">
                <a:latin typeface="Times New Roman" panose="02020603050405020304" pitchFamily="18" charset="0"/>
                <a:cs typeface="Times New Roman" panose="02020603050405020304" pitchFamily="18" charset="0"/>
              </a:rPr>
              <a:t>Fig. 23 </a:t>
            </a:r>
            <a:r>
              <a:rPr lang="en-US" sz="3200" dirty="0">
                <a:latin typeface="Times New Roman" panose="02020603050405020304" pitchFamily="18" charset="0"/>
                <a:cs typeface="Times New Roman" panose="02020603050405020304" pitchFamily="18" charset="0"/>
              </a:rPr>
              <a:t>F</a:t>
            </a:r>
            <a:r>
              <a:rPr lang="en-US" sz="3200" dirty="0" smtClean="0">
                <a:latin typeface="Times New Roman" panose="02020603050405020304" pitchFamily="18" charset="0"/>
                <a:cs typeface="Times New Roman" panose="02020603050405020304" pitchFamily="18" charset="0"/>
              </a:rPr>
              <a:t>iltered output waveform using C type filter</a:t>
            </a:r>
            <a:endParaRPr lang="en-US" sz="3200" dirty="0">
              <a:latin typeface="Times New Roman" panose="02020603050405020304" pitchFamily="18" charset="0"/>
              <a:cs typeface="Times New Roman" panose="02020603050405020304" pitchFamily="18" charset="0"/>
            </a:endParaRPr>
          </a:p>
        </p:txBody>
      </p:sp>
      <p:sp>
        <p:nvSpPr>
          <p:cNvPr id="5"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9"/>
          <p:cNvSpPr>
            <a:spLocks noChangeArrowheads="1"/>
          </p:cNvSpPr>
          <p:nvPr/>
        </p:nvSpPr>
        <p:spPr bwMode="auto">
          <a:xfrm>
            <a:off x="274638" y="411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74638" algn="l"/>
              </a:tabLst>
              <a:defRPr>
                <a:solidFill>
                  <a:schemeClr val="tx1"/>
                </a:solidFill>
                <a:latin typeface="Arial" pitchFamily="34" charset="0"/>
                <a:cs typeface="Arial" pitchFamily="34" charset="0"/>
              </a:defRPr>
            </a:lvl1pPr>
            <a:lvl2pPr fontAlgn="base">
              <a:spcBef>
                <a:spcPct val="0"/>
              </a:spcBef>
              <a:spcAft>
                <a:spcPct val="0"/>
              </a:spcAft>
              <a:tabLst>
                <a:tab pos="274638" algn="l"/>
              </a:tabLst>
              <a:defRPr>
                <a:solidFill>
                  <a:schemeClr val="tx1"/>
                </a:solidFill>
                <a:latin typeface="Arial" pitchFamily="34" charset="0"/>
                <a:cs typeface="Arial" pitchFamily="34" charset="0"/>
              </a:defRPr>
            </a:lvl2pPr>
            <a:lvl3pPr fontAlgn="base">
              <a:spcBef>
                <a:spcPct val="0"/>
              </a:spcBef>
              <a:spcAft>
                <a:spcPct val="0"/>
              </a:spcAft>
              <a:tabLst>
                <a:tab pos="274638" algn="l"/>
              </a:tabLst>
              <a:defRPr>
                <a:solidFill>
                  <a:schemeClr val="tx1"/>
                </a:solidFill>
                <a:latin typeface="Arial" pitchFamily="34" charset="0"/>
                <a:cs typeface="Arial" pitchFamily="34" charset="0"/>
              </a:defRPr>
            </a:lvl3pPr>
            <a:lvl4pPr fontAlgn="base">
              <a:spcBef>
                <a:spcPct val="0"/>
              </a:spcBef>
              <a:spcAft>
                <a:spcPct val="0"/>
              </a:spcAft>
              <a:tabLst>
                <a:tab pos="274638" algn="l"/>
              </a:tabLst>
              <a:defRPr>
                <a:solidFill>
                  <a:schemeClr val="tx1"/>
                </a:solidFill>
                <a:latin typeface="Arial" pitchFamily="34" charset="0"/>
                <a:cs typeface="Arial" pitchFamily="34" charset="0"/>
              </a:defRPr>
            </a:lvl4pPr>
            <a:lvl5pPr fontAlgn="base">
              <a:spcBef>
                <a:spcPct val="0"/>
              </a:spcBef>
              <a:spcAft>
                <a:spcPct val="0"/>
              </a:spcAft>
              <a:tabLst>
                <a:tab pos="274638" algn="l"/>
              </a:tabLst>
              <a:defRPr>
                <a:solidFill>
                  <a:schemeClr val="tx1"/>
                </a:solidFill>
                <a:latin typeface="Arial" pitchFamily="34" charset="0"/>
                <a:cs typeface="Arial" pitchFamily="34" charset="0"/>
              </a:defRPr>
            </a:lvl5pPr>
            <a:lvl6pPr fontAlgn="base">
              <a:spcBef>
                <a:spcPct val="0"/>
              </a:spcBef>
              <a:spcAft>
                <a:spcPct val="0"/>
              </a:spcAft>
              <a:tabLst>
                <a:tab pos="274638" algn="l"/>
              </a:tabLst>
              <a:defRPr>
                <a:solidFill>
                  <a:schemeClr val="tx1"/>
                </a:solidFill>
                <a:latin typeface="Arial" pitchFamily="34" charset="0"/>
                <a:cs typeface="Arial" pitchFamily="34" charset="0"/>
              </a:defRPr>
            </a:lvl6pPr>
            <a:lvl7pPr fontAlgn="base">
              <a:spcBef>
                <a:spcPct val="0"/>
              </a:spcBef>
              <a:spcAft>
                <a:spcPct val="0"/>
              </a:spcAft>
              <a:tabLst>
                <a:tab pos="274638" algn="l"/>
              </a:tabLst>
              <a:defRPr>
                <a:solidFill>
                  <a:schemeClr val="tx1"/>
                </a:solidFill>
                <a:latin typeface="Arial" pitchFamily="34" charset="0"/>
                <a:cs typeface="Arial" pitchFamily="34" charset="0"/>
              </a:defRPr>
            </a:lvl7pPr>
            <a:lvl8pPr fontAlgn="base">
              <a:spcBef>
                <a:spcPct val="0"/>
              </a:spcBef>
              <a:spcAft>
                <a:spcPct val="0"/>
              </a:spcAft>
              <a:tabLst>
                <a:tab pos="274638" algn="l"/>
              </a:tabLst>
              <a:defRPr>
                <a:solidFill>
                  <a:schemeClr val="tx1"/>
                </a:solidFill>
                <a:latin typeface="Arial" pitchFamily="34" charset="0"/>
                <a:cs typeface="Arial" pitchFamily="34" charset="0"/>
              </a:defRPr>
            </a:lvl8pPr>
            <a:lvl9pPr fontAlgn="base">
              <a:spcBef>
                <a:spcPct val="0"/>
              </a:spcBef>
              <a:spcAft>
                <a:spcPct val="0"/>
              </a:spcAft>
              <a:tabLst>
                <a:tab pos="274638"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74638"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304800" y="791228"/>
            <a:ext cx="8839200" cy="4314172"/>
          </a:xfrm>
          <a:prstGeom prst="rect">
            <a:avLst/>
          </a:prstGeom>
          <a:noFill/>
          <a:ln>
            <a:noFill/>
          </a:ln>
        </p:spPr>
      </p:pic>
      <p:sp>
        <p:nvSpPr>
          <p:cNvPr id="9"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38</a:t>
            </a:fld>
            <a:endParaRPr lang="en-US" dirty="0">
              <a:solidFill>
                <a:schemeClr val="bg1"/>
              </a:solidFill>
            </a:endParaRPr>
          </a:p>
        </p:txBody>
      </p:sp>
    </p:spTree>
    <p:extLst>
      <p:ext uri="{BB962C8B-B14F-4D97-AF65-F5344CB8AC3E}">
        <p14:creationId xmlns:p14="http://schemas.microsoft.com/office/powerpoint/2010/main" val="349407213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solidFill>
                  <a:schemeClr val="tx1"/>
                </a:solidFill>
              </a:rPr>
              <a:t>Ripple factor with Capacitor Filter </a:t>
            </a:r>
            <a:endParaRPr lang="en-US" dirty="0"/>
          </a:p>
        </p:txBody>
      </p:sp>
      <p:sp>
        <p:nvSpPr>
          <p:cNvPr id="2" name="Rectangle 1"/>
          <p:cNvSpPr/>
          <p:nvPr/>
        </p:nvSpPr>
        <p:spPr>
          <a:xfrm>
            <a:off x="672353" y="1497976"/>
            <a:ext cx="2680448" cy="752065"/>
          </a:xfrm>
          <a:prstGeom prst="rect">
            <a:avLst/>
          </a:prstGeom>
        </p:spPr>
        <p:txBody>
          <a:bodyPr wrap="square">
            <a:spAutoFit/>
          </a:bodyPr>
          <a:lstStyle/>
          <a:p>
            <a:pPr marL="457200" indent="-457200" algn="just">
              <a:lnSpc>
                <a:spcPct val="150000"/>
              </a:lnSpc>
              <a:spcBef>
                <a:spcPts val="600"/>
              </a:spcBef>
              <a:buFont typeface="Arial" panose="020B0604020202020204" pitchFamily="34" charset="0"/>
              <a:buChar char="•"/>
            </a:pPr>
            <a:r>
              <a:rPr lang="en-IN" sz="3200" dirty="0" smtClean="0">
                <a:solidFill>
                  <a:srgbClr val="000000"/>
                </a:solidFill>
                <a:latin typeface="Times New Roman"/>
                <a:ea typeface="SimSun"/>
                <a:cs typeface="Times New Roman"/>
              </a:rPr>
              <a:t>For  </a:t>
            </a:r>
            <a:r>
              <a:rPr lang="en-IN" sz="3200" dirty="0">
                <a:solidFill>
                  <a:srgbClr val="000000"/>
                </a:solidFill>
                <a:latin typeface="Times New Roman"/>
                <a:ea typeface="SimSun"/>
                <a:cs typeface="Times New Roman"/>
              </a:rPr>
              <a:t>HWR</a:t>
            </a:r>
            <a:endParaRPr lang="en-GB" sz="3200" dirty="0">
              <a:ea typeface="Calibri"/>
              <a:cs typeface="Times New Roman"/>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274638" y="411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74638" algn="l"/>
              </a:tabLst>
              <a:defRPr>
                <a:solidFill>
                  <a:schemeClr val="tx1"/>
                </a:solidFill>
                <a:latin typeface="Arial" pitchFamily="34" charset="0"/>
                <a:cs typeface="Arial" pitchFamily="34" charset="0"/>
              </a:defRPr>
            </a:lvl1pPr>
            <a:lvl2pPr fontAlgn="base">
              <a:spcBef>
                <a:spcPct val="0"/>
              </a:spcBef>
              <a:spcAft>
                <a:spcPct val="0"/>
              </a:spcAft>
              <a:tabLst>
                <a:tab pos="274638" algn="l"/>
              </a:tabLst>
              <a:defRPr>
                <a:solidFill>
                  <a:schemeClr val="tx1"/>
                </a:solidFill>
                <a:latin typeface="Arial" pitchFamily="34" charset="0"/>
                <a:cs typeface="Arial" pitchFamily="34" charset="0"/>
              </a:defRPr>
            </a:lvl2pPr>
            <a:lvl3pPr fontAlgn="base">
              <a:spcBef>
                <a:spcPct val="0"/>
              </a:spcBef>
              <a:spcAft>
                <a:spcPct val="0"/>
              </a:spcAft>
              <a:tabLst>
                <a:tab pos="274638" algn="l"/>
              </a:tabLst>
              <a:defRPr>
                <a:solidFill>
                  <a:schemeClr val="tx1"/>
                </a:solidFill>
                <a:latin typeface="Arial" pitchFamily="34" charset="0"/>
                <a:cs typeface="Arial" pitchFamily="34" charset="0"/>
              </a:defRPr>
            </a:lvl3pPr>
            <a:lvl4pPr fontAlgn="base">
              <a:spcBef>
                <a:spcPct val="0"/>
              </a:spcBef>
              <a:spcAft>
                <a:spcPct val="0"/>
              </a:spcAft>
              <a:tabLst>
                <a:tab pos="274638" algn="l"/>
              </a:tabLst>
              <a:defRPr>
                <a:solidFill>
                  <a:schemeClr val="tx1"/>
                </a:solidFill>
                <a:latin typeface="Arial" pitchFamily="34" charset="0"/>
                <a:cs typeface="Arial" pitchFamily="34" charset="0"/>
              </a:defRPr>
            </a:lvl4pPr>
            <a:lvl5pPr fontAlgn="base">
              <a:spcBef>
                <a:spcPct val="0"/>
              </a:spcBef>
              <a:spcAft>
                <a:spcPct val="0"/>
              </a:spcAft>
              <a:tabLst>
                <a:tab pos="274638" algn="l"/>
              </a:tabLst>
              <a:defRPr>
                <a:solidFill>
                  <a:schemeClr val="tx1"/>
                </a:solidFill>
                <a:latin typeface="Arial" pitchFamily="34" charset="0"/>
                <a:cs typeface="Arial" pitchFamily="34" charset="0"/>
              </a:defRPr>
            </a:lvl5pPr>
            <a:lvl6pPr fontAlgn="base">
              <a:spcBef>
                <a:spcPct val="0"/>
              </a:spcBef>
              <a:spcAft>
                <a:spcPct val="0"/>
              </a:spcAft>
              <a:tabLst>
                <a:tab pos="274638" algn="l"/>
              </a:tabLst>
              <a:defRPr>
                <a:solidFill>
                  <a:schemeClr val="tx1"/>
                </a:solidFill>
                <a:latin typeface="Arial" pitchFamily="34" charset="0"/>
                <a:cs typeface="Arial" pitchFamily="34" charset="0"/>
              </a:defRPr>
            </a:lvl6pPr>
            <a:lvl7pPr fontAlgn="base">
              <a:spcBef>
                <a:spcPct val="0"/>
              </a:spcBef>
              <a:spcAft>
                <a:spcPct val="0"/>
              </a:spcAft>
              <a:tabLst>
                <a:tab pos="274638" algn="l"/>
              </a:tabLst>
              <a:defRPr>
                <a:solidFill>
                  <a:schemeClr val="tx1"/>
                </a:solidFill>
                <a:latin typeface="Arial" pitchFamily="34" charset="0"/>
                <a:cs typeface="Arial" pitchFamily="34" charset="0"/>
              </a:defRPr>
            </a:lvl7pPr>
            <a:lvl8pPr fontAlgn="base">
              <a:spcBef>
                <a:spcPct val="0"/>
              </a:spcBef>
              <a:spcAft>
                <a:spcPct val="0"/>
              </a:spcAft>
              <a:tabLst>
                <a:tab pos="274638" algn="l"/>
              </a:tabLst>
              <a:defRPr>
                <a:solidFill>
                  <a:schemeClr val="tx1"/>
                </a:solidFill>
                <a:latin typeface="Arial" pitchFamily="34" charset="0"/>
                <a:cs typeface="Arial" pitchFamily="34" charset="0"/>
              </a:defRPr>
            </a:lvl8pPr>
            <a:lvl9pPr fontAlgn="base">
              <a:spcBef>
                <a:spcPct val="0"/>
              </a:spcBef>
              <a:spcAft>
                <a:spcPct val="0"/>
              </a:spcAft>
              <a:tabLst>
                <a:tab pos="274638"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74638"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4"/>
          <p:cNvSpPr/>
          <p:nvPr/>
        </p:nvSpPr>
        <p:spPr>
          <a:xfrm>
            <a:off x="768606" y="3763469"/>
            <a:ext cx="3117594" cy="830997"/>
          </a:xfrm>
          <a:prstGeom prst="rect">
            <a:avLst/>
          </a:prstGeom>
        </p:spPr>
        <p:txBody>
          <a:bodyPr wrap="square">
            <a:spAutoFit/>
          </a:bodyPr>
          <a:lstStyle/>
          <a:p>
            <a:pPr marL="457200" indent="-457200" algn="just">
              <a:lnSpc>
                <a:spcPct val="150000"/>
              </a:lnSpc>
              <a:spcBef>
                <a:spcPts val="600"/>
              </a:spcBef>
              <a:buFont typeface="Arial" panose="020B0604020202020204" pitchFamily="34" charset="0"/>
              <a:buChar char="•"/>
            </a:pPr>
            <a:r>
              <a:rPr lang="en-IN" sz="3200" dirty="0" smtClean="0">
                <a:solidFill>
                  <a:srgbClr val="000000"/>
                </a:solidFill>
                <a:latin typeface="Times New Roman"/>
                <a:ea typeface="SimSun"/>
                <a:cs typeface="Times New Roman"/>
              </a:rPr>
              <a:t>For FWR </a:t>
            </a:r>
            <a:endParaRPr lang="en-GB" sz="3200" dirty="0">
              <a:ea typeface="Calibri"/>
              <a:cs typeface="Times New Roman"/>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214490439"/>
              </p:ext>
            </p:extLst>
          </p:nvPr>
        </p:nvGraphicFramePr>
        <p:xfrm>
          <a:off x="3810000" y="3505200"/>
          <a:ext cx="3697287" cy="1818309"/>
        </p:xfrm>
        <a:graphic>
          <a:graphicData uri="http://schemas.openxmlformats.org/presentationml/2006/ole">
            <mc:AlternateContent xmlns:mc="http://schemas.openxmlformats.org/markup-compatibility/2006">
              <mc:Choice xmlns:v="urn:schemas-microsoft-com:vml" Requires="v">
                <p:oleObj spid="_x0000_s60674" name="Equation" r:id="rId4" imgW="774360" imgH="380880" progId="Equation.3">
                  <p:embed/>
                </p:oleObj>
              </mc:Choice>
              <mc:Fallback>
                <p:oleObj name="Equation" r:id="rId4" imgW="774360" imgH="380880" progId="Equation.3">
                  <p:embed/>
                  <p:pic>
                    <p:nvPicPr>
                      <p:cNvPr id="0" name=""/>
                      <p:cNvPicPr/>
                      <p:nvPr/>
                    </p:nvPicPr>
                    <p:blipFill>
                      <a:blip r:embed="rId5"/>
                      <a:stretch>
                        <a:fillRect/>
                      </a:stretch>
                    </p:blipFill>
                    <p:spPr>
                      <a:xfrm>
                        <a:off x="3810000" y="3505200"/>
                        <a:ext cx="3697287" cy="1818309"/>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798702414"/>
              </p:ext>
            </p:extLst>
          </p:nvPr>
        </p:nvGraphicFramePr>
        <p:xfrm>
          <a:off x="3581400" y="1066800"/>
          <a:ext cx="4028930" cy="1981410"/>
        </p:xfrm>
        <a:graphic>
          <a:graphicData uri="http://schemas.openxmlformats.org/presentationml/2006/ole">
            <mc:AlternateContent xmlns:mc="http://schemas.openxmlformats.org/markup-compatibility/2006">
              <mc:Choice xmlns:v="urn:schemas-microsoft-com:vml" Requires="v">
                <p:oleObj spid="_x0000_s60675" name="Equation" r:id="rId6" imgW="774360" imgH="380880" progId="Equation.3">
                  <p:embed/>
                </p:oleObj>
              </mc:Choice>
              <mc:Fallback>
                <p:oleObj name="Equation" r:id="rId6" imgW="774360" imgH="380880" progId="Equation.3">
                  <p:embed/>
                  <p:pic>
                    <p:nvPicPr>
                      <p:cNvPr id="0" name=""/>
                      <p:cNvPicPr/>
                      <p:nvPr/>
                    </p:nvPicPr>
                    <p:blipFill>
                      <a:blip r:embed="rId7"/>
                      <a:stretch>
                        <a:fillRect/>
                      </a:stretch>
                    </p:blipFill>
                    <p:spPr>
                      <a:xfrm>
                        <a:off x="3581400" y="1066800"/>
                        <a:ext cx="4028930" cy="1981410"/>
                      </a:xfrm>
                      <a:prstGeom prst="rect">
                        <a:avLst/>
                      </a:prstGeom>
                    </p:spPr>
                  </p:pic>
                </p:oleObj>
              </mc:Fallback>
            </mc:AlternateContent>
          </a:graphicData>
        </a:graphic>
      </p:graphicFrame>
      <p:sp>
        <p:nvSpPr>
          <p:cNvPr id="10"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39</a:t>
            </a:fld>
            <a:endParaRPr lang="en-US" dirty="0">
              <a:solidFill>
                <a:schemeClr val="bg1"/>
              </a:solidFill>
            </a:endParaRPr>
          </a:p>
        </p:txBody>
      </p:sp>
    </p:spTree>
    <p:extLst>
      <p:ext uri="{BB962C8B-B14F-4D97-AF65-F5344CB8AC3E}">
        <p14:creationId xmlns:p14="http://schemas.microsoft.com/office/powerpoint/2010/main" val="105613434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t>INTRODUCTION</a:t>
            </a:r>
            <a:endParaRPr lang="en-US" i="0" dirty="0"/>
          </a:p>
        </p:txBody>
      </p:sp>
      <p:sp>
        <p:nvSpPr>
          <p:cNvPr id="4" name="Slide Number Placeholder 3"/>
          <p:cNvSpPr>
            <a:spLocks noGrp="1"/>
          </p:cNvSpPr>
          <p:nvPr>
            <p:ph type="sldNum" sz="quarter" idx="12"/>
          </p:nvPr>
        </p:nvSpPr>
        <p:spPr/>
        <p:txBody>
          <a:bodyPr/>
          <a:lstStyle/>
          <a:p>
            <a:fld id="{7DB72B6B-351E-47F5-8A9F-408C781D2328}" type="slidenum">
              <a:rPr lang="en-US" smtClean="0">
                <a:solidFill>
                  <a:schemeClr val="bg1"/>
                </a:solidFill>
              </a:rPr>
              <a:t>4</a:t>
            </a:fld>
            <a:endParaRPr lang="en-US" dirty="0">
              <a:solidFill>
                <a:schemeClr val="bg1"/>
              </a:solidFill>
            </a:endParaRPr>
          </a:p>
        </p:txBody>
      </p:sp>
      <p:sp>
        <p:nvSpPr>
          <p:cNvPr id="8" name="Rectangle 3"/>
          <p:cNvSpPr>
            <a:spLocks noGrp="1" noChangeArrowheads="1"/>
          </p:cNvSpPr>
          <p:nvPr>
            <p:ph idx="1"/>
          </p:nvPr>
        </p:nvSpPr>
        <p:spPr>
          <a:xfrm>
            <a:off x="258337" y="762000"/>
            <a:ext cx="8915400" cy="3798332"/>
          </a:xfrm>
          <a:extLst/>
        </p:spPr>
        <p:txBody>
          <a:bodyPr rtlCol="0">
            <a:noAutofit/>
          </a:bodyPr>
          <a:lstStyle/>
          <a:p>
            <a:pPr>
              <a:defRPr/>
            </a:pPr>
            <a:r>
              <a:rPr lang="en-US" altLang="en-US" sz="2400" dirty="0" smtClean="0">
                <a:latin typeface="Times New Roman" pitchFamily="18" charset="0"/>
              </a:rPr>
              <a:t>What is an AC and an DC signal? </a:t>
            </a:r>
          </a:p>
          <a:p>
            <a:pPr>
              <a:defRPr/>
            </a:pPr>
            <a:r>
              <a:rPr lang="en-US" altLang="en-US" sz="2400" dirty="0" err="1" smtClean="0">
                <a:latin typeface="Times New Roman" pitchFamily="18" charset="0"/>
              </a:rPr>
              <a:t>Eg</a:t>
            </a:r>
            <a:r>
              <a:rPr lang="en-US" altLang="en-US" sz="2400" dirty="0" smtClean="0">
                <a:latin typeface="Times New Roman" pitchFamily="18" charset="0"/>
              </a:rPr>
              <a:t>. of AC signal </a:t>
            </a:r>
          </a:p>
          <a:p>
            <a:pPr>
              <a:defRPr/>
            </a:pPr>
            <a:endParaRPr lang="en-US" altLang="en-US" sz="2400" dirty="0">
              <a:latin typeface="Times New Roman" pitchFamily="18" charset="0"/>
            </a:endParaRPr>
          </a:p>
          <a:p>
            <a:pPr marL="0" indent="0">
              <a:buNone/>
              <a:defRPr/>
            </a:pPr>
            <a:endParaRPr lang="en-US" altLang="en-US" sz="2400" dirty="0" smtClean="0">
              <a:latin typeface="Times New Roman" pitchFamily="18" charset="0"/>
            </a:endParaRPr>
          </a:p>
          <a:p>
            <a:pPr marL="0" indent="0">
              <a:buNone/>
              <a:defRPr/>
            </a:pPr>
            <a:endParaRPr lang="en-US" altLang="en-US" sz="2400" dirty="0" smtClean="0">
              <a:latin typeface="Times New Roman" pitchFamily="18" charset="0"/>
            </a:endParaRPr>
          </a:p>
          <a:p>
            <a:pPr marL="0" indent="0">
              <a:buNone/>
              <a:defRPr/>
            </a:pPr>
            <a:r>
              <a:rPr lang="en-US" altLang="en-US" sz="2400" dirty="0" smtClean="0">
                <a:latin typeface="Times New Roman" pitchFamily="18" charset="0"/>
              </a:rPr>
              <a:t>Define</a:t>
            </a:r>
          </a:p>
          <a:p>
            <a:pPr>
              <a:defRPr/>
            </a:pPr>
            <a:r>
              <a:rPr lang="en-US" altLang="en-US" sz="2400" dirty="0" smtClean="0">
                <a:latin typeface="Times New Roman" pitchFamily="18" charset="0"/>
              </a:rPr>
              <a:t>Average value</a:t>
            </a:r>
          </a:p>
          <a:p>
            <a:pPr>
              <a:defRPr/>
            </a:pPr>
            <a:r>
              <a:rPr lang="en-US" altLang="en-US" sz="2400" dirty="0" smtClean="0">
                <a:latin typeface="Times New Roman" pitchFamily="18" charset="0"/>
              </a:rPr>
              <a:t>RMS or effective value	</a:t>
            </a:r>
          </a:p>
          <a:p>
            <a:pPr marL="0" indent="0">
              <a:buNone/>
              <a:defRPr/>
            </a:pPr>
            <a:r>
              <a:rPr lang="en-US" altLang="en-US" sz="2400" dirty="0" smtClean="0">
                <a:latin typeface="Times New Roman" pitchFamily="18" charset="0"/>
              </a:rPr>
              <a:t>	</a:t>
            </a:r>
          </a:p>
          <a:p>
            <a:pPr marL="0" indent="0" eaLnBrk="1" fontAlgn="auto" hangingPunct="1">
              <a:spcAft>
                <a:spcPts val="0"/>
              </a:spcAft>
              <a:buFontTx/>
              <a:buNone/>
              <a:defRPr/>
            </a:pPr>
            <a:endParaRPr lang="en-US" altLang="en-US" sz="2400" dirty="0" smtClean="0">
              <a:latin typeface="Times New Roman" pitchFamily="18" charset="0"/>
            </a:endParaRPr>
          </a:p>
          <a:p>
            <a:pPr marL="0" indent="0" eaLnBrk="1" fontAlgn="auto" hangingPunct="1">
              <a:spcAft>
                <a:spcPts val="0"/>
              </a:spcAft>
              <a:buFontTx/>
              <a:buNone/>
              <a:defRPr/>
            </a:pPr>
            <a:endParaRPr lang="en-US" altLang="en-US" sz="2400" dirty="0">
              <a:latin typeface="Times New Roman" pitchFamily="18" charset="0"/>
            </a:endParaRPr>
          </a:p>
          <a:p>
            <a:pPr marL="0" indent="0">
              <a:buNone/>
              <a:defRPr/>
            </a:pPr>
            <a:r>
              <a:rPr lang="en-US" altLang="en-US" sz="2400" dirty="0" smtClean="0">
                <a:latin typeface="Times New Roman" pitchFamily="18" charset="0"/>
              </a:rPr>
              <a:t>Electricity </a:t>
            </a:r>
            <a:r>
              <a:rPr lang="en-US" altLang="en-US" sz="2400" dirty="0">
                <a:latin typeface="Times New Roman" pitchFamily="18" charset="0"/>
              </a:rPr>
              <a:t>Distribution in INDIA: AC signal of 230V, 50HZ</a:t>
            </a:r>
            <a:r>
              <a:rPr lang="en-US" altLang="en-US" sz="2400" dirty="0" smtClean="0">
                <a:latin typeface="Times New Roman" pitchFamily="18" charset="0"/>
              </a:rPr>
              <a:t>.</a:t>
            </a:r>
          </a:p>
          <a:p>
            <a:pPr marL="0" indent="0">
              <a:buNone/>
              <a:defRPr/>
            </a:pPr>
            <a:r>
              <a:rPr lang="en-IN" altLang="en-US" sz="2400" dirty="0">
                <a:latin typeface="Times New Roman" pitchFamily="18" charset="0"/>
              </a:rPr>
              <a:t>Necessity of   DC power: Many electronic gadgets</a:t>
            </a:r>
            <a:endParaRPr lang="en-US" altLang="en-US" sz="2400" dirty="0">
              <a:latin typeface="Times New Roman" pitchFamily="18" charset="0"/>
            </a:endParaRPr>
          </a:p>
          <a:p>
            <a:pPr marL="0" indent="0" eaLnBrk="1" fontAlgn="auto" hangingPunct="1">
              <a:spcAft>
                <a:spcPts val="0"/>
              </a:spcAft>
              <a:buFontTx/>
              <a:buNone/>
              <a:defRPr/>
            </a:pPr>
            <a:endParaRPr lang="en-US" altLang="en-US" sz="2400" dirty="0">
              <a:latin typeface="Times New Roman" pitchFamily="18" charset="0"/>
            </a:endParaRPr>
          </a:p>
          <a:p>
            <a:pPr marL="0" indent="0" eaLnBrk="1" fontAlgn="auto" hangingPunct="1">
              <a:spcAft>
                <a:spcPts val="0"/>
              </a:spcAft>
              <a:buFontTx/>
              <a:buNone/>
              <a:defRPr/>
            </a:pPr>
            <a:endParaRPr lang="en-US" altLang="en-US" sz="2400" dirty="0" smtClean="0">
              <a:latin typeface="Times New Roman" pitchFamily="18" charset="0"/>
            </a:endParaRPr>
          </a:p>
        </p:txBody>
      </p:sp>
      <p:graphicFrame>
        <p:nvGraphicFramePr>
          <p:cNvPr id="9" name="Object 1"/>
          <p:cNvGraphicFramePr>
            <a:graphicFrameLocks noChangeAspect="1"/>
          </p:cNvGraphicFramePr>
          <p:nvPr>
            <p:extLst>
              <p:ext uri="{D42A27DB-BD31-4B8C-83A1-F6EECF244321}">
                <p14:modId xmlns:p14="http://schemas.microsoft.com/office/powerpoint/2010/main" val="4051431810"/>
              </p:ext>
            </p:extLst>
          </p:nvPr>
        </p:nvGraphicFramePr>
        <p:xfrm>
          <a:off x="3124200" y="1219200"/>
          <a:ext cx="3495675" cy="488950"/>
        </p:xfrm>
        <a:graphic>
          <a:graphicData uri="http://schemas.openxmlformats.org/presentationml/2006/ole">
            <mc:AlternateContent xmlns:mc="http://schemas.openxmlformats.org/markup-compatibility/2006">
              <mc:Choice xmlns:v="urn:schemas-microsoft-com:vml" Requires="v">
                <p:oleObj spid="_x0000_s14621" name="Equation" r:id="rId4" imgW="1028520" imgH="177480" progId="Equation.3">
                  <p:embed/>
                </p:oleObj>
              </mc:Choice>
              <mc:Fallback>
                <p:oleObj name="Equation" r:id="rId4" imgW="1028520" imgH="177480" progId="Equation.3">
                  <p:embed/>
                  <p:pic>
                    <p:nvPicPr>
                      <p:cNvPr id="0" name=""/>
                      <p:cNvPicPr>
                        <a:picLocks noChangeAspect="1" noChangeArrowheads="1"/>
                      </p:cNvPicPr>
                      <p:nvPr/>
                    </p:nvPicPr>
                    <p:blipFill>
                      <a:blip r:embed="rId5"/>
                      <a:srcRect/>
                      <a:stretch>
                        <a:fillRect/>
                      </a:stretch>
                    </p:blipFill>
                    <p:spPr bwMode="auto">
                      <a:xfrm>
                        <a:off x="3124200" y="1219200"/>
                        <a:ext cx="3495675" cy="488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
          <p:cNvGraphicFramePr>
            <a:graphicFrameLocks noChangeAspect="1"/>
          </p:cNvGraphicFramePr>
          <p:nvPr>
            <p:extLst>
              <p:ext uri="{D42A27DB-BD31-4B8C-83A1-F6EECF244321}">
                <p14:modId xmlns:p14="http://schemas.microsoft.com/office/powerpoint/2010/main" val="1682489124"/>
              </p:ext>
            </p:extLst>
          </p:nvPr>
        </p:nvGraphicFramePr>
        <p:xfrm>
          <a:off x="3929062" y="1561097"/>
          <a:ext cx="4791076" cy="628650"/>
        </p:xfrm>
        <a:graphic>
          <a:graphicData uri="http://schemas.openxmlformats.org/presentationml/2006/ole">
            <mc:AlternateContent xmlns:mc="http://schemas.openxmlformats.org/markup-compatibility/2006">
              <mc:Choice xmlns:v="urn:schemas-microsoft-com:vml" Requires="v">
                <p:oleObj spid="_x0000_s14622" name="Equation" r:id="rId6" imgW="1409400" imgH="228600" progId="Equation.3">
                  <p:embed/>
                </p:oleObj>
              </mc:Choice>
              <mc:Fallback>
                <p:oleObj name="Equation" r:id="rId6" imgW="1409400" imgH="228600" progId="Equation.3">
                  <p:embed/>
                  <p:pic>
                    <p:nvPicPr>
                      <p:cNvPr id="0" name=""/>
                      <p:cNvPicPr>
                        <a:picLocks noChangeAspect="1" noChangeArrowheads="1"/>
                      </p:cNvPicPr>
                      <p:nvPr/>
                    </p:nvPicPr>
                    <p:blipFill>
                      <a:blip r:embed="rId7"/>
                      <a:srcRect/>
                      <a:stretch>
                        <a:fillRect/>
                      </a:stretch>
                    </p:blipFill>
                    <p:spPr bwMode="auto">
                      <a:xfrm>
                        <a:off x="3929062" y="1561097"/>
                        <a:ext cx="4791076" cy="62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4"/>
          <p:cNvGrpSpPr/>
          <p:nvPr/>
        </p:nvGrpSpPr>
        <p:grpSpPr>
          <a:xfrm>
            <a:off x="3505200" y="2057400"/>
            <a:ext cx="5334000" cy="2502932"/>
            <a:chOff x="9145859" y="228600"/>
            <a:chExt cx="5334000" cy="2502932"/>
          </a:xfrm>
        </p:grpSpPr>
        <p:pic>
          <p:nvPicPr>
            <p:cNvPr id="14"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45859" y="228600"/>
              <a:ext cx="5334000" cy="2133600"/>
            </a:xfrm>
            <a:prstGeom prst="rect">
              <a:avLst/>
            </a:prstGeom>
            <a:noFill/>
            <a:ln>
              <a:noFill/>
            </a:ln>
          </p:spPr>
        </p:pic>
        <p:sp>
          <p:nvSpPr>
            <p:cNvPr id="3" name="TextBox 2"/>
            <p:cNvSpPr txBox="1"/>
            <p:nvPr/>
          </p:nvSpPr>
          <p:spPr>
            <a:xfrm>
              <a:off x="9448799" y="2362200"/>
              <a:ext cx="5031059" cy="369332"/>
            </a:xfrm>
            <a:prstGeom prst="rect">
              <a:avLst/>
            </a:prstGeom>
            <a:noFill/>
          </p:spPr>
          <p:txBody>
            <a:bodyPr wrap="square" rtlCol="0">
              <a:spAutoFit/>
            </a:bodyPr>
            <a:lstStyle/>
            <a:p>
              <a:r>
                <a:rPr lang="en-US" altLang="en-US" dirty="0">
                  <a:latin typeface="Times New Roman" pitchFamily="18" charset="0"/>
                </a:rPr>
                <a:t>Fig. 1: AC signal with </a:t>
              </a:r>
              <a:r>
                <a:rPr lang="en-US" altLang="en-US" i="1" dirty="0" smtClean="0">
                  <a:latin typeface="Times New Roman" pitchFamily="18" charset="0"/>
                </a:rPr>
                <a:t>A=</a:t>
              </a:r>
              <a:r>
                <a:rPr lang="en-US" altLang="en-US" dirty="0" smtClean="0">
                  <a:latin typeface="Times New Roman" pitchFamily="18" charset="0"/>
                </a:rPr>
                <a:t>230V</a:t>
              </a:r>
              <a:r>
                <a:rPr lang="en-US" altLang="en-US" i="1" dirty="0">
                  <a:latin typeface="Times New Roman" pitchFamily="18" charset="0"/>
                </a:rPr>
                <a:t>, f=</a:t>
              </a:r>
              <a:r>
                <a:rPr lang="en-US" altLang="en-US" dirty="0">
                  <a:latin typeface="Times New Roman" pitchFamily="18" charset="0"/>
                </a:rPr>
                <a:t>50Hz</a:t>
              </a:r>
              <a:endParaRPr lang="en-GB" dirty="0"/>
            </a:p>
          </p:txBody>
        </p:sp>
      </p:grpSp>
      <p:sp>
        <p:nvSpPr>
          <p:cNvPr id="6" name="Rectangle 5"/>
          <p:cNvSpPr/>
          <p:nvPr/>
        </p:nvSpPr>
        <p:spPr>
          <a:xfrm>
            <a:off x="174702" y="4790658"/>
            <a:ext cx="8686800" cy="600164"/>
          </a:xfrm>
          <a:prstGeom prst="rect">
            <a:avLst/>
          </a:prstGeom>
          <a:solidFill>
            <a:srgbClr val="92D050"/>
          </a:solidFill>
          <a:ln>
            <a:solidFill>
              <a:schemeClr val="tx1"/>
            </a:solidFill>
          </a:ln>
        </p:spPr>
        <p:txBody>
          <a:bodyPr wrap="square">
            <a:spAutoFit/>
          </a:bodyPr>
          <a:lstStyle/>
          <a:p>
            <a:pPr algn="just">
              <a:defRPr/>
            </a:pPr>
            <a:endParaRPr lang="en-US" altLang="en-US" sz="900" dirty="0">
              <a:latin typeface="Times New Roman" pitchFamily="18" charset="0"/>
            </a:endParaRPr>
          </a:p>
          <a:p>
            <a:pPr algn="just">
              <a:defRPr/>
            </a:pPr>
            <a:r>
              <a:rPr lang="en-US" altLang="en-US" sz="2400" dirty="0" smtClean="0">
                <a:solidFill>
                  <a:srgbClr val="002060"/>
                </a:solidFill>
                <a:latin typeface="Times New Roman" pitchFamily="18" charset="0"/>
              </a:rPr>
              <a:t>Note</a:t>
            </a:r>
            <a:r>
              <a:rPr lang="en-US" altLang="en-US" sz="2400" dirty="0">
                <a:solidFill>
                  <a:srgbClr val="002060"/>
                </a:solidFill>
                <a:latin typeface="Times New Roman" pitchFamily="18" charset="0"/>
              </a:rPr>
              <a:t>: The </a:t>
            </a:r>
            <a:r>
              <a:rPr lang="en-US" altLang="en-US" sz="2400" b="1" dirty="0">
                <a:solidFill>
                  <a:srgbClr val="002060"/>
                </a:solidFill>
                <a:latin typeface="Times New Roman" pitchFamily="18" charset="0"/>
              </a:rPr>
              <a:t>average  </a:t>
            </a:r>
            <a:r>
              <a:rPr lang="en-US" altLang="en-US" sz="2400" dirty="0">
                <a:solidFill>
                  <a:srgbClr val="002060"/>
                </a:solidFill>
                <a:latin typeface="Times New Roman" pitchFamily="18" charset="0"/>
              </a:rPr>
              <a:t>or </a:t>
            </a:r>
            <a:r>
              <a:rPr lang="en-US" altLang="en-US" sz="2400" b="1" dirty="0">
                <a:solidFill>
                  <a:srgbClr val="002060"/>
                </a:solidFill>
                <a:latin typeface="Times New Roman" pitchFamily="18" charset="0"/>
              </a:rPr>
              <a:t>DC value  </a:t>
            </a:r>
            <a:r>
              <a:rPr lang="en-US" altLang="en-US" sz="2400" dirty="0">
                <a:solidFill>
                  <a:srgbClr val="002060"/>
                </a:solidFill>
                <a:latin typeface="Times New Roman" pitchFamily="18" charset="0"/>
              </a:rPr>
              <a:t>of this signal is equal to zero. </a:t>
            </a:r>
            <a:endParaRPr lang="en-GB" sz="2400" dirty="0"/>
          </a:p>
        </p:txBody>
      </p:sp>
    </p:spTree>
    <p:extLst>
      <p:ext uri="{BB962C8B-B14F-4D97-AF65-F5344CB8AC3E}">
        <p14:creationId xmlns:p14="http://schemas.microsoft.com/office/powerpoint/2010/main" val="71218293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solidFill>
                  <a:schemeClr val="tx1"/>
                </a:solidFill>
              </a:rPr>
              <a:t>Ripple factor with Capacitor Filter </a:t>
            </a:r>
            <a:endParaRPr lang="en-US" dirty="0"/>
          </a:p>
        </p:txBody>
      </p:sp>
      <p:sp>
        <p:nvSpPr>
          <p:cNvPr id="2" name="Rectangle 1"/>
          <p:cNvSpPr/>
          <p:nvPr/>
        </p:nvSpPr>
        <p:spPr>
          <a:xfrm>
            <a:off x="672352" y="1066800"/>
            <a:ext cx="7404847" cy="752065"/>
          </a:xfrm>
          <a:prstGeom prst="rect">
            <a:avLst/>
          </a:prstGeom>
        </p:spPr>
        <p:txBody>
          <a:bodyPr wrap="square">
            <a:spAutoFit/>
          </a:bodyPr>
          <a:lstStyle/>
          <a:p>
            <a:pPr marL="457200" indent="-457200" algn="just">
              <a:lnSpc>
                <a:spcPct val="150000"/>
              </a:lnSpc>
              <a:spcBef>
                <a:spcPts val="600"/>
              </a:spcBef>
              <a:buFont typeface="Arial" panose="020B0604020202020204" pitchFamily="34" charset="0"/>
              <a:buChar char="•"/>
            </a:pPr>
            <a:r>
              <a:rPr lang="en-IN" sz="3200" dirty="0" smtClean="0">
                <a:solidFill>
                  <a:srgbClr val="000000"/>
                </a:solidFill>
                <a:latin typeface="Times New Roman"/>
                <a:ea typeface="SimSun"/>
                <a:cs typeface="Times New Roman"/>
              </a:rPr>
              <a:t>DC value of filtered output for HWR</a:t>
            </a:r>
            <a:endParaRPr lang="en-GB" sz="3200" dirty="0">
              <a:ea typeface="Calibri"/>
              <a:cs typeface="Times New Roman"/>
            </a:endParaRPr>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274638" y="411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74638" algn="l"/>
              </a:tabLst>
              <a:defRPr>
                <a:solidFill>
                  <a:schemeClr val="tx1"/>
                </a:solidFill>
                <a:latin typeface="Arial" pitchFamily="34" charset="0"/>
                <a:cs typeface="Arial" pitchFamily="34" charset="0"/>
              </a:defRPr>
            </a:lvl1pPr>
            <a:lvl2pPr fontAlgn="base">
              <a:spcBef>
                <a:spcPct val="0"/>
              </a:spcBef>
              <a:spcAft>
                <a:spcPct val="0"/>
              </a:spcAft>
              <a:tabLst>
                <a:tab pos="274638" algn="l"/>
              </a:tabLst>
              <a:defRPr>
                <a:solidFill>
                  <a:schemeClr val="tx1"/>
                </a:solidFill>
                <a:latin typeface="Arial" pitchFamily="34" charset="0"/>
                <a:cs typeface="Arial" pitchFamily="34" charset="0"/>
              </a:defRPr>
            </a:lvl2pPr>
            <a:lvl3pPr fontAlgn="base">
              <a:spcBef>
                <a:spcPct val="0"/>
              </a:spcBef>
              <a:spcAft>
                <a:spcPct val="0"/>
              </a:spcAft>
              <a:tabLst>
                <a:tab pos="274638" algn="l"/>
              </a:tabLst>
              <a:defRPr>
                <a:solidFill>
                  <a:schemeClr val="tx1"/>
                </a:solidFill>
                <a:latin typeface="Arial" pitchFamily="34" charset="0"/>
                <a:cs typeface="Arial" pitchFamily="34" charset="0"/>
              </a:defRPr>
            </a:lvl3pPr>
            <a:lvl4pPr fontAlgn="base">
              <a:spcBef>
                <a:spcPct val="0"/>
              </a:spcBef>
              <a:spcAft>
                <a:spcPct val="0"/>
              </a:spcAft>
              <a:tabLst>
                <a:tab pos="274638" algn="l"/>
              </a:tabLst>
              <a:defRPr>
                <a:solidFill>
                  <a:schemeClr val="tx1"/>
                </a:solidFill>
                <a:latin typeface="Arial" pitchFamily="34" charset="0"/>
                <a:cs typeface="Arial" pitchFamily="34" charset="0"/>
              </a:defRPr>
            </a:lvl4pPr>
            <a:lvl5pPr fontAlgn="base">
              <a:spcBef>
                <a:spcPct val="0"/>
              </a:spcBef>
              <a:spcAft>
                <a:spcPct val="0"/>
              </a:spcAft>
              <a:tabLst>
                <a:tab pos="274638" algn="l"/>
              </a:tabLst>
              <a:defRPr>
                <a:solidFill>
                  <a:schemeClr val="tx1"/>
                </a:solidFill>
                <a:latin typeface="Arial" pitchFamily="34" charset="0"/>
                <a:cs typeface="Arial" pitchFamily="34" charset="0"/>
              </a:defRPr>
            </a:lvl5pPr>
            <a:lvl6pPr fontAlgn="base">
              <a:spcBef>
                <a:spcPct val="0"/>
              </a:spcBef>
              <a:spcAft>
                <a:spcPct val="0"/>
              </a:spcAft>
              <a:tabLst>
                <a:tab pos="274638" algn="l"/>
              </a:tabLst>
              <a:defRPr>
                <a:solidFill>
                  <a:schemeClr val="tx1"/>
                </a:solidFill>
                <a:latin typeface="Arial" pitchFamily="34" charset="0"/>
                <a:cs typeface="Arial" pitchFamily="34" charset="0"/>
              </a:defRPr>
            </a:lvl6pPr>
            <a:lvl7pPr fontAlgn="base">
              <a:spcBef>
                <a:spcPct val="0"/>
              </a:spcBef>
              <a:spcAft>
                <a:spcPct val="0"/>
              </a:spcAft>
              <a:tabLst>
                <a:tab pos="274638" algn="l"/>
              </a:tabLst>
              <a:defRPr>
                <a:solidFill>
                  <a:schemeClr val="tx1"/>
                </a:solidFill>
                <a:latin typeface="Arial" pitchFamily="34" charset="0"/>
                <a:cs typeface="Arial" pitchFamily="34" charset="0"/>
              </a:defRPr>
            </a:lvl7pPr>
            <a:lvl8pPr fontAlgn="base">
              <a:spcBef>
                <a:spcPct val="0"/>
              </a:spcBef>
              <a:spcAft>
                <a:spcPct val="0"/>
              </a:spcAft>
              <a:tabLst>
                <a:tab pos="274638" algn="l"/>
              </a:tabLst>
              <a:defRPr>
                <a:solidFill>
                  <a:schemeClr val="tx1"/>
                </a:solidFill>
                <a:latin typeface="Arial" pitchFamily="34" charset="0"/>
                <a:cs typeface="Arial" pitchFamily="34" charset="0"/>
              </a:defRPr>
            </a:lvl8pPr>
            <a:lvl9pPr fontAlgn="base">
              <a:spcBef>
                <a:spcPct val="0"/>
              </a:spcBef>
              <a:spcAft>
                <a:spcPct val="0"/>
              </a:spcAft>
              <a:tabLst>
                <a:tab pos="274638"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74638"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2"/>
          <p:cNvSpPr/>
          <p:nvPr/>
        </p:nvSpPr>
        <p:spPr>
          <a:xfrm>
            <a:off x="228600" y="5638800"/>
            <a:ext cx="8686800" cy="830997"/>
          </a:xfrm>
          <a:prstGeom prst="rect">
            <a:avLst/>
          </a:prstGeom>
        </p:spPr>
        <p:txBody>
          <a:bodyPr wrap="square">
            <a:spAutoFit/>
          </a:bodyPr>
          <a:lstStyle/>
          <a:p>
            <a:pPr algn="just">
              <a:lnSpc>
                <a:spcPct val="150000"/>
              </a:lnSpc>
              <a:spcBef>
                <a:spcPts val="600"/>
              </a:spcBef>
            </a:pPr>
            <a:r>
              <a:rPr lang="en-IN" sz="3200" dirty="0" smtClean="0">
                <a:solidFill>
                  <a:srgbClr val="000000"/>
                </a:solidFill>
                <a:latin typeface="Times New Roman"/>
                <a:ea typeface="SimSun"/>
                <a:cs typeface="Times New Roman"/>
              </a:rPr>
              <a:t>Note: here </a:t>
            </a:r>
            <a:r>
              <a:rPr lang="en-IN" sz="3200" i="1" dirty="0" smtClean="0">
                <a:solidFill>
                  <a:srgbClr val="000000"/>
                </a:solidFill>
                <a:latin typeface="Times New Roman"/>
                <a:ea typeface="SimSun"/>
                <a:cs typeface="Times New Roman"/>
              </a:rPr>
              <a:t>f</a:t>
            </a:r>
            <a:r>
              <a:rPr lang="en-IN" sz="3200" dirty="0" smtClean="0">
                <a:solidFill>
                  <a:srgbClr val="000000"/>
                </a:solidFill>
                <a:latin typeface="Times New Roman"/>
                <a:ea typeface="SimSun"/>
                <a:cs typeface="Times New Roman"/>
              </a:rPr>
              <a:t> is the frequency of the input signal</a:t>
            </a:r>
            <a:endParaRPr lang="en-GB" sz="3200" dirty="0">
              <a:ea typeface="Calibri"/>
              <a:cs typeface="Times New Roman"/>
            </a:endParaRPr>
          </a:p>
        </p:txBody>
      </p:sp>
      <p:sp>
        <p:nvSpPr>
          <p:cNvPr id="3" name="Rectangle 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1865963228"/>
              </p:ext>
            </p:extLst>
          </p:nvPr>
        </p:nvGraphicFramePr>
        <p:xfrm>
          <a:off x="2514600" y="1917850"/>
          <a:ext cx="3249943" cy="1096908"/>
        </p:xfrm>
        <a:graphic>
          <a:graphicData uri="http://schemas.openxmlformats.org/presentationml/2006/ole">
            <mc:AlternateContent xmlns:mc="http://schemas.openxmlformats.org/markup-compatibility/2006">
              <mc:Choice xmlns:v="urn:schemas-microsoft-com:vml" Requires="v">
                <p:oleObj spid="_x0000_s67834" name="Equation" r:id="rId4" imgW="1282700" imgH="431800" progId="Equation.3">
                  <p:embed/>
                </p:oleObj>
              </mc:Choice>
              <mc:Fallback>
                <p:oleObj name="Equation" r:id="rId4" imgW="1282700" imgH="431800" progId="Equation.3">
                  <p:embed/>
                  <p:pic>
                    <p:nvPicPr>
                      <p:cNvPr id="0" name="Object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917850"/>
                        <a:ext cx="3249943" cy="1096908"/>
                      </a:xfrm>
                      <a:prstGeom prst="rect">
                        <a:avLst/>
                      </a:prstGeom>
                      <a:noFill/>
                    </p:spPr>
                  </p:pic>
                </p:oleObj>
              </mc:Fallback>
            </mc:AlternateContent>
          </a:graphicData>
        </a:graphic>
      </p:graphicFrame>
      <p:sp>
        <p:nvSpPr>
          <p:cNvPr id="14" name="Rectangle 13"/>
          <p:cNvSpPr/>
          <p:nvPr/>
        </p:nvSpPr>
        <p:spPr>
          <a:xfrm>
            <a:off x="672352" y="3376863"/>
            <a:ext cx="7404847" cy="830997"/>
          </a:xfrm>
          <a:prstGeom prst="rect">
            <a:avLst/>
          </a:prstGeom>
        </p:spPr>
        <p:txBody>
          <a:bodyPr wrap="square">
            <a:spAutoFit/>
          </a:bodyPr>
          <a:lstStyle/>
          <a:p>
            <a:pPr marL="457200" indent="-457200" algn="just">
              <a:lnSpc>
                <a:spcPct val="150000"/>
              </a:lnSpc>
              <a:spcBef>
                <a:spcPts val="600"/>
              </a:spcBef>
              <a:buFont typeface="Arial" panose="020B0604020202020204" pitchFamily="34" charset="0"/>
              <a:buChar char="•"/>
            </a:pPr>
            <a:r>
              <a:rPr lang="en-IN" sz="3200" dirty="0" smtClean="0">
                <a:solidFill>
                  <a:srgbClr val="000000"/>
                </a:solidFill>
                <a:latin typeface="Times New Roman"/>
                <a:ea typeface="SimSun"/>
                <a:cs typeface="Times New Roman"/>
              </a:rPr>
              <a:t>DC value of filtered output for FWR</a:t>
            </a:r>
            <a:endParaRPr lang="en-GB" sz="3200" dirty="0">
              <a:ea typeface="Calibri"/>
              <a:cs typeface="Times New Roman"/>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242392553"/>
              </p:ext>
            </p:extLst>
          </p:nvPr>
        </p:nvGraphicFramePr>
        <p:xfrm>
          <a:off x="2590800" y="4239944"/>
          <a:ext cx="3384156" cy="1094056"/>
        </p:xfrm>
        <a:graphic>
          <a:graphicData uri="http://schemas.openxmlformats.org/presentationml/2006/ole">
            <mc:AlternateContent xmlns:mc="http://schemas.openxmlformats.org/markup-compatibility/2006">
              <mc:Choice xmlns:v="urn:schemas-microsoft-com:vml" Requires="v">
                <p:oleObj spid="_x0000_s67835" name="Equation" r:id="rId6" imgW="1143000" imgH="368280" progId="Equation.3">
                  <p:embed/>
                </p:oleObj>
              </mc:Choice>
              <mc:Fallback>
                <p:oleObj name="Equation" r:id="rId6" imgW="1143000" imgH="368280" progId="Equation.3">
                  <p:embed/>
                  <p:pic>
                    <p:nvPicPr>
                      <p:cNvPr id="0" name=""/>
                      <p:cNvPicPr>
                        <a:picLocks noChangeAspect="1" noChangeArrowheads="1"/>
                      </p:cNvPicPr>
                      <p:nvPr/>
                    </p:nvPicPr>
                    <p:blipFill>
                      <a:blip r:embed="rId7"/>
                      <a:srcRect/>
                      <a:stretch>
                        <a:fillRect/>
                      </a:stretch>
                    </p:blipFill>
                    <p:spPr bwMode="auto">
                      <a:xfrm>
                        <a:off x="2590800" y="4239944"/>
                        <a:ext cx="3384156" cy="1094056"/>
                      </a:xfrm>
                      <a:prstGeom prst="rect">
                        <a:avLst/>
                      </a:prstGeom>
                      <a:noFill/>
                    </p:spPr>
                  </p:pic>
                </p:oleObj>
              </mc:Fallback>
            </mc:AlternateContent>
          </a:graphicData>
        </a:graphic>
      </p:graphicFrame>
      <p:sp>
        <p:nvSpPr>
          <p:cNvPr id="12" name="Slide Number Placeholder 3"/>
          <p:cNvSpPr>
            <a:spLocks noGrp="1"/>
          </p:cNvSpPr>
          <p:nvPr>
            <p:ph type="sldNum" sz="quarter" idx="12"/>
          </p:nvPr>
        </p:nvSpPr>
        <p:spPr/>
        <p:txBody>
          <a:bodyPr/>
          <a:lstStyle/>
          <a:p>
            <a:fld id="{7DB72B6B-351E-47F5-8A9F-408C781D2328}" type="slidenum">
              <a:rPr lang="en-US" smtClean="0">
                <a:solidFill>
                  <a:schemeClr val="bg1"/>
                </a:solidFill>
              </a:rPr>
              <a:t>40</a:t>
            </a:fld>
            <a:endParaRPr lang="en-US" dirty="0">
              <a:solidFill>
                <a:schemeClr val="bg1"/>
              </a:solidFill>
            </a:endParaRPr>
          </a:p>
        </p:txBody>
      </p:sp>
    </p:spTree>
    <p:extLst>
      <p:ext uri="{BB962C8B-B14F-4D97-AF65-F5344CB8AC3E}">
        <p14:creationId xmlns:p14="http://schemas.microsoft.com/office/powerpoint/2010/main" val="256459199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solidFill>
                  <a:schemeClr val="tx1"/>
                </a:solidFill>
              </a:rPr>
              <a:t>Comparison of Rectifiers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18327627"/>
              </p:ext>
            </p:extLst>
          </p:nvPr>
        </p:nvGraphicFramePr>
        <p:xfrm>
          <a:off x="762000" y="1007001"/>
          <a:ext cx="7696200" cy="5373730"/>
        </p:xfrm>
        <a:graphic>
          <a:graphicData uri="http://schemas.openxmlformats.org/drawingml/2006/table">
            <a:tbl>
              <a:tblPr firstRow="1" firstCol="1" bandRow="1">
                <a:tableStyleId>{5C22544A-7EE6-4342-B048-85BDC9FD1C3A}</a:tableStyleId>
              </a:tblPr>
              <a:tblGrid>
                <a:gridCol w="2653400"/>
                <a:gridCol w="2307654"/>
                <a:gridCol w="2735146"/>
              </a:tblGrid>
              <a:tr h="1124917">
                <a:tc>
                  <a:txBody>
                    <a:bodyPr/>
                    <a:lstStyle/>
                    <a:p>
                      <a:pPr marL="0" marR="0" algn="ctr">
                        <a:lnSpc>
                          <a:spcPct val="150000"/>
                        </a:lnSpc>
                        <a:spcBef>
                          <a:spcPts val="600"/>
                        </a:spcBef>
                        <a:spcAft>
                          <a:spcPts val="0"/>
                        </a:spcAft>
                        <a:tabLst>
                          <a:tab pos="685800" algn="l"/>
                        </a:tabLst>
                      </a:pPr>
                      <a:r>
                        <a:rPr lang="en-US" sz="2400" dirty="0">
                          <a:effectLst/>
                        </a:rPr>
                        <a:t>Parameters of rectified signal</a:t>
                      </a:r>
                      <a:endParaRPr lang="en-GB" sz="24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r>
                        <a:rPr lang="en-US" sz="2400" dirty="0">
                          <a:effectLst/>
                        </a:rPr>
                        <a:t>HWR</a:t>
                      </a:r>
                      <a:endParaRPr lang="en-GB" sz="24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r>
                        <a:rPr lang="en-US" sz="2400">
                          <a:effectLst/>
                        </a:rPr>
                        <a:t>FWR</a:t>
                      </a:r>
                      <a:endParaRPr lang="en-GB" sz="2400">
                        <a:effectLst/>
                        <a:latin typeface="Calibri"/>
                      </a:endParaRPr>
                    </a:p>
                  </a:txBody>
                  <a:tcPr marL="68580" marR="68580" marT="0" marB="0"/>
                </a:tc>
              </a:tr>
              <a:tr h="1825653">
                <a:tc>
                  <a:txBody>
                    <a:bodyPr/>
                    <a:lstStyle/>
                    <a:p>
                      <a:pPr marL="0" marR="0" algn="ctr">
                        <a:lnSpc>
                          <a:spcPct val="150000"/>
                        </a:lnSpc>
                        <a:spcBef>
                          <a:spcPts val="600"/>
                        </a:spcBef>
                        <a:spcAft>
                          <a:spcPts val="0"/>
                        </a:spcAft>
                        <a:tabLst>
                          <a:tab pos="685800" algn="l"/>
                        </a:tabLst>
                      </a:pPr>
                      <a:endParaRPr lang="en-US" sz="2400" i="1" dirty="0" smtClean="0">
                        <a:effectLst/>
                      </a:endParaRPr>
                    </a:p>
                    <a:p>
                      <a:pPr marL="0" marR="0" algn="ctr">
                        <a:lnSpc>
                          <a:spcPct val="150000"/>
                        </a:lnSpc>
                        <a:spcBef>
                          <a:spcPts val="600"/>
                        </a:spcBef>
                        <a:spcAft>
                          <a:spcPts val="0"/>
                        </a:spcAft>
                        <a:tabLst>
                          <a:tab pos="685800" algn="l"/>
                        </a:tabLst>
                      </a:pPr>
                      <a:r>
                        <a:rPr lang="en-US" sz="2400" i="1" dirty="0" err="1" smtClean="0">
                          <a:effectLst/>
                        </a:rPr>
                        <a:t>V</a:t>
                      </a:r>
                      <a:r>
                        <a:rPr lang="en-US" sz="2400" i="1" baseline="-25000" dirty="0" err="1" smtClean="0">
                          <a:effectLst/>
                        </a:rPr>
                        <a:t>dc</a:t>
                      </a: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400">
                        <a:solidFill>
                          <a:srgbClr val="000000"/>
                        </a:solidFill>
                        <a:effectLst/>
                        <a:latin typeface="Times New Roman"/>
                      </a:endParaRPr>
                    </a:p>
                  </a:txBody>
                  <a:tcPr marL="68580" marR="68580" marT="0" marB="0"/>
                </a:tc>
              </a:tr>
              <a:tr h="2290829">
                <a:tc>
                  <a:txBody>
                    <a:bodyPr/>
                    <a:lstStyle/>
                    <a:p>
                      <a:pPr marL="0" marR="0" algn="ctr">
                        <a:lnSpc>
                          <a:spcPct val="150000"/>
                        </a:lnSpc>
                        <a:spcBef>
                          <a:spcPts val="600"/>
                        </a:spcBef>
                        <a:spcAft>
                          <a:spcPts val="0"/>
                        </a:spcAft>
                        <a:tabLst>
                          <a:tab pos="685800" algn="l"/>
                        </a:tabLst>
                      </a:pPr>
                      <a:endParaRPr lang="en-US" sz="2400" dirty="0" smtClean="0">
                        <a:effectLst/>
                      </a:endParaRPr>
                    </a:p>
                    <a:p>
                      <a:pPr marL="0" marR="0" algn="ctr">
                        <a:lnSpc>
                          <a:spcPct val="150000"/>
                        </a:lnSpc>
                        <a:spcBef>
                          <a:spcPts val="600"/>
                        </a:spcBef>
                        <a:spcAft>
                          <a:spcPts val="0"/>
                        </a:spcAft>
                        <a:tabLst>
                          <a:tab pos="685800" algn="l"/>
                        </a:tabLst>
                      </a:pPr>
                      <a:r>
                        <a:rPr lang="en-US" sz="2400" dirty="0" smtClean="0">
                          <a:effectLst/>
                        </a:rPr>
                        <a:t>Ripple </a:t>
                      </a:r>
                      <a:r>
                        <a:rPr lang="en-US" sz="2400" dirty="0">
                          <a:effectLst/>
                        </a:rPr>
                        <a:t>factor</a:t>
                      </a:r>
                      <a:endParaRPr lang="en-GB" sz="24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400" dirty="0" smtClean="0">
                        <a:solidFill>
                          <a:srgbClr val="000000"/>
                        </a:solidFill>
                        <a:effectLst/>
                        <a:latin typeface="Times New Roman"/>
                        <a:ea typeface="SimSun"/>
                      </a:endParaRPr>
                    </a:p>
                    <a:p>
                      <a:pPr marL="0" marR="0" algn="ctr">
                        <a:lnSpc>
                          <a:spcPct val="150000"/>
                        </a:lnSpc>
                        <a:spcBef>
                          <a:spcPts val="600"/>
                        </a:spcBef>
                        <a:spcAft>
                          <a:spcPts val="0"/>
                        </a:spcAft>
                        <a:tabLst>
                          <a:tab pos="685800" algn="l"/>
                        </a:tabLst>
                      </a:pPr>
                      <a:endParaRPr lang="en-US" sz="2400" dirty="0" smtClean="0">
                        <a:solidFill>
                          <a:srgbClr val="000000"/>
                        </a:solidFill>
                        <a:effectLst/>
                        <a:latin typeface="Times New Roman"/>
                        <a:ea typeface="SimSun"/>
                      </a:endParaRPr>
                    </a:p>
                    <a:p>
                      <a:pPr marL="0" marR="0" algn="ctr">
                        <a:lnSpc>
                          <a:spcPct val="150000"/>
                        </a:lnSpc>
                        <a:spcBef>
                          <a:spcPts val="600"/>
                        </a:spcBef>
                        <a:spcAft>
                          <a:spcPts val="0"/>
                        </a:spcAft>
                        <a:tabLst>
                          <a:tab pos="685800" algn="l"/>
                        </a:tabLst>
                      </a:pPr>
                      <a:endParaRPr lang="en-US" sz="2400" dirty="0" smtClean="0">
                        <a:solidFill>
                          <a:srgbClr val="000000"/>
                        </a:solidFill>
                        <a:effectLst/>
                        <a:latin typeface="Times New Roman"/>
                        <a:ea typeface="SimSun"/>
                      </a:endParaRPr>
                    </a:p>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a typeface="SimSu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400" dirty="0" smtClean="0">
                        <a:solidFill>
                          <a:srgbClr val="000000"/>
                        </a:solidFill>
                        <a:effectLst/>
                        <a:latin typeface="Times New Roman"/>
                        <a:ea typeface="SimSun"/>
                      </a:endParaRPr>
                    </a:p>
                    <a:p>
                      <a:pPr marL="0" marR="0" algn="ctr">
                        <a:lnSpc>
                          <a:spcPct val="150000"/>
                        </a:lnSpc>
                        <a:spcBef>
                          <a:spcPts val="600"/>
                        </a:spcBef>
                        <a:spcAft>
                          <a:spcPts val="0"/>
                        </a:spcAft>
                        <a:tabLst>
                          <a:tab pos="685800" algn="l"/>
                        </a:tabLst>
                      </a:pPr>
                      <a:endParaRPr lang="en-US" sz="2400" dirty="0" smtClean="0">
                        <a:solidFill>
                          <a:srgbClr val="000000"/>
                        </a:solidFill>
                        <a:effectLst/>
                        <a:latin typeface="Times New Roman"/>
                        <a:ea typeface="SimSun"/>
                      </a:endParaRPr>
                    </a:p>
                    <a:p>
                      <a:pPr marL="0" marR="0" algn="ctr">
                        <a:lnSpc>
                          <a:spcPct val="150000"/>
                        </a:lnSpc>
                        <a:spcBef>
                          <a:spcPts val="600"/>
                        </a:spcBef>
                        <a:spcAft>
                          <a:spcPts val="0"/>
                        </a:spcAft>
                        <a:tabLst>
                          <a:tab pos="685800" algn="l"/>
                        </a:tabLst>
                      </a:pPr>
                      <a:endParaRPr lang="en-US" sz="2400" dirty="0" smtClean="0">
                        <a:solidFill>
                          <a:srgbClr val="000000"/>
                        </a:solidFill>
                        <a:effectLst/>
                        <a:latin typeface="Times New Roman"/>
                        <a:ea typeface="SimSun"/>
                      </a:endParaRPr>
                    </a:p>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a typeface="SimSun"/>
                      </a:endParaRPr>
                    </a:p>
                  </a:txBody>
                  <a:tcPr marL="68580" marR="68580" marT="0" marB="0"/>
                </a:tc>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19961284"/>
              </p:ext>
            </p:extLst>
          </p:nvPr>
        </p:nvGraphicFramePr>
        <p:xfrm>
          <a:off x="3733800" y="2667000"/>
          <a:ext cx="1815502" cy="838200"/>
        </p:xfrm>
        <a:graphic>
          <a:graphicData uri="http://schemas.openxmlformats.org/presentationml/2006/ole">
            <mc:AlternateContent xmlns:mc="http://schemas.openxmlformats.org/markup-compatibility/2006">
              <mc:Choice xmlns:v="urn:schemas-microsoft-com:vml" Requires="v">
                <p:oleObj spid="_x0000_s69941" name="Equation" r:id="rId4" imgW="812447" imgH="380835" progId="Equation.3">
                  <p:embed/>
                </p:oleObj>
              </mc:Choice>
              <mc:Fallback>
                <p:oleObj name="Equation" r:id="rId4" imgW="812447" imgH="38083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667000"/>
                        <a:ext cx="1815502" cy="838200"/>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87910929"/>
              </p:ext>
            </p:extLst>
          </p:nvPr>
        </p:nvGraphicFramePr>
        <p:xfrm>
          <a:off x="6096000" y="2743200"/>
          <a:ext cx="1980548" cy="914400"/>
        </p:xfrm>
        <a:graphic>
          <a:graphicData uri="http://schemas.openxmlformats.org/presentationml/2006/ole">
            <mc:AlternateContent xmlns:mc="http://schemas.openxmlformats.org/markup-compatibility/2006">
              <mc:Choice xmlns:v="urn:schemas-microsoft-com:vml" Requires="v">
                <p:oleObj spid="_x0000_s69942" name="Equation" r:id="rId6" imgW="812447" imgH="380835" progId="Equation.3">
                  <p:embed/>
                </p:oleObj>
              </mc:Choice>
              <mc:Fallback>
                <p:oleObj name="Equation" r:id="rId6" imgW="812447" imgH="38083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743200"/>
                        <a:ext cx="1980548" cy="914400"/>
                      </a:xfrm>
                      <a:prstGeom prst="rect">
                        <a:avLst/>
                      </a:prstGeom>
                      <a:noFill/>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095845675"/>
              </p:ext>
            </p:extLst>
          </p:nvPr>
        </p:nvGraphicFramePr>
        <p:xfrm>
          <a:off x="3581400" y="4876800"/>
          <a:ext cx="1933215" cy="968375"/>
        </p:xfrm>
        <a:graphic>
          <a:graphicData uri="http://schemas.openxmlformats.org/presentationml/2006/ole">
            <mc:AlternateContent xmlns:mc="http://schemas.openxmlformats.org/markup-compatibility/2006">
              <mc:Choice xmlns:v="urn:schemas-microsoft-com:vml" Requires="v">
                <p:oleObj spid="_x0000_s69943" name="Equation" r:id="rId8" imgW="787058" imgH="393529" progId="Equation.3">
                  <p:embed/>
                </p:oleObj>
              </mc:Choice>
              <mc:Fallback>
                <p:oleObj name="Equation" r:id="rId8" imgW="787058" imgH="393529"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4876800"/>
                        <a:ext cx="1933215" cy="968375"/>
                      </a:xfrm>
                      <a:prstGeom prst="rect">
                        <a:avLst/>
                      </a:prstGeom>
                      <a:no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501587134"/>
              </p:ext>
            </p:extLst>
          </p:nvPr>
        </p:nvGraphicFramePr>
        <p:xfrm>
          <a:off x="6248400" y="4876800"/>
          <a:ext cx="1688089" cy="800100"/>
        </p:xfrm>
        <a:graphic>
          <a:graphicData uri="http://schemas.openxmlformats.org/presentationml/2006/ole">
            <mc:AlternateContent xmlns:mc="http://schemas.openxmlformats.org/markup-compatibility/2006">
              <mc:Choice xmlns:v="urn:schemas-microsoft-com:vml" Requires="v">
                <p:oleObj spid="_x0000_s69944" name="Equation" r:id="rId10" imgW="799753" imgH="380835" progId="Equation.3">
                  <p:embed/>
                </p:oleObj>
              </mc:Choice>
              <mc:Fallback>
                <p:oleObj name="Equation" r:id="rId10" imgW="799753" imgH="380835" progId="Equation.3">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4876800"/>
                        <a:ext cx="1688089" cy="800100"/>
                      </a:xfrm>
                      <a:prstGeom prst="rect">
                        <a:avLst/>
                      </a:prstGeom>
                      <a:noFill/>
                    </p:spPr>
                  </p:pic>
                </p:oleObj>
              </mc:Fallback>
            </mc:AlternateContent>
          </a:graphicData>
        </a:graphic>
      </p:graphicFrame>
      <p:sp>
        <p:nvSpPr>
          <p:cNvPr id="9"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41</a:t>
            </a:fld>
            <a:endParaRPr lang="en-US" dirty="0">
              <a:solidFill>
                <a:schemeClr val="bg1"/>
              </a:solidFill>
            </a:endParaRPr>
          </a:p>
        </p:txBody>
      </p:sp>
    </p:spTree>
    <p:extLst>
      <p:ext uri="{BB962C8B-B14F-4D97-AF65-F5344CB8AC3E}">
        <p14:creationId xmlns:p14="http://schemas.microsoft.com/office/powerpoint/2010/main" val="4199524355"/>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65087"/>
            <a:ext cx="8229600" cy="827087"/>
          </a:xfrm>
        </p:spPr>
        <p:txBody>
          <a:bodyPr/>
          <a:lstStyle/>
          <a:p>
            <a:r>
              <a:rPr lang="en-US" dirty="0" smtClean="0"/>
              <a:t>Summary</a:t>
            </a:r>
            <a:endParaRPr lang="en-GB" dirty="0"/>
          </a:p>
        </p:txBody>
      </p:sp>
      <p:sp>
        <p:nvSpPr>
          <p:cNvPr id="4" name="Slide Number Placeholder 3"/>
          <p:cNvSpPr>
            <a:spLocks noGrp="1"/>
          </p:cNvSpPr>
          <p:nvPr>
            <p:ph type="sldNum" sz="quarter" idx="12"/>
          </p:nvPr>
        </p:nvSpPr>
        <p:spPr>
          <a:xfrm>
            <a:off x="7150100" y="9067800"/>
            <a:ext cx="2133600" cy="365125"/>
          </a:xfrm>
        </p:spPr>
        <p:txBody>
          <a:bodyPr/>
          <a:lstStyle/>
          <a:p>
            <a:fld id="{7DB72B6B-351E-47F5-8A9F-408C781D2328}" type="slidenum">
              <a:rPr lang="en-US" smtClean="0"/>
              <a:t>42</a:t>
            </a:fld>
            <a:endParaRPr lang="en-US" dirty="0"/>
          </a:p>
        </p:txBody>
      </p:sp>
      <p:sp>
        <p:nvSpPr>
          <p:cNvPr id="8" name="Rectangle 6"/>
          <p:cNvSpPr>
            <a:spLocks noChangeArrowheads="1"/>
          </p:cNvSpPr>
          <p:nvPr/>
        </p:nvSpPr>
        <p:spPr bwMode="auto">
          <a:xfrm>
            <a:off x="228600" y="1371600"/>
            <a:ext cx="8461917"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At the end of this module, students will be able to: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2400" b="0" i="0" u="none" strike="noStrike" cap="none" normalizeH="0" baseline="0" dirty="0" smtClean="0">
              <a:ln>
                <a:noFill/>
              </a:ln>
              <a:solidFill>
                <a:schemeClr val="tx1"/>
              </a:solidFill>
              <a:effectLst/>
            </a:endParaRPr>
          </a:p>
          <a:p>
            <a:pPr marL="512763" marR="0" lvl="0" indent="-401638"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Discuss block diagram of a basic DC power supply unit. </a:t>
            </a:r>
            <a:endParaRPr kumimoji="0" lang="en-GB" altLang="en-US" sz="2400" b="0" i="0" u="none" strike="noStrike" cap="none" normalizeH="0" baseline="0" dirty="0" smtClean="0">
              <a:ln>
                <a:noFill/>
              </a:ln>
              <a:solidFill>
                <a:schemeClr val="tx1"/>
              </a:solidFill>
              <a:effectLst/>
            </a:endParaRPr>
          </a:p>
          <a:p>
            <a:pPr marL="512763" marR="0" lvl="0" indent="-401638"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Explain and analyze</a:t>
            </a:r>
            <a:r>
              <a:rPr kumimoji="0" lang="en-US" altLang="en-US" sz="2400" b="0" i="0" u="none" strike="noStrike" cap="none" normalizeH="0" dirty="0" smtClean="0">
                <a:ln>
                  <a:noFill/>
                </a:ln>
                <a:solidFill>
                  <a:srgbClr val="000000"/>
                </a:solidFill>
                <a:effectLst/>
                <a:latin typeface="Times New Roman" pitchFamily="18" charset="0"/>
                <a:cs typeface="Times New Roman" pitchFamily="18" charset="0"/>
              </a:rPr>
              <a:t> </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the working of </a:t>
            </a:r>
            <a:r>
              <a:rPr lang="en-US" altLang="en-US" sz="2400" dirty="0">
                <a:solidFill>
                  <a:srgbClr val="000000"/>
                </a:solidFill>
                <a:latin typeface="Times New Roman" pitchFamily="18" charset="0"/>
                <a:cs typeface="Times New Roman" pitchFamily="18" charset="0"/>
              </a:rPr>
              <a:t> </a:t>
            </a:r>
            <a:r>
              <a:rPr lang="en-US" altLang="en-US" sz="2400" dirty="0" smtClean="0">
                <a:solidFill>
                  <a:srgbClr val="000000"/>
                </a:solidFill>
                <a:latin typeface="Times New Roman" pitchFamily="18" charset="0"/>
                <a:cs typeface="Times New Roman" pitchFamily="18" charset="0"/>
              </a:rPr>
              <a:t>various </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rectifier circuits.</a:t>
            </a:r>
            <a:endParaRPr kumimoji="0" lang="en-GB" altLang="en-US" sz="2400" b="0" i="0" u="none" strike="noStrike" cap="none" normalizeH="0" baseline="0" dirty="0" smtClean="0">
              <a:ln>
                <a:noFill/>
              </a:ln>
              <a:solidFill>
                <a:schemeClr val="tx1"/>
              </a:solidFill>
              <a:effectLst/>
            </a:endParaRPr>
          </a:p>
          <a:p>
            <a:pPr marL="512763" lvl="0" indent="-401638" eaLnBrk="0" hangingPunct="0">
              <a:lnSpc>
                <a:spcPct val="150000"/>
              </a:lnSpc>
              <a:buFontTx/>
              <a:buChar char="•"/>
            </a:pP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Evaluate Output </a:t>
            </a:r>
            <a:r>
              <a:rPr lang="en-US" altLang="en-US" sz="2400" dirty="0" smtClean="0">
                <a:solidFill>
                  <a:srgbClr val="000000"/>
                </a:solidFill>
                <a:latin typeface="Times New Roman" pitchFamily="18" charset="0"/>
                <a:cs typeface="Times New Roman" pitchFamily="18" charset="0"/>
              </a:rPr>
              <a:t>DC value, </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ripple factor, efficiency and </a:t>
            </a:r>
            <a:r>
              <a:rPr lang="en-US" altLang="en-US" sz="2400" i="1" dirty="0">
                <a:solidFill>
                  <a:srgbClr val="000000"/>
                </a:solidFill>
                <a:latin typeface="Times New Roman" pitchFamily="18" charset="0"/>
                <a:cs typeface="Times New Roman" pitchFamily="18" charset="0"/>
              </a:rPr>
              <a:t>PIV</a:t>
            </a:r>
            <a:r>
              <a:rPr lang="en-US" altLang="en-US" sz="2400" dirty="0">
                <a:solidFill>
                  <a:srgbClr val="000000"/>
                </a:solidFill>
                <a:latin typeface="Times New Roman" pitchFamily="18" charset="0"/>
                <a:cs typeface="Times New Roman" pitchFamily="18" charset="0"/>
              </a:rPr>
              <a:t>, </a:t>
            </a:r>
            <a:r>
              <a:rPr kumimoji="0" lang="en-US" altLang="en-US" sz="2400" b="0" i="0" u="none" strike="noStrike" cap="none" normalizeH="0" baseline="0" dirty="0" smtClean="0">
                <a:ln>
                  <a:noFill/>
                </a:ln>
                <a:solidFill>
                  <a:srgbClr val="000000"/>
                </a:solidFill>
                <a:effectLst/>
                <a:latin typeface="Times New Roman" pitchFamily="18" charset="0"/>
                <a:cs typeface="Times New Roman" pitchFamily="18" charset="0"/>
              </a:rPr>
              <a:t>of different rectifier circuits.</a:t>
            </a:r>
          </a:p>
          <a:p>
            <a:pPr marL="512763" lvl="0" indent="-401638" eaLnBrk="0" hangingPunct="0">
              <a:lnSpc>
                <a:spcPct val="150000"/>
              </a:lnSpc>
              <a:buFontTx/>
              <a:buChar char="•"/>
            </a:pPr>
            <a:r>
              <a:rPr lang="en-GB" altLang="en-US" sz="2400" dirty="0">
                <a:solidFill>
                  <a:srgbClr val="000000"/>
                </a:solidFill>
                <a:latin typeface="Times New Roman" pitchFamily="18" charset="0"/>
                <a:ea typeface="Calibri" pitchFamily="34" charset="0"/>
                <a:cs typeface="Times New Roman" pitchFamily="18" charset="0"/>
              </a:rPr>
              <a:t>Explain the working of rectifier circuits with capacitor filter</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75132459"/>
      </p:ext>
    </p:extLst>
  </p:cSld>
  <p:clrMapOvr>
    <a:masterClrMapping/>
  </p:clrMapOvr>
  <mc:AlternateContent xmlns:mc="http://schemas.openxmlformats.org/markup-compatibility/2006" xmlns:p14="http://schemas.microsoft.com/office/powerpoint/2010/main">
    <mc:Choice Requires="p14">
      <p:transition spd="slow" p14:dur="3400" advTm="4000">
        <p14:reveal/>
      </p:transition>
    </mc:Choice>
    <mc:Fallback xmlns="">
      <p:transition spd="slow" advTm="4000">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 Problems</a:t>
            </a:r>
            <a:endParaRPr lang="en-GB" dirty="0">
              <a:solidFill>
                <a:schemeClr val="tx1"/>
              </a:solidFill>
            </a:endParaRPr>
          </a:p>
        </p:txBody>
      </p:sp>
      <p:sp>
        <p:nvSpPr>
          <p:cNvPr id="3" name="Rounded Rectangle 46"/>
          <p:cNvSpPr>
            <a:spLocks/>
          </p:cNvSpPr>
          <p:nvPr/>
        </p:nvSpPr>
        <p:spPr bwMode="auto">
          <a:xfrm>
            <a:off x="228600" y="838200"/>
            <a:ext cx="8610600" cy="4343400"/>
          </a:xfrm>
          <a:prstGeom prst="roundRect">
            <a:avLst>
              <a:gd name="adj" fmla="val 16667"/>
            </a:avLst>
          </a:prstGeom>
          <a:solidFill>
            <a:srgbClr val="FFFF66"/>
          </a:solidFill>
          <a:ln w="25400" algn="ctr">
            <a:solidFill>
              <a:srgbClr val="000000"/>
            </a:solidFill>
            <a:round/>
            <a:headEnd/>
            <a:tailEnd/>
          </a:ln>
        </p:spPr>
        <p:txBody>
          <a:bodyPr vert="horz" wrap="square" lIns="91440" tIns="45720" rIns="91440" bIns="45720" numCol="1" anchor="ctr" anchorCtr="0" compatLnSpc="1">
            <a:prstTxWarp prst="textNoShape">
              <a:avLst/>
            </a:prstTxWarp>
          </a:bodyPr>
          <a:lstStyle/>
          <a:p>
            <a:pPr marL="122238" marR="0" lvl="1" algn="just" defTabSz="914400" rtl="0" eaLnBrk="1" fontAlgn="base" latinLnBrk="0" hangingPunct="1">
              <a:lnSpc>
                <a:spcPct val="100000"/>
              </a:lnSpc>
              <a:spcBef>
                <a:spcPct val="0"/>
              </a:spcBef>
              <a:spcAft>
                <a:spcPct val="0"/>
              </a:spcAft>
              <a:buClr>
                <a:srgbClr val="000000"/>
              </a:buClr>
              <a:buSzTx/>
              <a:buFont typeface="Times New Roman" pitchFamily="18" charset="0"/>
              <a:buChar char="1"/>
              <a:tabLst/>
            </a:pPr>
            <a:r>
              <a:rPr kumimoji="0" lang="en-US" altLang="en-US" sz="2400" b="0" i="0" u="none" strike="noStrike" cap="none" normalizeH="0" baseline="0" dirty="0" smtClean="0">
                <a:ln>
                  <a:noFill/>
                </a:ln>
                <a:solidFill>
                  <a:srgbClr val="000000"/>
                </a:solidFill>
                <a:effectLst/>
                <a:latin typeface="Times New Roman" pitchFamily="18" charset="0"/>
                <a:cs typeface="Arial" pitchFamily="34" charset="0"/>
              </a:rPr>
              <a:t>. Primary voltage is 120V, 60Hz.  Turns ratio is 5:1.  This transformer supplies to bridge rectifier employing 4 identical ideal diodes.  The load resistance is 1kΩ.  Calculate average and </a:t>
            </a:r>
            <a:r>
              <a:rPr kumimoji="0" lang="en-US" altLang="en-US" sz="2400" b="0" i="0" u="none" strike="noStrike" cap="none" normalizeH="0" baseline="0" dirty="0" err="1" smtClean="0">
                <a:ln>
                  <a:noFill/>
                </a:ln>
                <a:solidFill>
                  <a:srgbClr val="000000"/>
                </a:solidFill>
                <a:effectLst/>
                <a:latin typeface="Times New Roman" pitchFamily="18" charset="0"/>
                <a:cs typeface="Arial" pitchFamily="34" charset="0"/>
              </a:rPr>
              <a:t>rms</a:t>
            </a:r>
            <a:r>
              <a:rPr kumimoji="0" lang="en-US" altLang="en-US" sz="2400" b="0" i="0" u="none" strike="noStrike" cap="none" normalizeH="0" baseline="0" dirty="0" smtClean="0">
                <a:ln>
                  <a:noFill/>
                </a:ln>
                <a:solidFill>
                  <a:srgbClr val="000000"/>
                </a:solidFill>
                <a:effectLst/>
                <a:latin typeface="Times New Roman" pitchFamily="18" charset="0"/>
                <a:cs typeface="Arial" pitchFamily="34" charset="0"/>
              </a:rPr>
              <a:t> load voltage, efficiency, ripple factor, PIV rating and frequency of output waveform.      </a:t>
            </a:r>
          </a:p>
          <a:p>
            <a:pPr marL="122238" marR="0" lvl="1" algn="just" defTabSz="914400" rtl="0" eaLnBrk="1" fontAlgn="base" latinLnBrk="0" hangingPunct="1">
              <a:lnSpc>
                <a:spcPct val="100000"/>
              </a:lnSpc>
              <a:spcBef>
                <a:spcPct val="0"/>
              </a:spcBef>
              <a:spcAft>
                <a:spcPct val="0"/>
              </a:spcAft>
              <a:buClr>
                <a:srgbClr val="000000"/>
              </a:buClr>
              <a:buSzTx/>
              <a:tabLst/>
            </a:pPr>
            <a:endParaRPr kumimoji="0" lang="en-US" altLang="en-US" sz="2400" b="0" i="0" u="none" strike="noStrike" cap="none" normalizeH="0" baseline="0" dirty="0" smtClean="0">
              <a:ln>
                <a:noFill/>
              </a:ln>
              <a:solidFill>
                <a:srgbClr val="000000"/>
              </a:solidFill>
              <a:effectLst/>
              <a:latin typeface="Times New Roman" pitchFamily="18" charset="0"/>
              <a:cs typeface="Arial" pitchFamily="34" charset="0"/>
            </a:endParaRPr>
          </a:p>
          <a:p>
            <a:pPr marL="111125" marR="0" lvl="1" indent="-33338" algn="just" defTabSz="914400" rtl="0" eaLnBrk="1" fontAlgn="base" latinLnBrk="0" hangingPunct="1">
              <a:lnSpc>
                <a:spcPct val="100000"/>
              </a:lnSpc>
              <a:spcBef>
                <a:spcPct val="0"/>
              </a:spcBef>
              <a:spcAft>
                <a:spcPct val="0"/>
              </a:spcAft>
              <a:buClr>
                <a:srgbClr val="000000"/>
              </a:buClr>
              <a:buSzTx/>
              <a:buFont typeface="Times New Roman" pitchFamily="18" charset="0"/>
              <a:buChar char="2"/>
              <a:tabLst/>
            </a:pPr>
            <a:r>
              <a:rPr kumimoji="0" lang="en-US" altLang="en-US" sz="2400" b="0" i="0" u="none" strike="noStrike" cap="none" normalizeH="0" baseline="0" dirty="0" smtClean="0">
                <a:ln>
                  <a:noFill/>
                </a:ln>
                <a:solidFill>
                  <a:srgbClr val="000000"/>
                </a:solidFill>
                <a:effectLst/>
                <a:latin typeface="Times New Roman" pitchFamily="18" charset="0"/>
                <a:cs typeface="Arial" pitchFamily="34" charset="0"/>
              </a:rPr>
              <a:t>. Repeat this problem for center tapped FWR. Comment on the results comparing with results of exercise 1.</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43</a:t>
            </a:fld>
            <a:endParaRPr lang="en-US" dirty="0">
              <a:solidFill>
                <a:schemeClr val="bg1"/>
              </a:solidFill>
            </a:endParaRPr>
          </a:p>
        </p:txBody>
      </p:sp>
    </p:spTree>
    <p:extLst>
      <p:ext uri="{BB962C8B-B14F-4D97-AF65-F5344CB8AC3E}">
        <p14:creationId xmlns:p14="http://schemas.microsoft.com/office/powerpoint/2010/main" val="340929261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Problems</a:t>
            </a:r>
            <a:endParaRPr lang="en-GB" dirty="0"/>
          </a:p>
        </p:txBody>
      </p:sp>
      <p:sp>
        <p:nvSpPr>
          <p:cNvPr id="5" name="Rounded Rectangle 4303"/>
          <p:cNvSpPr>
            <a:spLocks/>
          </p:cNvSpPr>
          <p:nvPr/>
        </p:nvSpPr>
        <p:spPr bwMode="auto">
          <a:xfrm>
            <a:off x="152400" y="838200"/>
            <a:ext cx="8839200" cy="2693988"/>
          </a:xfrm>
          <a:prstGeom prst="roundRect">
            <a:avLst>
              <a:gd name="adj" fmla="val 16667"/>
            </a:avLst>
          </a:prstGeom>
          <a:solidFill>
            <a:srgbClr val="FFFF66"/>
          </a:solidFill>
          <a:ln w="25400" algn="ctr">
            <a:solidFill>
              <a:srgbClr val="000000"/>
            </a:solidFill>
            <a:round/>
            <a:headEnd/>
            <a:tailEnd/>
          </a:ln>
        </p:spPr>
        <p:txBody>
          <a:bodyPr vert="horz" wrap="square" lIns="91440" tIns="45720" rIns="91440" bIns="45720" numCol="1" anchor="ctr" anchorCtr="0" compatLnSpc="1">
            <a:prstTxWarp prst="textNoShape">
              <a:avLst/>
            </a:prstTxWarp>
          </a:bodyPr>
          <a:lstStyle/>
          <a:p>
            <a:pPr marL="457200" marR="0" lvl="1" indent="0" algn="just" defTabSz="914400" rtl="0" eaLnBrk="1" fontAlgn="base" latinLnBrk="0" hangingPunct="1">
              <a:lnSpc>
                <a:spcPct val="100000"/>
              </a:lnSpc>
              <a:spcBef>
                <a:spcPct val="0"/>
              </a:spcBef>
              <a:spcAft>
                <a:spcPts val="1000"/>
              </a:spcAft>
              <a:buClr>
                <a:srgbClr val="000000"/>
              </a:buClr>
              <a:buSzTx/>
              <a:tabLst/>
            </a:pPr>
            <a:r>
              <a:rPr lang="en-GB" altLang="en-US" sz="2400" dirty="0" smtClean="0">
                <a:solidFill>
                  <a:srgbClr val="000000"/>
                </a:solidFill>
                <a:latin typeface="Times New Roman" pitchFamily="18" charset="0"/>
                <a:cs typeface="Arial" pitchFamily="34" charset="0"/>
              </a:rPr>
              <a:t>3. </a:t>
            </a:r>
            <a:r>
              <a:rPr kumimoji="0" lang="en-US" altLang="en-US" sz="2400" b="0" i="0" u="none" strike="noStrike" cap="none" normalizeH="0" baseline="0" dirty="0" smtClean="0">
                <a:ln>
                  <a:noFill/>
                </a:ln>
                <a:solidFill>
                  <a:srgbClr val="000000"/>
                </a:solidFill>
                <a:effectLst/>
                <a:latin typeface="Times New Roman" pitchFamily="18" charset="0"/>
                <a:cs typeface="Arial" pitchFamily="34" charset="0"/>
              </a:rPr>
              <a:t>A half wave rectifier with capacitor filter is supplied from transformer having peak secondary voltage 20V and </a:t>
            </a:r>
            <a:r>
              <a:rPr kumimoji="0" lang="en-US" altLang="en-US" sz="2400" b="0" i="0" u="none" strike="noStrike" cap="none" normalizeH="0" baseline="0" dirty="0" err="1" smtClean="0">
                <a:ln>
                  <a:noFill/>
                </a:ln>
                <a:solidFill>
                  <a:srgbClr val="000000"/>
                </a:solidFill>
                <a:effectLst/>
                <a:latin typeface="Times New Roman" pitchFamily="18" charset="0"/>
                <a:cs typeface="Arial" pitchFamily="34" charset="0"/>
              </a:rPr>
              <a:t>freq</a:t>
            </a:r>
            <a:r>
              <a:rPr kumimoji="0" lang="en-US" altLang="en-US" sz="2400" b="0" i="0" u="none" strike="noStrike" cap="none" normalizeH="0" baseline="0" dirty="0" smtClean="0">
                <a:ln>
                  <a:noFill/>
                </a:ln>
                <a:solidFill>
                  <a:srgbClr val="000000"/>
                </a:solidFill>
                <a:effectLst/>
                <a:latin typeface="Times New Roman" pitchFamily="18" charset="0"/>
                <a:cs typeface="Arial" pitchFamily="34" charset="0"/>
              </a:rPr>
              <a:t> 50Hz.  The load resistance is 560Ω and capacitor used is 1000μF.  Calculate ripple factor and dc output voltage. Draw the filtered output  and label peak and dc value. </a:t>
            </a:r>
          </a:p>
          <a:p>
            <a:pPr marL="457200" marR="0" lvl="1" indent="0" algn="just" defTabSz="914400" rtl="0" eaLnBrk="1" fontAlgn="base" latinLnBrk="0" hangingPunct="1">
              <a:lnSpc>
                <a:spcPct val="100000"/>
              </a:lnSpc>
              <a:spcBef>
                <a:spcPct val="0"/>
              </a:spcBef>
              <a:spcAft>
                <a:spcPts val="1000"/>
              </a:spcAft>
              <a:buClr>
                <a:srgbClr val="000000"/>
              </a:buClr>
              <a:buSzTx/>
              <a:tabLst/>
            </a:pPr>
            <a:r>
              <a:rPr kumimoji="0" lang="en-US" altLang="en-US" sz="2400" b="0" i="0" u="none" strike="noStrike" cap="none" normalizeH="0" baseline="0" dirty="0" smtClean="0">
                <a:ln>
                  <a:noFill/>
                </a:ln>
                <a:solidFill>
                  <a:srgbClr val="000000"/>
                </a:solidFill>
                <a:effectLst/>
                <a:latin typeface="Times New Roman" pitchFamily="18" charset="0"/>
                <a:cs typeface="Arial" pitchFamily="34" charset="0"/>
              </a:rPr>
              <a:t>(Ans. for part a: 0.0103, 19.65V) </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83" name="Picture 4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34" y="3702777"/>
            <a:ext cx="7308166" cy="276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44</a:t>
            </a:fld>
            <a:endParaRPr lang="en-US" dirty="0">
              <a:solidFill>
                <a:schemeClr val="bg1"/>
              </a:solidFill>
            </a:endParaRPr>
          </a:p>
        </p:txBody>
      </p:sp>
    </p:spTree>
    <p:extLst>
      <p:ext uri="{BB962C8B-B14F-4D97-AF65-F5344CB8AC3E}">
        <p14:creationId xmlns:p14="http://schemas.microsoft.com/office/powerpoint/2010/main" val="336319897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t>INTRODUCTION</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solidFill>
                  <a:schemeClr val="bg1"/>
                </a:solidFill>
              </a:rPr>
              <a:t>5</a:t>
            </a:fld>
            <a:endParaRPr lang="en-US" dirty="0">
              <a:solidFill>
                <a:schemeClr val="bg1"/>
              </a:solidFill>
            </a:endParaRPr>
          </a:p>
        </p:txBody>
      </p:sp>
      <p:sp>
        <p:nvSpPr>
          <p:cNvPr id="6" name="Rectangle 2"/>
          <p:cNvSpPr txBox="1">
            <a:spLocks noChangeArrowheads="1"/>
          </p:cNvSpPr>
          <p:nvPr/>
        </p:nvSpPr>
        <p:spPr>
          <a:xfrm>
            <a:off x="457200" y="757006"/>
            <a:ext cx="7543800" cy="766994"/>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altLang="en-US" dirty="0" smtClean="0">
                <a:solidFill>
                  <a:srgbClr val="002060"/>
                </a:solidFill>
              </a:rPr>
              <a:t>DC power supply</a:t>
            </a:r>
          </a:p>
        </p:txBody>
      </p:sp>
      <p:sp>
        <p:nvSpPr>
          <p:cNvPr id="7" name="Rectangle 3"/>
          <p:cNvSpPr>
            <a:spLocks noGrp="1" noChangeArrowheads="1"/>
          </p:cNvSpPr>
          <p:nvPr>
            <p:ph idx="1"/>
          </p:nvPr>
        </p:nvSpPr>
        <p:spPr>
          <a:xfrm>
            <a:off x="615588" y="5791200"/>
            <a:ext cx="8229600" cy="762000"/>
          </a:xfrm>
          <a:extLst/>
        </p:spPr>
        <p:txBody>
          <a:bodyPr rtlCol="0">
            <a:noAutofit/>
          </a:bodyPr>
          <a:lstStyle/>
          <a:p>
            <a:pPr marL="0" indent="0" algn="just" eaLnBrk="1" fontAlgn="auto" hangingPunct="1">
              <a:spcAft>
                <a:spcPts val="0"/>
              </a:spcAft>
              <a:buNone/>
              <a:defRPr/>
            </a:pPr>
            <a:r>
              <a:rPr lang="en-US" altLang="en-US" dirty="0" smtClean="0">
                <a:latin typeface="Times New Roman" pitchFamily="18" charset="0"/>
              </a:rPr>
              <a:t>Fig. 2 </a:t>
            </a:r>
            <a:r>
              <a:rPr lang="en-US" dirty="0" smtClean="0">
                <a:latin typeface="Times New Roman" pitchFamily="18" charset="0"/>
              </a:rPr>
              <a:t>: Block </a:t>
            </a:r>
            <a:r>
              <a:rPr lang="en-US" dirty="0">
                <a:latin typeface="Times New Roman" pitchFamily="18" charset="0"/>
              </a:rPr>
              <a:t>Diagram of Basic DC power supply</a:t>
            </a:r>
            <a:endParaRPr lang="en-GB" dirty="0">
              <a:latin typeface="Times New Roman" pitchFamily="18" charset="0"/>
            </a:endParaRPr>
          </a:p>
          <a:p>
            <a:pPr marL="0" indent="0" algn="just" eaLnBrk="1" fontAlgn="auto" hangingPunct="1">
              <a:spcAft>
                <a:spcPts val="0"/>
              </a:spcAft>
              <a:buNone/>
              <a:defRPr/>
            </a:pPr>
            <a:endParaRPr lang="en-US" altLang="en-US" dirty="0">
              <a:latin typeface="Times New Roman" pitchFamily="18" charset="0"/>
            </a:endParaRPr>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1574"/>
            <a:ext cx="8809016" cy="457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683909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859"/>
            <a:ext cx="8229600" cy="827087"/>
          </a:xfrm>
        </p:spPr>
        <p:txBody>
          <a:bodyPr/>
          <a:lstStyle/>
          <a:p>
            <a:r>
              <a:rPr lang="en-US" i="0" dirty="0"/>
              <a:t>INTRODUCTION</a:t>
            </a:r>
            <a:endParaRPr lang="en-US" dirty="0"/>
          </a:p>
        </p:txBody>
      </p:sp>
      <p:sp>
        <p:nvSpPr>
          <p:cNvPr id="4"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6</a:t>
            </a:fld>
            <a:endParaRPr lang="en-US" dirty="0">
              <a:solidFill>
                <a:schemeClr val="bg1"/>
              </a:solidFill>
            </a:endParaRPr>
          </a:p>
        </p:txBody>
      </p:sp>
      <p:sp>
        <p:nvSpPr>
          <p:cNvPr id="8" name="Rectangle 2"/>
          <p:cNvSpPr txBox="1">
            <a:spLocks noChangeArrowheads="1"/>
          </p:cNvSpPr>
          <p:nvPr/>
        </p:nvSpPr>
        <p:spPr>
          <a:xfrm>
            <a:off x="1524000" y="826994"/>
            <a:ext cx="5533832" cy="468406"/>
          </a:xfrm>
          <a:prstGeom prst="rect">
            <a:avLst/>
          </a:prstGeom>
        </p:spPr>
        <p:txBody>
          <a:bodyPr vert="horz" lIns="91440" tIns="45720" rIns="91440" bIns="45720" rtlCol="0" anchor="t">
            <a:normAutofit fontScale="92500" lnSpcReduction="20000"/>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altLang="en-US" i="0" dirty="0" smtClean="0">
                <a:solidFill>
                  <a:schemeClr val="tx1"/>
                </a:solidFill>
              </a:rPr>
              <a:t>Blocks of DC power supply</a:t>
            </a:r>
          </a:p>
        </p:txBody>
      </p:sp>
      <p:sp>
        <p:nvSpPr>
          <p:cNvPr id="9" name="Rectangle 8"/>
          <p:cNvSpPr/>
          <p:nvPr/>
        </p:nvSpPr>
        <p:spPr>
          <a:xfrm>
            <a:off x="24075" y="3352800"/>
            <a:ext cx="407852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just" fontAlgn="auto">
              <a:spcBef>
                <a:spcPct val="20000"/>
              </a:spcBef>
              <a:spcAft>
                <a:spcPts val="0"/>
              </a:spcAft>
            </a:pPr>
            <a:r>
              <a:rPr lang="en-US" sz="2400" dirty="0" smtClean="0"/>
              <a:t>Fig3: Step </a:t>
            </a:r>
            <a:r>
              <a:rPr lang="en-US" sz="2400" dirty="0"/>
              <a:t>down transformer</a:t>
            </a:r>
            <a:endParaRPr lang="en-GB" sz="2400" dirty="0"/>
          </a:p>
          <a:p>
            <a:pPr marL="342900" indent="-342900" algn="just" fontAlgn="auto">
              <a:spcBef>
                <a:spcPct val="20000"/>
              </a:spcBef>
              <a:spcAft>
                <a:spcPts val="0"/>
              </a:spcAft>
              <a:buFont typeface="Arial" panose="020B0604020202020204" pitchFamily="34" charset="0"/>
              <a:buChar char="•"/>
            </a:pPr>
            <a:endParaRPr lang="en-US" sz="2400" dirty="0" smtClean="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24073" y="1386112"/>
            <a:ext cx="3733937" cy="19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6683263" y="1356201"/>
            <a:ext cx="2286000" cy="17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4102596" y="1330939"/>
            <a:ext cx="2450603" cy="176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5327897" y="5928266"/>
            <a:ext cx="3287260" cy="461665"/>
          </a:xfrm>
          <a:prstGeom prst="rect">
            <a:avLst/>
          </a:prstGeom>
        </p:spPr>
        <p:txBody>
          <a:bodyPr wrap="square">
            <a:spAutoFit/>
          </a:bodyPr>
          <a:lstStyle/>
          <a:p>
            <a:pPr algn="just" fontAlgn="auto">
              <a:spcBef>
                <a:spcPct val="20000"/>
              </a:spcBef>
              <a:spcAft>
                <a:spcPts val="0"/>
              </a:spcAft>
            </a:pPr>
            <a:r>
              <a:rPr lang="en-US" sz="2400" dirty="0" smtClean="0"/>
              <a:t>Fig 6: Regulator output</a:t>
            </a:r>
            <a:endParaRPr lang="en-GB" sz="2400" dirty="0"/>
          </a:p>
        </p:txBody>
      </p:sp>
      <p:pic>
        <p:nvPicPr>
          <p:cNvPr id="14" name="Picture 13"/>
          <p:cNvPicPr/>
          <p:nvPr/>
        </p:nvPicPr>
        <p:blipFill>
          <a:blip r:embed="rId6">
            <a:extLst>
              <a:ext uri="{28A0092B-C50C-407E-A947-70E740481C1C}">
                <a14:useLocalDpi xmlns:a14="http://schemas.microsoft.com/office/drawing/2010/main" val="0"/>
              </a:ext>
            </a:extLst>
          </a:blip>
          <a:srcRect/>
          <a:stretch>
            <a:fillRect/>
          </a:stretch>
        </p:blipFill>
        <p:spPr bwMode="auto">
          <a:xfrm>
            <a:off x="329010" y="4000603"/>
            <a:ext cx="3429001" cy="1674959"/>
          </a:xfrm>
          <a:prstGeom prst="rect">
            <a:avLst/>
          </a:prstGeom>
          <a:noFill/>
          <a:ln>
            <a:noFill/>
          </a:ln>
        </p:spPr>
      </p:pic>
      <p:pic>
        <p:nvPicPr>
          <p:cNvPr id="15" name="Picture 14"/>
          <p:cNvPicPr/>
          <p:nvPr/>
        </p:nvPicPr>
        <p:blipFill>
          <a:blip r:embed="rId7">
            <a:extLst>
              <a:ext uri="{28A0092B-C50C-407E-A947-70E740481C1C}">
                <a14:useLocalDpi xmlns:a14="http://schemas.microsoft.com/office/drawing/2010/main" val="0"/>
              </a:ext>
            </a:extLst>
          </a:blip>
          <a:srcRect/>
          <a:stretch>
            <a:fillRect/>
          </a:stretch>
        </p:blipFill>
        <p:spPr bwMode="auto">
          <a:xfrm>
            <a:off x="5486399" y="4390065"/>
            <a:ext cx="2133600" cy="1280160"/>
          </a:xfrm>
          <a:prstGeom prst="rect">
            <a:avLst/>
          </a:prstGeom>
          <a:noFill/>
          <a:ln>
            <a:noFill/>
          </a:ln>
        </p:spPr>
      </p:pic>
      <p:sp>
        <p:nvSpPr>
          <p:cNvPr id="16" name="Rectangle 15"/>
          <p:cNvSpPr/>
          <p:nvPr/>
        </p:nvSpPr>
        <p:spPr>
          <a:xfrm>
            <a:off x="685800" y="5928266"/>
            <a:ext cx="2904284" cy="461665"/>
          </a:xfrm>
          <a:prstGeom prst="rect">
            <a:avLst/>
          </a:prstGeom>
        </p:spPr>
        <p:txBody>
          <a:bodyPr wrap="square">
            <a:spAutoFit/>
          </a:bodyPr>
          <a:lstStyle/>
          <a:p>
            <a:pPr algn="just" fontAlgn="auto">
              <a:spcBef>
                <a:spcPct val="20000"/>
              </a:spcBef>
              <a:spcAft>
                <a:spcPts val="0"/>
              </a:spcAft>
            </a:pPr>
            <a:r>
              <a:rPr lang="en-US" sz="2400" dirty="0" smtClean="0"/>
              <a:t>Fig 5: Filtered output</a:t>
            </a:r>
            <a:endParaRPr lang="en-US" sz="2400" dirty="0"/>
          </a:p>
        </p:txBody>
      </p:sp>
      <p:sp>
        <p:nvSpPr>
          <p:cNvPr id="17" name="Rectangle 16"/>
          <p:cNvSpPr/>
          <p:nvPr/>
        </p:nvSpPr>
        <p:spPr>
          <a:xfrm>
            <a:off x="4583167" y="3316619"/>
            <a:ext cx="3940063" cy="107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fontAlgn="auto">
              <a:spcBef>
                <a:spcPct val="20000"/>
              </a:spcBef>
              <a:spcAft>
                <a:spcPts val="0"/>
              </a:spcAft>
            </a:pPr>
            <a:r>
              <a:rPr lang="en-US" sz="2400" dirty="0" smtClean="0"/>
              <a:t> Fig 4: Rectified output w.r.t. transformer output</a:t>
            </a:r>
          </a:p>
        </p:txBody>
      </p:sp>
    </p:spTree>
    <p:extLst>
      <p:ext uri="{BB962C8B-B14F-4D97-AF65-F5344CB8AC3E}">
        <p14:creationId xmlns:p14="http://schemas.microsoft.com/office/powerpoint/2010/main" val="2096896075"/>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476500" y="791228"/>
            <a:ext cx="3733800" cy="631160"/>
          </a:xfrm>
        </p:spPr>
        <p:txBody>
          <a:bodyPr anchor="t">
            <a:normAutofit/>
          </a:bodyPr>
          <a:lstStyle/>
          <a:p>
            <a:pPr eaLnBrk="1" hangingPunct="1"/>
            <a:r>
              <a:rPr lang="en-US" altLang="en-US" sz="3200" i="0" dirty="0" smtClean="0">
                <a:solidFill>
                  <a:srgbClr val="002060"/>
                </a:solidFill>
              </a:rPr>
              <a:t>Activity</a:t>
            </a:r>
          </a:p>
        </p:txBody>
      </p:sp>
      <p:sp>
        <p:nvSpPr>
          <p:cNvPr id="17" name="Rectangle 16"/>
          <p:cNvSpPr/>
          <p:nvPr/>
        </p:nvSpPr>
        <p:spPr>
          <a:xfrm>
            <a:off x="380999" y="1752601"/>
            <a:ext cx="8471210" cy="1752599"/>
          </a:xfrm>
          <a:prstGeom prst="rect">
            <a:avLst/>
          </a:prstGeom>
          <a:solidFill>
            <a:schemeClr val="accent2">
              <a:lumMod val="20000"/>
              <a:lumOff val="80000"/>
            </a:schemeClr>
          </a:solidFill>
          <a:ln>
            <a:noFill/>
          </a:ln>
          <a:extLst/>
        </p:spPr>
        <p:txBody>
          <a:bodyPr vert="horz" wrap="square" lIns="91440" tIns="45720" rIns="91440" bIns="45720" numCol="1" rtlCol="0" anchor="t" anchorCtr="0" compatLnSpc="1">
            <a:prstTxWarp prst="textNoShape">
              <a:avLst/>
            </a:prstTxWarp>
            <a:noAutofit/>
          </a:bodyPr>
          <a:lstStyle/>
          <a:p>
            <a:pPr marL="468313" indent="-357188" algn="just">
              <a:tabLst>
                <a:tab pos="468313" algn="l"/>
              </a:tabLst>
            </a:pPr>
            <a:r>
              <a:rPr lang="en-US" sz="2800" dirty="0" smtClean="0"/>
              <a:t>1. List </a:t>
            </a:r>
            <a:r>
              <a:rPr lang="en-US" sz="2800" dirty="0"/>
              <a:t>in a table the names of  at least six  products/applications that we use in daily life that require dc power supply along with the range of values. </a:t>
            </a:r>
          </a:p>
        </p:txBody>
      </p:sp>
      <p:sp>
        <p:nvSpPr>
          <p:cNvPr id="4" name="Title 1"/>
          <p:cNvSpPr txBox="1">
            <a:spLocks/>
          </p:cNvSpPr>
          <p:nvPr/>
        </p:nvSpPr>
        <p:spPr>
          <a:xfrm>
            <a:off x="228600" y="-35859"/>
            <a:ext cx="8229600" cy="64545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i="0" dirty="0" smtClean="0">
                <a:solidFill>
                  <a:schemeClr val="tx1"/>
                </a:solidFill>
              </a:rPr>
              <a:t>INTRODUCTION</a:t>
            </a:r>
            <a:endParaRPr lang="en-US" dirty="0"/>
          </a:p>
        </p:txBody>
      </p:sp>
      <p:sp>
        <p:nvSpPr>
          <p:cNvPr id="5" name="Rectangle 4"/>
          <p:cNvSpPr/>
          <p:nvPr/>
        </p:nvSpPr>
        <p:spPr>
          <a:xfrm>
            <a:off x="317809" y="4126389"/>
            <a:ext cx="8534400" cy="1405492"/>
          </a:xfrm>
          <a:prstGeom prst="rect">
            <a:avLst/>
          </a:prstGeom>
          <a:solidFill>
            <a:schemeClr val="accent2">
              <a:lumMod val="20000"/>
              <a:lumOff val="80000"/>
            </a:schemeClr>
          </a:solidFill>
          <a:ln>
            <a:noFill/>
          </a:ln>
          <a:extLst/>
        </p:spPr>
        <p:txBody>
          <a:bodyPr vert="horz" wrap="square" lIns="91440" tIns="45720" rIns="91440" bIns="45720" numCol="1" rtlCol="0" anchor="t" anchorCtr="0" compatLnSpc="1">
            <a:prstTxWarp prst="textNoShape">
              <a:avLst/>
            </a:prstTxWarp>
            <a:noAutofit/>
          </a:bodyPr>
          <a:lstStyle/>
          <a:p>
            <a:pPr marL="468313" lvl="0" indent="-357188" algn="just"/>
            <a:r>
              <a:rPr lang="en-US" sz="2800" dirty="0" smtClean="0"/>
              <a:t>2.  List </a:t>
            </a:r>
            <a:r>
              <a:rPr lang="en-US" sz="2800" dirty="0"/>
              <a:t>the appliances or products around us that need power supply. Classify them under the umbrella of dc or ac power supply that is used for its working</a:t>
            </a:r>
            <a:r>
              <a:rPr lang="en-US" sz="2800" dirty="0" smtClean="0"/>
              <a:t>.</a:t>
            </a:r>
          </a:p>
          <a:p>
            <a:pPr lvl="0" algn="just"/>
            <a:endParaRPr lang="en-GB" sz="2800" dirty="0">
              <a:solidFill>
                <a:schemeClr val="accent2">
                  <a:lumMod val="75000"/>
                </a:schemeClr>
              </a:solidFill>
            </a:endParaRPr>
          </a:p>
        </p:txBody>
      </p:sp>
      <p:sp>
        <p:nvSpPr>
          <p:cNvPr id="6"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7</a:t>
            </a:fld>
            <a:endParaRPr lang="en-US" dirty="0">
              <a:solidFill>
                <a:schemeClr val="bg1"/>
              </a:solidFill>
            </a:endParaRPr>
          </a:p>
        </p:txBody>
      </p:sp>
    </p:spTree>
    <p:extLst>
      <p:ext uri="{BB962C8B-B14F-4D97-AF65-F5344CB8AC3E}">
        <p14:creationId xmlns:p14="http://schemas.microsoft.com/office/powerpoint/2010/main" val="1097940385"/>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solidFill>
                  <a:schemeClr val="tx1"/>
                </a:solidFill>
              </a:rPr>
              <a:t>CONTENT</a:t>
            </a:r>
            <a:endParaRPr lang="en-US" i="0" dirty="0">
              <a:solidFill>
                <a:schemeClr val="tx1"/>
              </a:solidFill>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solidFill>
                  <a:schemeClr val="bg1"/>
                </a:solidFill>
              </a:rPr>
              <a:t>8</a:t>
            </a:fld>
            <a:endParaRPr lang="en-US" dirty="0">
              <a:solidFill>
                <a:schemeClr val="bg1"/>
              </a:solidFill>
            </a:endParaRPr>
          </a:p>
        </p:txBody>
      </p:sp>
      <p:sp>
        <p:nvSpPr>
          <p:cNvPr id="5" name="Rectangle 3"/>
          <p:cNvSpPr txBox="1">
            <a:spLocks noChangeArrowheads="1"/>
          </p:cNvSpPr>
          <p:nvPr/>
        </p:nvSpPr>
        <p:spPr>
          <a:xfrm>
            <a:off x="304800" y="1066800"/>
            <a:ext cx="8534400" cy="4648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3600" dirty="0" smtClean="0">
                <a:latin typeface="Times New Roman" pitchFamily="18" charset="0"/>
                <a:cs typeface="Times New Roman" pitchFamily="18" charset="0"/>
              </a:rPr>
              <a:t>Introduction: Basic DC power supply</a:t>
            </a:r>
          </a:p>
          <a:p>
            <a:endParaRPr lang="en-US" altLang="en-US" sz="3600" dirty="0">
              <a:latin typeface="Times New Roman" pitchFamily="18" charset="0"/>
              <a:cs typeface="Times New Roman" pitchFamily="18" charset="0"/>
            </a:endParaRPr>
          </a:p>
          <a:p>
            <a:r>
              <a:rPr lang="en-US" altLang="en-US" sz="3600" b="1" dirty="0" smtClean="0">
                <a:solidFill>
                  <a:schemeClr val="tx1"/>
                </a:solidFill>
                <a:latin typeface="Times New Roman" pitchFamily="18" charset="0"/>
                <a:cs typeface="Times New Roman" pitchFamily="18" charset="0"/>
              </a:rPr>
              <a:t>Half </a:t>
            </a:r>
            <a:r>
              <a:rPr lang="en-US" altLang="en-US" sz="3600" b="1" dirty="0">
                <a:solidFill>
                  <a:schemeClr val="tx1"/>
                </a:solidFill>
                <a:latin typeface="Times New Roman" pitchFamily="18" charset="0"/>
                <a:cs typeface="Times New Roman" pitchFamily="18" charset="0"/>
              </a:rPr>
              <a:t>wave rectifier (</a:t>
            </a:r>
            <a:r>
              <a:rPr lang="en-US" altLang="en-US" sz="3600" b="1" dirty="0" smtClean="0">
                <a:solidFill>
                  <a:schemeClr val="tx1"/>
                </a:solidFill>
                <a:latin typeface="Times New Roman" pitchFamily="18" charset="0"/>
                <a:cs typeface="Times New Roman" pitchFamily="18" charset="0"/>
              </a:rPr>
              <a:t>HWR)</a:t>
            </a:r>
          </a:p>
          <a:p>
            <a:endParaRPr lang="en-US" altLang="en-US" sz="3600" dirty="0" smtClean="0">
              <a:solidFill>
                <a:schemeClr val="tx1"/>
              </a:solidFill>
              <a:latin typeface="Times New Roman" pitchFamily="18" charset="0"/>
              <a:cs typeface="Times New Roman" pitchFamily="18" charset="0"/>
            </a:endParaRPr>
          </a:p>
          <a:p>
            <a:r>
              <a:rPr lang="en-US" altLang="en-US" sz="3600" dirty="0">
                <a:latin typeface="Times New Roman" pitchFamily="18" charset="0"/>
                <a:cs typeface="Times New Roman" pitchFamily="18" charset="0"/>
              </a:rPr>
              <a:t>Full wave rectifiers: </a:t>
            </a:r>
          </a:p>
          <a:p>
            <a:pPr marL="3714750" lvl="7" indent="-514350">
              <a:buAutoNum type="arabicParenR"/>
            </a:pPr>
            <a:r>
              <a:rPr lang="en-US" altLang="en-US" sz="2800" dirty="0">
                <a:latin typeface="Times New Roman" pitchFamily="18" charset="0"/>
                <a:cs typeface="Times New Roman" pitchFamily="18" charset="0"/>
              </a:rPr>
              <a:t>Center tapped FWR</a:t>
            </a:r>
          </a:p>
          <a:p>
            <a:pPr marL="3714750" lvl="7" indent="-514350">
              <a:buAutoNum type="arabicParenR"/>
            </a:pPr>
            <a:r>
              <a:rPr lang="en-US" altLang="en-US" sz="2800" dirty="0">
                <a:latin typeface="Times New Roman" pitchFamily="18" charset="0"/>
                <a:cs typeface="Times New Roman" pitchFamily="18" charset="0"/>
              </a:rPr>
              <a:t>Bridge Rectifier</a:t>
            </a:r>
          </a:p>
          <a:p>
            <a:endParaRPr lang="en-US" altLang="en-US" sz="3600" dirty="0">
              <a:solidFill>
                <a:schemeClr val="tx1"/>
              </a:solidFill>
              <a:latin typeface="Times New Roman" pitchFamily="18" charset="0"/>
              <a:cs typeface="Times New Roman" pitchFamily="18" charset="0"/>
            </a:endParaRPr>
          </a:p>
          <a:p>
            <a:r>
              <a:rPr lang="en-US" altLang="en-US" sz="3600" dirty="0" smtClean="0">
                <a:latin typeface="Times New Roman" pitchFamily="18" charset="0"/>
                <a:cs typeface="Times New Roman" pitchFamily="18" charset="0"/>
              </a:rPr>
              <a:t>Capacitor filter</a:t>
            </a:r>
            <a:endParaRPr lang="el-GR" altLang="en-US" sz="3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4888925"/>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457200" y="1219200"/>
            <a:ext cx="8229600" cy="4525963"/>
          </a:xfrm>
        </p:spPr>
        <p:txBody>
          <a:bodyPr/>
          <a:lstStyle/>
          <a:p>
            <a:pPr eaLnBrk="1" hangingPunct="1"/>
            <a:r>
              <a:rPr lang="en-US" altLang="en-US" sz="2800" dirty="0">
                <a:latin typeface="Times New Roman" pitchFamily="18" charset="0"/>
              </a:rPr>
              <a:t>C</a:t>
            </a:r>
            <a:r>
              <a:rPr lang="en-US" altLang="en-US" sz="2800" dirty="0" smtClean="0">
                <a:latin typeface="Times New Roman" pitchFamily="18" charset="0"/>
              </a:rPr>
              <a:t>onverts AC</a:t>
            </a:r>
            <a:r>
              <a:rPr lang="en-US" altLang="en-US" sz="2800" dirty="0">
                <a:latin typeface="Times New Roman" pitchFamily="18" charset="0"/>
              </a:rPr>
              <a:t> </a:t>
            </a:r>
            <a:r>
              <a:rPr lang="en-US" altLang="en-US" sz="2800" dirty="0" smtClean="0">
                <a:latin typeface="Times New Roman" pitchFamily="18" charset="0"/>
              </a:rPr>
              <a:t>signal to pulsating DC</a:t>
            </a:r>
            <a:endParaRPr lang="en-US" altLang="en-US" sz="2800" dirty="0">
              <a:latin typeface="Times New Roman" pitchFamily="18" charset="0"/>
            </a:endParaRPr>
          </a:p>
          <a:p>
            <a:pPr eaLnBrk="1" hangingPunct="1"/>
            <a:endParaRPr lang="en-US" altLang="en-US" sz="2800" dirty="0" smtClean="0">
              <a:latin typeface="Times New Roman" pitchFamily="18" charset="0"/>
            </a:endParaRPr>
          </a:p>
          <a:p>
            <a:pPr eaLnBrk="1" hangingPunct="1"/>
            <a:r>
              <a:rPr lang="en-US" altLang="en-US" sz="2800" dirty="0">
                <a:latin typeface="Times New Roman" pitchFamily="18" charset="0"/>
              </a:rPr>
              <a:t>P</a:t>
            </a:r>
            <a:r>
              <a:rPr lang="en-US" altLang="en-US" sz="2800" dirty="0" smtClean="0">
                <a:latin typeface="Times New Roman" pitchFamily="18" charset="0"/>
              </a:rPr>
              <a:t>rimary element:  Diode</a:t>
            </a:r>
          </a:p>
          <a:p>
            <a:pPr eaLnBrk="1" hangingPunct="1"/>
            <a:endParaRPr lang="en-US" altLang="en-US" sz="2800" dirty="0" smtClean="0">
              <a:latin typeface="Times New Roman" pitchFamily="18" charset="0"/>
            </a:endParaRPr>
          </a:p>
          <a:p>
            <a:pPr eaLnBrk="1" hangingPunct="1"/>
            <a:r>
              <a:rPr lang="en-US" altLang="en-US" sz="2800" dirty="0" smtClean="0">
                <a:latin typeface="Times New Roman" pitchFamily="18" charset="0"/>
              </a:rPr>
              <a:t>Two types of rectifiers are: 	Half wave rectifier</a:t>
            </a:r>
          </a:p>
          <a:p>
            <a:pPr eaLnBrk="1" hangingPunct="1">
              <a:buFontTx/>
              <a:buNone/>
            </a:pPr>
            <a:r>
              <a:rPr lang="en-US" altLang="en-US" sz="2800" dirty="0" smtClean="0">
                <a:latin typeface="Times New Roman" pitchFamily="18" charset="0"/>
              </a:rPr>
              <a:t>						Full wave rectifier</a:t>
            </a:r>
          </a:p>
          <a:p>
            <a:pPr eaLnBrk="1" hangingPunct="1"/>
            <a:r>
              <a:rPr lang="en-US" altLang="en-US" sz="2800" dirty="0" smtClean="0">
                <a:latin typeface="Times New Roman" pitchFamily="18" charset="0"/>
              </a:rPr>
              <a:t>Full wave rectifier</a:t>
            </a:r>
          </a:p>
          <a:p>
            <a:pPr lvl="1" eaLnBrk="1" hangingPunct="1"/>
            <a:r>
              <a:rPr lang="en-US" altLang="en-US" sz="2000" dirty="0">
                <a:solidFill>
                  <a:schemeClr val="tx1"/>
                </a:solidFill>
                <a:latin typeface="Times New Roman" pitchFamily="18" charset="0"/>
              </a:rPr>
              <a:t>C</a:t>
            </a:r>
            <a:r>
              <a:rPr lang="en-US" altLang="en-US" sz="2000" dirty="0" smtClean="0">
                <a:solidFill>
                  <a:schemeClr val="tx1"/>
                </a:solidFill>
                <a:latin typeface="Times New Roman" pitchFamily="18" charset="0"/>
              </a:rPr>
              <a:t>enter-tapped transformer FWR</a:t>
            </a:r>
          </a:p>
          <a:p>
            <a:pPr lvl="1" eaLnBrk="1" hangingPunct="1"/>
            <a:r>
              <a:rPr lang="en-US" altLang="en-US" sz="2000" dirty="0" smtClean="0">
                <a:solidFill>
                  <a:schemeClr val="tx1"/>
                </a:solidFill>
                <a:latin typeface="Times New Roman" pitchFamily="18" charset="0"/>
              </a:rPr>
              <a:t>Bridge FWR</a:t>
            </a:r>
          </a:p>
        </p:txBody>
      </p:sp>
      <p:sp>
        <p:nvSpPr>
          <p:cNvPr id="9" name="Title 1"/>
          <p:cNvSpPr>
            <a:spLocks noGrp="1"/>
          </p:cNvSpPr>
          <p:nvPr>
            <p:ph type="title"/>
          </p:nvPr>
        </p:nvSpPr>
        <p:spPr>
          <a:xfrm>
            <a:off x="228600" y="-35859"/>
            <a:ext cx="8229600" cy="827087"/>
          </a:xfrm>
        </p:spPr>
        <p:txBody>
          <a:bodyPr/>
          <a:lstStyle/>
          <a:p>
            <a:r>
              <a:rPr lang="en-US" i="0" dirty="0" smtClean="0">
                <a:solidFill>
                  <a:schemeClr val="tx1"/>
                </a:solidFill>
              </a:rPr>
              <a:t>RECTIFIER</a:t>
            </a:r>
            <a:endParaRPr lang="en-US" dirty="0"/>
          </a:p>
        </p:txBody>
      </p:sp>
      <p:sp>
        <p:nvSpPr>
          <p:cNvPr id="4" name="Slide Number Placeholder 3"/>
          <p:cNvSpPr>
            <a:spLocks noGrp="1"/>
          </p:cNvSpPr>
          <p:nvPr>
            <p:ph type="sldNum" sz="quarter" idx="12"/>
          </p:nvPr>
        </p:nvSpPr>
        <p:spPr>
          <a:xfrm>
            <a:off x="6934200" y="6553200"/>
            <a:ext cx="2133600" cy="365125"/>
          </a:xfrm>
        </p:spPr>
        <p:txBody>
          <a:bodyPr/>
          <a:lstStyle/>
          <a:p>
            <a:fld id="{7DB72B6B-351E-47F5-8A9F-408C781D2328}" type="slidenum">
              <a:rPr lang="en-US" smtClean="0">
                <a:solidFill>
                  <a:schemeClr val="bg1"/>
                </a:solidFill>
              </a:rPr>
              <a:t>9</a:t>
            </a:fld>
            <a:endParaRPr lang="en-US" dirty="0">
              <a:solidFill>
                <a:schemeClr val="bg1"/>
              </a:solidFill>
            </a:endParaRPr>
          </a:p>
        </p:txBody>
      </p:sp>
    </p:spTree>
    <p:extLst>
      <p:ext uri="{BB962C8B-B14F-4D97-AF65-F5344CB8AC3E}">
        <p14:creationId xmlns:p14="http://schemas.microsoft.com/office/powerpoint/2010/main" val="241245369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9053</TotalTime>
  <Words>3023</Words>
  <Application>Microsoft Office PowerPoint</Application>
  <PresentationFormat>On-screen Show (4:3)</PresentationFormat>
  <Paragraphs>481</Paragraphs>
  <Slides>44</Slides>
  <Notes>27</Notes>
  <HiddenSlides>2</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44</vt:i4>
      </vt:variant>
    </vt:vector>
  </HeadingPairs>
  <TitlesOfParts>
    <vt:vector size="48" baseType="lpstr">
      <vt:lpstr>Office Theme</vt:lpstr>
      <vt:lpstr>Picture</vt:lpstr>
      <vt:lpstr>Equation</vt:lpstr>
      <vt:lpstr>Microsoft Equation 3.0</vt:lpstr>
      <vt:lpstr>Module – 2 : Applications of Diodes</vt:lpstr>
      <vt:lpstr>Application of Diodes</vt:lpstr>
      <vt:lpstr>CONTENT</vt:lpstr>
      <vt:lpstr>INTRODUCTION</vt:lpstr>
      <vt:lpstr>INTRODUCTION</vt:lpstr>
      <vt:lpstr>INTRODUCTION</vt:lpstr>
      <vt:lpstr>Activity</vt:lpstr>
      <vt:lpstr>CONTENT</vt:lpstr>
      <vt:lpstr>RECTIFIER</vt:lpstr>
      <vt:lpstr>HALF WAVE RECTIFIER (HWR)</vt:lpstr>
      <vt:lpstr>Working HWR</vt:lpstr>
      <vt:lpstr>HALF WAVE RECTIFIER</vt:lpstr>
      <vt:lpstr>RECTIFIER</vt:lpstr>
      <vt:lpstr>HALF WAVE RECTIFIER</vt:lpstr>
      <vt:lpstr>Half Wave Rectifier</vt:lpstr>
      <vt:lpstr>PowerPoint Presentation</vt:lpstr>
      <vt:lpstr>PowerPoint Presentation</vt:lpstr>
      <vt:lpstr>PowerPoint Presentation</vt:lpstr>
      <vt:lpstr>CONTENT</vt:lpstr>
      <vt:lpstr>Center Tapped FWR</vt:lpstr>
      <vt:lpstr>Working of center tapped FWR</vt:lpstr>
      <vt:lpstr>Center Tapped FWR</vt:lpstr>
      <vt:lpstr> Center tapped FWR </vt:lpstr>
      <vt:lpstr>PowerPoint Presentation</vt:lpstr>
      <vt:lpstr>Center Tapped FWR</vt:lpstr>
      <vt:lpstr>PowerPoint Presentation</vt:lpstr>
      <vt:lpstr>Solved Exercise</vt:lpstr>
      <vt:lpstr>Bridge rectifier </vt:lpstr>
      <vt:lpstr>Bridge rectifier </vt:lpstr>
      <vt:lpstr>Working of Bridge FWR</vt:lpstr>
      <vt:lpstr>Bridge FWR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Exercise Problems</vt:lpstr>
      <vt:lpstr>Exercise Problems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Manipal University</cp:lastModifiedBy>
  <cp:revision>194</cp:revision>
  <dcterms:created xsi:type="dcterms:W3CDTF">2014-05-17T08:44:36Z</dcterms:created>
  <dcterms:modified xsi:type="dcterms:W3CDTF">2014-08-19T10:46:57Z</dcterms:modified>
</cp:coreProperties>
</file>