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Patrick Hand" pitchFamily="2" charset="77"/>
      <p:regular r:id="rId13"/>
    </p:embeddedFont>
  </p:embeddedFontLst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NWAJ HUSSAIN" userId="58f5fcfc-08c5-47fa-a32c-425aa9a52fb1" providerId="ADAL" clId="{3ED9826E-F025-5441-8CA7-1271A357A674}"/>
    <pc:docChg chg="custSel modSld">
      <pc:chgData name="SHAHNWAJ HUSSAIN" userId="58f5fcfc-08c5-47fa-a32c-425aa9a52fb1" providerId="ADAL" clId="{3ED9826E-F025-5441-8CA7-1271A357A674}" dt="2025-02-10T15:31:05.794" v="1" actId="478"/>
      <pc:docMkLst>
        <pc:docMk/>
      </pc:docMkLst>
      <pc:sldChg chg="delSp mod">
        <pc:chgData name="SHAHNWAJ HUSSAIN" userId="58f5fcfc-08c5-47fa-a32c-425aa9a52fb1" providerId="ADAL" clId="{3ED9826E-F025-5441-8CA7-1271A357A674}" dt="2025-02-10T15:31:05.794" v="1" actId="478"/>
        <pc:sldMkLst>
          <pc:docMk/>
          <pc:sldMk cId="0" sldId="256"/>
        </pc:sldMkLst>
        <pc:spChg chg="del">
          <ac:chgData name="SHAHNWAJ HUSSAIN" userId="58f5fcfc-08c5-47fa-a32c-425aa9a52fb1" providerId="ADAL" clId="{3ED9826E-F025-5441-8CA7-1271A357A674}" dt="2025-02-10T15:31:03.344" v="0" actId="478"/>
          <ac:spMkLst>
            <pc:docMk/>
            <pc:sldMk cId="0" sldId="256"/>
            <ac:spMk id="7" creationId="{00000000-0000-0000-0000-000000000000}"/>
          </ac:spMkLst>
        </pc:spChg>
        <pc:picChg chg="del">
          <ac:chgData name="SHAHNWAJ HUSSAIN" userId="58f5fcfc-08c5-47fa-a32c-425aa9a52fb1" providerId="ADAL" clId="{3ED9826E-F025-5441-8CA7-1271A357A674}" dt="2025-02-10T15:31:05.794" v="1" actId="478"/>
          <ac:picMkLst>
            <pc:docMk/>
            <pc:sldMk cId="0" sldId="256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31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673668"/>
            <a:ext cx="6929438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 Evolution and Future of E-Learning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864037" y="3661053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Explore the exciting world of e-learning. Discover its transformative potential. Uncover how it shapes education's future. From its humble beginnings to innovative approaches. E-learning redefines education. Join us on this journey!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5142309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719983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Conclusion: The Transformative Potential of E-Learning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864037" y="4324469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E-learning transforms education. It offers accessibility and personalized learning. It leverages innovative technologies. Embrace the future of e-learning. It empowers learners worldwide.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13792"/>
            <a:ext cx="8245197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What is E-Learning? Defining Digital Education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94799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Definition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503420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E-learning is education via digital resources.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4799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Key Components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695" y="4503420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It uses online platforms, multimedia, and interactive tools.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4799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Scope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881354" y="4503420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It includes online courses, virtual classrooms, and digital content.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683419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Benefits of E-Learning: Accessibility and Flexibility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350437" y="25655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5" name="Text 2"/>
          <p:cNvSpPr/>
          <p:nvPr/>
        </p:nvSpPr>
        <p:spPr>
          <a:xfrm>
            <a:off x="6574274" y="2695099"/>
            <a:ext cx="10763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7152680" y="256555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Accessibility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7152680" y="302228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Learn from anywhere with an internet connection.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394180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9" name="Text 6"/>
          <p:cNvSpPr/>
          <p:nvPr/>
        </p:nvSpPr>
        <p:spPr>
          <a:xfrm>
            <a:off x="6558796" y="4071342"/>
            <a:ext cx="13870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7152680" y="394180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Flexibility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7152680" y="4398526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Study at your own pace and schedule.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531804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13" name="Text 10"/>
          <p:cNvSpPr/>
          <p:nvPr/>
        </p:nvSpPr>
        <p:spPr>
          <a:xfrm>
            <a:off x="6561773" y="5447586"/>
            <a:ext cx="13275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7152680" y="531804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Cost-Effective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7152680" y="577476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Reduced costs compared to traditional education.</a:t>
            </a:r>
            <a:endParaRPr lang="en-US" sz="1900" dirty="0"/>
          </a:p>
        </p:txBody>
      </p:sp>
      <p:sp>
        <p:nvSpPr>
          <p:cNvPr id="16" name="Shape 13"/>
          <p:cNvSpPr/>
          <p:nvPr/>
        </p:nvSpPr>
        <p:spPr>
          <a:xfrm>
            <a:off x="6350437" y="66942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17" name="Text 14"/>
          <p:cNvSpPr/>
          <p:nvPr/>
        </p:nvSpPr>
        <p:spPr>
          <a:xfrm>
            <a:off x="6572488" y="6823829"/>
            <a:ext cx="111204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7152680" y="669428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Wide Range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152680" y="715101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Access a vast array of courses and subjects.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4337090"/>
            <a:ext cx="12098536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Personalized Learning Paths: Tailoring Education to Individual Needs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5324475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6188512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Adaptive learning tailors content to skill level.</a:t>
            </a:r>
            <a:endParaRPr lang="en-US" sz="19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5324475"/>
            <a:ext cx="617220" cy="61722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288161" y="6188512"/>
            <a:ext cx="40539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Individualized goals help learners focus.</a:t>
            </a:r>
            <a:endParaRPr lang="en-US" sz="19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5324475"/>
            <a:ext cx="617220" cy="61722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712404" y="6188512"/>
            <a:ext cx="40538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Custom resources provide tailored support.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615678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Accessibility &amp; Inclusivity: E-Learning for Everyone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864037" y="3220164"/>
            <a:ext cx="3584615" cy="1770936"/>
          </a:xfrm>
          <a:prstGeom prst="roundRect">
            <a:avLst>
              <a:gd name="adj" fmla="val 585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5" name="Text 2"/>
          <p:cNvSpPr/>
          <p:nvPr/>
        </p:nvSpPr>
        <p:spPr>
          <a:xfrm>
            <a:off x="1126093" y="348222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Assistive Tech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126093" y="3938945"/>
            <a:ext cx="30605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Tools for learners with disabilities.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3220164"/>
            <a:ext cx="3584615" cy="1770936"/>
          </a:xfrm>
          <a:prstGeom prst="roundRect">
            <a:avLst>
              <a:gd name="adj" fmla="val 585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8" name="Text 5"/>
          <p:cNvSpPr/>
          <p:nvPr/>
        </p:nvSpPr>
        <p:spPr>
          <a:xfrm>
            <a:off x="4957524" y="348222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Global Reach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4957524" y="3938945"/>
            <a:ext cx="30605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Education opportunities for underserved communities.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5237917"/>
            <a:ext cx="7415927" cy="1375886"/>
          </a:xfrm>
          <a:prstGeom prst="roundRect">
            <a:avLst>
              <a:gd name="adj" fmla="val 7536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11" name="Text 8"/>
          <p:cNvSpPr/>
          <p:nvPr/>
        </p:nvSpPr>
        <p:spPr>
          <a:xfrm>
            <a:off x="1126093" y="549997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Multilingual Support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1126093" y="5956697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Courses available in multiple languages.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090613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Collaborative E-Learning: Fostering Interaction and Community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7" y="2695099"/>
            <a:ext cx="1234440" cy="14812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55161" y="2941915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Forums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955161" y="3398639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Discuss topics and share ideas.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37" y="4176355"/>
            <a:ext cx="1234440" cy="148125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55161" y="442317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Group Projects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955161" y="4879896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Collaborate on assignments.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437" y="5657612"/>
            <a:ext cx="1234440" cy="148125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55161" y="590442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Peer Review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955161" y="6361152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Provide feedback and learn from others.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053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4979" y="3178493"/>
            <a:ext cx="9391174" cy="52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2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Tech Innovations: AI, VR, and the Future of Learning Platforms</a:t>
            </a:r>
            <a:endParaRPr lang="en-US" sz="3250" dirty="0"/>
          </a:p>
        </p:txBody>
      </p:sp>
      <p:sp>
        <p:nvSpPr>
          <p:cNvPr id="4" name="Shape 1"/>
          <p:cNvSpPr/>
          <p:nvPr/>
        </p:nvSpPr>
        <p:spPr>
          <a:xfrm>
            <a:off x="7303651" y="4012049"/>
            <a:ext cx="22860" cy="3647242"/>
          </a:xfrm>
          <a:prstGeom prst="roundRect">
            <a:avLst>
              <a:gd name="adj" fmla="val 382948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n-NP"/>
          </a:p>
        </p:txBody>
      </p:sp>
      <p:sp>
        <p:nvSpPr>
          <p:cNvPr id="5" name="Shape 2"/>
          <p:cNvSpPr/>
          <p:nvPr/>
        </p:nvSpPr>
        <p:spPr>
          <a:xfrm>
            <a:off x="6374011" y="4469487"/>
            <a:ext cx="729496" cy="22860"/>
          </a:xfrm>
          <a:prstGeom prst="roundRect">
            <a:avLst>
              <a:gd name="adj" fmla="val 382948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n-NP"/>
          </a:p>
        </p:txBody>
      </p:sp>
      <p:sp>
        <p:nvSpPr>
          <p:cNvPr id="6" name="Shape 3"/>
          <p:cNvSpPr/>
          <p:nvPr/>
        </p:nvSpPr>
        <p:spPr>
          <a:xfrm>
            <a:off x="7080647" y="4246483"/>
            <a:ext cx="468868" cy="468868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7" name="Text 4"/>
          <p:cNvSpPr/>
          <p:nvPr/>
        </p:nvSpPr>
        <p:spPr>
          <a:xfrm>
            <a:off x="7269599" y="4355783"/>
            <a:ext cx="90845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4084439" y="4220408"/>
            <a:ext cx="208430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 Tutors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84979" y="4605933"/>
            <a:ext cx="5383768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Intelligent support for personalized learning.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526655" y="5511522"/>
            <a:ext cx="729496" cy="22860"/>
          </a:xfrm>
          <a:prstGeom prst="roundRect">
            <a:avLst>
              <a:gd name="adj" fmla="val 382948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n-NP"/>
          </a:p>
        </p:txBody>
      </p:sp>
      <p:sp>
        <p:nvSpPr>
          <p:cNvPr id="11" name="Shape 8"/>
          <p:cNvSpPr/>
          <p:nvPr/>
        </p:nvSpPr>
        <p:spPr>
          <a:xfrm>
            <a:off x="7080647" y="5288518"/>
            <a:ext cx="468868" cy="468868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12" name="Text 9"/>
          <p:cNvSpPr/>
          <p:nvPr/>
        </p:nvSpPr>
        <p:spPr>
          <a:xfrm>
            <a:off x="7256502" y="5397818"/>
            <a:ext cx="117038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8461415" y="5262443"/>
            <a:ext cx="208430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VR Experiences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8461415" y="5647968"/>
            <a:ext cx="5383887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Immersive simulations for hands-on training.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374011" y="6449378"/>
            <a:ext cx="729496" cy="22860"/>
          </a:xfrm>
          <a:prstGeom prst="roundRect">
            <a:avLst>
              <a:gd name="adj" fmla="val 382948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n-NP"/>
          </a:p>
        </p:txBody>
      </p:sp>
      <p:sp>
        <p:nvSpPr>
          <p:cNvPr id="16" name="Shape 13"/>
          <p:cNvSpPr/>
          <p:nvPr/>
        </p:nvSpPr>
        <p:spPr>
          <a:xfrm>
            <a:off x="7080647" y="6226373"/>
            <a:ext cx="468868" cy="468868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NP"/>
          </a:p>
        </p:txBody>
      </p:sp>
      <p:sp>
        <p:nvSpPr>
          <p:cNvPr id="17" name="Text 14"/>
          <p:cNvSpPr/>
          <p:nvPr/>
        </p:nvSpPr>
        <p:spPr>
          <a:xfrm>
            <a:off x="7259003" y="6335673"/>
            <a:ext cx="112038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4084439" y="6200299"/>
            <a:ext cx="208430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Adaptive Platforms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784979" y="6585823"/>
            <a:ext cx="5383768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Evolving content based on learner progress.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3797" y="670798"/>
            <a:ext cx="11409640" cy="609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Blending E-Learning with Traditional Methods: A Hybrid Approach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2153364" y="3850481"/>
            <a:ext cx="2439472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Online Modules</a:t>
            </a:r>
            <a:endParaRPr lang="en-US" sz="19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35" y="1768435"/>
            <a:ext cx="4469130" cy="446913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8929" y="3490079"/>
            <a:ext cx="110728" cy="487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9915644" y="2641759"/>
            <a:ext cx="2439472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In-Person Workshops</a:t>
            </a:r>
            <a:endParaRPr lang="en-US" sz="19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635" y="1768435"/>
            <a:ext cx="4469130" cy="446913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247102" y="2559010"/>
            <a:ext cx="142756" cy="487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9915644" y="5059204"/>
            <a:ext cx="2439472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Virtual Mentoring</a:t>
            </a:r>
            <a:endParaRPr lang="en-US" sz="19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635" y="1768435"/>
            <a:ext cx="4469130" cy="446913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784306" y="5227915"/>
            <a:ext cx="136565" cy="487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853797" y="6512004"/>
            <a:ext cx="12922806" cy="390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Hybrid learning combines the best of both worlds.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853797" y="7176730"/>
            <a:ext cx="12922806" cy="390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It offers flexibility with structured classroom learning.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79590"/>
            <a:ext cx="11511439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Overcoming Challenges: Addressing Digital Divide &amp; Engagement</a:t>
            </a:r>
            <a:endParaRPr lang="en-US" sz="3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40" y="2590443"/>
            <a:ext cx="2128838" cy="134540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33480" y="3180993"/>
            <a:ext cx="112038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400794" y="2837259"/>
            <a:ext cx="2235518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Engagement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5400794" y="3293983"/>
            <a:ext cx="223551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Keep learners motivated.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15652" y="3951446"/>
            <a:ext cx="8489037" cy="15240"/>
          </a:xfrm>
          <a:prstGeom prst="roundRect">
            <a:avLst>
              <a:gd name="adj" fmla="val 68040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n-NP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21" y="3997523"/>
            <a:ext cx="4257675" cy="134540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017288" y="4423291"/>
            <a:ext cx="144542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6465213" y="4244340"/>
            <a:ext cx="1967627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Training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6465213" y="4701064"/>
            <a:ext cx="19676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Support effective use.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6280071" y="5358527"/>
            <a:ext cx="7424618" cy="15240"/>
          </a:xfrm>
          <a:prstGeom prst="roundRect">
            <a:avLst>
              <a:gd name="adj" fmla="val 68040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en-NP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83" y="5404604"/>
            <a:ext cx="6386632" cy="134540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4020264" y="5830372"/>
            <a:ext cx="138351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7529632" y="5651421"/>
            <a:ext cx="1810226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Access</a:t>
            </a:r>
            <a:endParaRPr lang="en-US" sz="1900" dirty="0"/>
          </a:p>
        </p:txBody>
      </p:sp>
      <p:sp>
        <p:nvSpPr>
          <p:cNvPr id="16" name="Text 11"/>
          <p:cNvSpPr/>
          <p:nvPr/>
        </p:nvSpPr>
        <p:spPr>
          <a:xfrm>
            <a:off x="7529632" y="6108144"/>
            <a:ext cx="18102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Bridge digital divide.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Macintosh PowerPoint</Application>
  <PresentationFormat>Custom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Patrick Hand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SHAHNWAJ HUSSAIN</cp:lastModifiedBy>
  <cp:revision>1</cp:revision>
  <dcterms:created xsi:type="dcterms:W3CDTF">2025-02-10T15:22:16Z</dcterms:created>
  <dcterms:modified xsi:type="dcterms:W3CDTF">2025-02-10T15:31:13Z</dcterms:modified>
</cp:coreProperties>
</file>