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Docker &amp; Kubernetes(K8)</a:t>
            </a:r>
            <a:endParaRPr b="0" i="0" sz="4400" u="none" cap="none" strike="noStrike">
              <a:solidFill>
                <a:schemeClr val="dk1"/>
              </a:solidFill>
              <a:latin typeface="Calibri"/>
              <a:ea typeface="Calibri"/>
              <a:cs typeface="Calibri"/>
              <a:sym typeface="Calibri"/>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ctrTitle"/>
          </p:nvPr>
        </p:nvSpPr>
        <p:spPr>
          <a:xfrm>
            <a:off x="395536" y="260648"/>
            <a:ext cx="8748464" cy="86652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Container Orchestration</a:t>
            </a:r>
            <a:endParaRPr b="0" i="0" sz="4400" u="none" cap="none" strike="noStrike">
              <a:solidFill>
                <a:schemeClr val="dk1"/>
              </a:solidFill>
              <a:latin typeface="Calibri"/>
              <a:ea typeface="Calibri"/>
              <a:cs typeface="Calibri"/>
              <a:sym typeface="Calibri"/>
            </a:endParaRPr>
          </a:p>
        </p:txBody>
      </p:sp>
      <p:sp>
        <p:nvSpPr>
          <p:cNvPr id="142" name="Google Shape;142;p22"/>
          <p:cNvSpPr txBox="1"/>
          <p:nvPr>
            <p:ph idx="1" type="subTitle"/>
          </p:nvPr>
        </p:nvSpPr>
        <p:spPr>
          <a:xfrm>
            <a:off x="339536" y="980728"/>
            <a:ext cx="8696960" cy="554461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888888"/>
              </a:buClr>
              <a:buSzPts val="3200"/>
              <a:buFont typeface="Arial"/>
              <a:buNone/>
            </a:pPr>
            <a:r>
              <a:rPr b="0" i="0" lang="en-US" sz="3200" u="none" cap="none" strike="noStrike">
                <a:solidFill>
                  <a:srgbClr val="888888"/>
                </a:solidFill>
                <a:latin typeface="Calibri"/>
                <a:ea typeface="Calibri"/>
                <a:cs typeface="Calibri"/>
                <a:sym typeface="Calibri"/>
              </a:rPr>
              <a:t>Ofcourse all these are achieved without any Source code change in the Business Application.</a:t>
            </a: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ctrTitle"/>
          </p:nvPr>
        </p:nvSpPr>
        <p:spPr>
          <a:xfrm>
            <a:off x="395536" y="260648"/>
            <a:ext cx="8748464" cy="86652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What is a pod?</a:t>
            </a:r>
            <a:endParaRPr b="0" i="0" sz="4400" u="none" cap="none" strike="noStrike">
              <a:solidFill>
                <a:schemeClr val="dk1"/>
              </a:solidFill>
              <a:latin typeface="Calibri"/>
              <a:ea typeface="Calibri"/>
              <a:cs typeface="Calibri"/>
              <a:sym typeface="Calibri"/>
            </a:endParaRPr>
          </a:p>
        </p:txBody>
      </p:sp>
      <p:sp>
        <p:nvSpPr>
          <p:cNvPr id="148" name="Google Shape;148;p23"/>
          <p:cNvSpPr txBox="1"/>
          <p:nvPr>
            <p:ph idx="1" type="subTitle"/>
          </p:nvPr>
        </p:nvSpPr>
        <p:spPr>
          <a:xfrm>
            <a:off x="339536" y="980728"/>
            <a:ext cx="8696960" cy="5544616"/>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888888"/>
              </a:buClr>
              <a:buSzPts val="2240"/>
              <a:buFont typeface="Arial"/>
              <a:buNone/>
            </a:pPr>
            <a:r>
              <a:rPr b="0" i="0" lang="en-US" sz="2240" u="none" cap="none" strike="noStrike">
                <a:solidFill>
                  <a:srgbClr val="888888"/>
                </a:solidFill>
                <a:latin typeface="Calibri"/>
                <a:ea typeface="Calibri"/>
                <a:cs typeface="Calibri"/>
                <a:sym typeface="Calibri"/>
              </a:rPr>
              <a:t>A pod is a collection of containers and its storage inside a node of a Kubernetes cluster. It is possible to create a pod with multiple containers inside it. For example, keeping a database container and data container in the same pod.</a:t>
            </a:r>
            <a:endParaRPr/>
          </a:p>
          <a:p>
            <a:pPr indent="0" lvl="0" marL="0" marR="0" rtl="0" algn="l">
              <a:lnSpc>
                <a:spcPct val="80000"/>
              </a:lnSpc>
              <a:spcBef>
                <a:spcPts val="448"/>
              </a:spcBef>
              <a:spcAft>
                <a:spcPts val="0"/>
              </a:spcAft>
              <a:buClr>
                <a:srgbClr val="888888"/>
              </a:buClr>
              <a:buSzPts val="2240"/>
              <a:buFont typeface="Arial"/>
              <a:buNone/>
            </a:pPr>
            <a:r>
              <a:rPr b="0" i="0" lang="en-US" sz="2240" u="none" cap="none" strike="noStrike">
                <a:solidFill>
                  <a:srgbClr val="888888"/>
                </a:solidFill>
                <a:latin typeface="Calibri"/>
                <a:ea typeface="Calibri"/>
                <a:cs typeface="Calibri"/>
                <a:sym typeface="Calibri"/>
              </a:rPr>
              <a:t>Types of Pod</a:t>
            </a:r>
            <a:endParaRPr/>
          </a:p>
          <a:p>
            <a:pPr indent="0" lvl="0" marL="0" marR="0" rtl="0" algn="l">
              <a:lnSpc>
                <a:spcPct val="80000"/>
              </a:lnSpc>
              <a:spcBef>
                <a:spcPts val="448"/>
              </a:spcBef>
              <a:spcAft>
                <a:spcPts val="0"/>
              </a:spcAft>
              <a:buClr>
                <a:srgbClr val="888888"/>
              </a:buClr>
              <a:buSzPts val="2240"/>
              <a:buFont typeface="Arial"/>
              <a:buNone/>
            </a:pPr>
            <a:r>
              <a:rPr b="0" i="0" lang="en-US" sz="2240" u="none" cap="none" strike="noStrike">
                <a:solidFill>
                  <a:srgbClr val="888888"/>
                </a:solidFill>
                <a:latin typeface="Calibri"/>
                <a:ea typeface="Calibri"/>
                <a:cs typeface="Calibri"/>
                <a:sym typeface="Calibri"/>
              </a:rPr>
              <a:t>There are two types of Pods −</a:t>
            </a:r>
            <a:endParaRPr/>
          </a:p>
          <a:p>
            <a:pPr indent="0" lvl="0" marL="0" marR="0" rtl="0" algn="l">
              <a:lnSpc>
                <a:spcPct val="80000"/>
              </a:lnSpc>
              <a:spcBef>
                <a:spcPts val="448"/>
              </a:spcBef>
              <a:spcAft>
                <a:spcPts val="0"/>
              </a:spcAft>
              <a:buClr>
                <a:srgbClr val="888888"/>
              </a:buClr>
              <a:buSzPts val="2240"/>
              <a:buFont typeface="Arial"/>
              <a:buNone/>
            </a:pPr>
            <a:r>
              <a:rPr b="0" i="0" lang="en-US" sz="2240" u="none" cap="none" strike="noStrike">
                <a:solidFill>
                  <a:srgbClr val="888888"/>
                </a:solidFill>
                <a:latin typeface="Calibri"/>
                <a:ea typeface="Calibri"/>
                <a:cs typeface="Calibri"/>
                <a:sym typeface="Calibri"/>
              </a:rPr>
              <a:t>Single container pod</a:t>
            </a:r>
            <a:endParaRPr/>
          </a:p>
          <a:p>
            <a:pPr indent="0" lvl="0" marL="0" marR="0" rtl="0" algn="l">
              <a:lnSpc>
                <a:spcPct val="80000"/>
              </a:lnSpc>
              <a:spcBef>
                <a:spcPts val="448"/>
              </a:spcBef>
              <a:spcAft>
                <a:spcPts val="0"/>
              </a:spcAft>
              <a:buClr>
                <a:srgbClr val="888888"/>
              </a:buClr>
              <a:buSzPts val="2240"/>
              <a:buFont typeface="Arial"/>
              <a:buNone/>
            </a:pPr>
            <a:r>
              <a:rPr b="0" i="0" lang="en-US" sz="2240" u="none" cap="none" strike="noStrike">
                <a:solidFill>
                  <a:srgbClr val="888888"/>
                </a:solidFill>
                <a:latin typeface="Calibri"/>
                <a:ea typeface="Calibri"/>
                <a:cs typeface="Calibri"/>
                <a:sym typeface="Calibri"/>
              </a:rPr>
              <a:t>Multi container pod</a:t>
            </a:r>
            <a:endParaRPr/>
          </a:p>
          <a:p>
            <a:pPr indent="0" lvl="0" marL="0" marR="0" rtl="0" algn="l">
              <a:lnSpc>
                <a:spcPct val="80000"/>
              </a:lnSpc>
              <a:spcBef>
                <a:spcPts val="448"/>
              </a:spcBef>
              <a:spcAft>
                <a:spcPts val="0"/>
              </a:spcAft>
              <a:buClr>
                <a:srgbClr val="888888"/>
              </a:buClr>
              <a:buSzPts val="2240"/>
              <a:buFont typeface="Arial"/>
              <a:buNone/>
            </a:pPr>
            <a:r>
              <a:rPr b="0" i="0" lang="en-US" sz="2240" u="none" cap="none" strike="noStrike">
                <a:solidFill>
                  <a:srgbClr val="888888"/>
                </a:solidFill>
                <a:latin typeface="Calibri"/>
                <a:ea typeface="Calibri"/>
                <a:cs typeface="Calibri"/>
                <a:sym typeface="Calibri"/>
              </a:rPr>
              <a:t>Single Container Pod</a:t>
            </a:r>
            <a:endParaRPr/>
          </a:p>
          <a:p>
            <a:pPr indent="0" lvl="0" marL="0" marR="0" rtl="0" algn="l">
              <a:lnSpc>
                <a:spcPct val="80000"/>
              </a:lnSpc>
              <a:spcBef>
                <a:spcPts val="448"/>
              </a:spcBef>
              <a:spcAft>
                <a:spcPts val="0"/>
              </a:spcAft>
              <a:buClr>
                <a:srgbClr val="888888"/>
              </a:buClr>
              <a:buSzPts val="2240"/>
              <a:buFont typeface="Arial"/>
              <a:buNone/>
            </a:pPr>
            <a:r>
              <a:rPr b="0" i="0" lang="en-US" sz="2240" u="none" cap="none" strike="noStrike">
                <a:solidFill>
                  <a:srgbClr val="888888"/>
                </a:solidFill>
                <a:latin typeface="Calibri"/>
                <a:ea typeface="Calibri"/>
                <a:cs typeface="Calibri"/>
                <a:sym typeface="Calibri"/>
              </a:rPr>
              <a:t>They can be simply created with the kubctl run command, where you have a defined image on the Docker registry which we will pull while creating a pod.</a:t>
            </a:r>
            <a:endParaRPr/>
          </a:p>
          <a:p>
            <a:pPr indent="0" lvl="0" marL="0" marR="0" rtl="0" algn="l">
              <a:lnSpc>
                <a:spcPct val="80000"/>
              </a:lnSpc>
              <a:spcBef>
                <a:spcPts val="448"/>
              </a:spcBef>
              <a:spcAft>
                <a:spcPts val="0"/>
              </a:spcAft>
              <a:buClr>
                <a:srgbClr val="888888"/>
              </a:buClr>
              <a:buSzPts val="2240"/>
              <a:buFont typeface="Arial"/>
              <a:buNone/>
            </a:pPr>
            <a:r>
              <a:rPr b="0" i="0" lang="en-US" sz="2240" u="none" cap="none" strike="noStrike">
                <a:solidFill>
                  <a:srgbClr val="888888"/>
                </a:solidFill>
                <a:latin typeface="Calibri"/>
                <a:ea typeface="Calibri"/>
                <a:cs typeface="Calibri"/>
                <a:sym typeface="Calibri"/>
              </a:rPr>
              <a:t>$ kubectl run &lt;name of pod&gt; --image=&lt;name of the image from registry&gt; </a:t>
            </a:r>
            <a:r>
              <a:rPr b="1" i="0" lang="en-US" sz="2240" u="none" cap="none" strike="noStrike">
                <a:solidFill>
                  <a:srgbClr val="888888"/>
                </a:solidFill>
                <a:latin typeface="Calibri"/>
                <a:ea typeface="Calibri"/>
                <a:cs typeface="Calibri"/>
                <a:sym typeface="Calibri"/>
              </a:rPr>
              <a:t>Example</a:t>
            </a:r>
            <a:r>
              <a:rPr b="0" i="0" lang="en-US" sz="2240" u="none" cap="none" strike="noStrike">
                <a:solidFill>
                  <a:srgbClr val="888888"/>
                </a:solidFill>
                <a:latin typeface="Calibri"/>
                <a:ea typeface="Calibri"/>
                <a:cs typeface="Calibri"/>
                <a:sym typeface="Calibri"/>
              </a:rPr>
              <a:t> − We will create a pod with a tomcat image which is available on the Docker hub.</a:t>
            </a:r>
            <a:endParaRPr/>
          </a:p>
          <a:p>
            <a:pPr indent="0" lvl="0" marL="0" marR="0" rtl="0" algn="l">
              <a:lnSpc>
                <a:spcPct val="80000"/>
              </a:lnSpc>
              <a:spcBef>
                <a:spcPts val="448"/>
              </a:spcBef>
              <a:spcAft>
                <a:spcPts val="0"/>
              </a:spcAft>
              <a:buClr>
                <a:srgbClr val="888888"/>
              </a:buClr>
              <a:buSzPts val="2240"/>
              <a:buFont typeface="Arial"/>
              <a:buNone/>
            </a:pPr>
            <a:r>
              <a:rPr b="0" i="0" lang="en-US" sz="2240" u="none" cap="none" strike="noStrike">
                <a:solidFill>
                  <a:srgbClr val="888888"/>
                </a:solidFill>
                <a:latin typeface="Calibri"/>
                <a:ea typeface="Calibri"/>
                <a:cs typeface="Calibri"/>
                <a:sym typeface="Calibri"/>
              </a:rPr>
              <a:t>$ kubectl run tomcat --image = tomcat:8.0</a:t>
            </a:r>
            <a:endParaRPr b="0" i="0" sz="2240" u="none" cap="none" strike="noStrike">
              <a:solidFill>
                <a:srgbClr val="88888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ctrTitle"/>
          </p:nvPr>
        </p:nvSpPr>
        <p:spPr>
          <a:xfrm>
            <a:off x="395536" y="260648"/>
            <a:ext cx="8748464" cy="86652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Kubernetes App Deployment</a:t>
            </a:r>
            <a:endParaRPr b="0" i="0" sz="4400" u="none" cap="none" strike="noStrike">
              <a:solidFill>
                <a:schemeClr val="dk1"/>
              </a:solidFill>
              <a:latin typeface="Calibri"/>
              <a:ea typeface="Calibri"/>
              <a:cs typeface="Calibri"/>
              <a:sym typeface="Calibri"/>
            </a:endParaRPr>
          </a:p>
        </p:txBody>
      </p:sp>
      <p:sp>
        <p:nvSpPr>
          <p:cNvPr id="154" name="Google Shape;154;p24"/>
          <p:cNvSpPr txBox="1"/>
          <p:nvPr>
            <p:ph idx="1" type="subTitle"/>
          </p:nvPr>
        </p:nvSpPr>
        <p:spPr>
          <a:xfrm>
            <a:off x="339536" y="980728"/>
            <a:ext cx="8696960" cy="554461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888888"/>
              </a:buClr>
              <a:buSzPts val="2720"/>
              <a:buFont typeface="Arial"/>
              <a:buNone/>
            </a:pPr>
            <a:r>
              <a:rPr b="0" i="0" lang="en-US" sz="2720" u="none" cap="none" strike="noStrike">
                <a:solidFill>
                  <a:srgbClr val="888888"/>
                </a:solidFill>
                <a:latin typeface="Calibri"/>
                <a:ea typeface="Calibri"/>
                <a:cs typeface="Calibri"/>
                <a:sym typeface="Calibri"/>
              </a:rPr>
              <a:t>Deployment is a method of converting images to containers and then allocating those images to pods in the Kubernetes cluster. </a:t>
            </a:r>
            <a:endParaRPr b="0" i="0" sz="2720" u="none" cap="none" strike="noStrike">
              <a:solidFill>
                <a:srgbClr val="888888"/>
              </a:solidFill>
              <a:latin typeface="Calibri"/>
              <a:ea typeface="Calibri"/>
              <a:cs typeface="Calibri"/>
              <a:sym typeface="Calibri"/>
            </a:endParaRPr>
          </a:p>
          <a:p>
            <a:pPr indent="0" lvl="0" marL="0" marR="0" rtl="0" algn="l">
              <a:lnSpc>
                <a:spcPct val="90000"/>
              </a:lnSpc>
              <a:spcBef>
                <a:spcPts val="544"/>
              </a:spcBef>
              <a:spcAft>
                <a:spcPts val="0"/>
              </a:spcAft>
              <a:buClr>
                <a:srgbClr val="888888"/>
              </a:buClr>
              <a:buSzPts val="2720"/>
              <a:buFont typeface="Arial"/>
              <a:buNone/>
            </a:pPr>
            <a:r>
              <a:rPr b="0" i="0" lang="en-US" sz="2720" u="none" cap="none" strike="noStrike">
                <a:solidFill>
                  <a:srgbClr val="888888"/>
                </a:solidFill>
                <a:latin typeface="Calibri"/>
                <a:ea typeface="Calibri"/>
                <a:cs typeface="Calibri"/>
                <a:sym typeface="Calibri"/>
              </a:rPr>
              <a:t>This also helps in setting up the application cluster which includes deployment of service, pod, replication controller and replica set. </a:t>
            </a:r>
            <a:endParaRPr b="0" i="0" sz="2720" u="none" cap="none" strike="noStrike">
              <a:solidFill>
                <a:srgbClr val="888888"/>
              </a:solidFill>
              <a:latin typeface="Calibri"/>
              <a:ea typeface="Calibri"/>
              <a:cs typeface="Calibri"/>
              <a:sym typeface="Calibri"/>
            </a:endParaRPr>
          </a:p>
          <a:p>
            <a:pPr indent="0" lvl="0" marL="0" marR="0" rtl="0" algn="l">
              <a:lnSpc>
                <a:spcPct val="90000"/>
              </a:lnSpc>
              <a:spcBef>
                <a:spcPts val="544"/>
              </a:spcBef>
              <a:spcAft>
                <a:spcPts val="0"/>
              </a:spcAft>
              <a:buClr>
                <a:srgbClr val="888888"/>
              </a:buClr>
              <a:buSzPts val="2720"/>
              <a:buFont typeface="Arial"/>
              <a:buNone/>
            </a:pPr>
            <a:r>
              <a:rPr b="0" i="0" lang="en-US" sz="2720" u="none" cap="none" strike="noStrike">
                <a:solidFill>
                  <a:srgbClr val="888888"/>
                </a:solidFill>
                <a:latin typeface="Calibri"/>
                <a:ea typeface="Calibri"/>
                <a:cs typeface="Calibri"/>
                <a:sym typeface="Calibri"/>
              </a:rPr>
              <a:t>The cluster can be set up in such a way that the applications deployed on the pod can communicate with each other.</a:t>
            </a:r>
            <a:endParaRPr/>
          </a:p>
          <a:p>
            <a:pPr indent="0" lvl="0" marL="0" marR="0" rtl="0" algn="l">
              <a:lnSpc>
                <a:spcPct val="90000"/>
              </a:lnSpc>
              <a:spcBef>
                <a:spcPts val="544"/>
              </a:spcBef>
              <a:spcAft>
                <a:spcPts val="0"/>
              </a:spcAft>
              <a:buClr>
                <a:srgbClr val="888888"/>
              </a:buClr>
              <a:buSzPts val="2720"/>
              <a:buFont typeface="Arial"/>
              <a:buNone/>
            </a:pPr>
            <a:r>
              <a:rPr b="0" i="0" lang="en-US" sz="2720" u="none" cap="none" strike="noStrike">
                <a:solidFill>
                  <a:srgbClr val="888888"/>
                </a:solidFill>
                <a:latin typeface="Calibri"/>
                <a:ea typeface="Calibri"/>
                <a:cs typeface="Calibri"/>
                <a:sym typeface="Calibri"/>
              </a:rPr>
              <a:t>In this setup, we can have a load balancer setting on top of one application diverting traffic to a set of pods and later they communicate to backend pods. </a:t>
            </a:r>
            <a:endParaRPr b="0" i="0" sz="2720" u="none" cap="none" strike="noStrike">
              <a:solidFill>
                <a:srgbClr val="888888"/>
              </a:solidFill>
              <a:latin typeface="Calibri"/>
              <a:ea typeface="Calibri"/>
              <a:cs typeface="Calibri"/>
              <a:sym typeface="Calibri"/>
            </a:endParaRPr>
          </a:p>
          <a:p>
            <a:pPr indent="0" lvl="0" marL="0" marR="0" rtl="0" algn="l">
              <a:lnSpc>
                <a:spcPct val="90000"/>
              </a:lnSpc>
              <a:spcBef>
                <a:spcPts val="544"/>
              </a:spcBef>
              <a:spcAft>
                <a:spcPts val="0"/>
              </a:spcAft>
              <a:buClr>
                <a:srgbClr val="888888"/>
              </a:buClr>
              <a:buSzPts val="2720"/>
              <a:buFont typeface="Arial"/>
              <a:buNone/>
            </a:pPr>
            <a:r>
              <a:rPr b="0" i="0" lang="en-US" sz="2720" u="none" cap="none" strike="noStrike">
                <a:solidFill>
                  <a:srgbClr val="888888"/>
                </a:solidFill>
                <a:latin typeface="Calibri"/>
                <a:ea typeface="Calibri"/>
                <a:cs typeface="Calibri"/>
                <a:sym typeface="Calibri"/>
              </a:rPr>
              <a:t>The communication between pods happen via the service object built in Kubernetes.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ctrTitle"/>
          </p:nvPr>
        </p:nvSpPr>
        <p:spPr>
          <a:xfrm>
            <a:off x="395536" y="260648"/>
            <a:ext cx="8748464" cy="86652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Kubernetes App Deployment</a:t>
            </a:r>
            <a:endParaRPr b="0" i="0" sz="4400" u="none" cap="none" strike="noStrike">
              <a:solidFill>
                <a:schemeClr val="dk1"/>
              </a:solidFill>
              <a:latin typeface="Calibri"/>
              <a:ea typeface="Calibri"/>
              <a:cs typeface="Calibri"/>
              <a:sym typeface="Calibri"/>
            </a:endParaRPr>
          </a:p>
        </p:txBody>
      </p:sp>
      <p:sp>
        <p:nvSpPr>
          <p:cNvPr id="160" name="Google Shape;160;p2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p:txBody>
      </p:sp>
      <p:pic>
        <p:nvPicPr>
          <p:cNvPr id="161" name="Google Shape;161;p25"/>
          <p:cNvPicPr preferRelativeResize="0"/>
          <p:nvPr/>
        </p:nvPicPr>
        <p:blipFill rotWithShape="1">
          <a:blip r:embed="rId3">
            <a:alphaModFix/>
          </a:blip>
          <a:srcRect b="0" l="0" r="0" t="0"/>
          <a:stretch/>
        </p:blipFill>
        <p:spPr>
          <a:xfrm>
            <a:off x="2195736" y="1268760"/>
            <a:ext cx="4603750" cy="4921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ctrTitle"/>
          </p:nvPr>
        </p:nvSpPr>
        <p:spPr>
          <a:xfrm>
            <a:off x="395536" y="260648"/>
            <a:ext cx="8748464" cy="86652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What is AutoScaling?</a:t>
            </a:r>
            <a:endParaRPr b="0" i="0" sz="4400" u="none" cap="none" strike="noStrike">
              <a:solidFill>
                <a:schemeClr val="dk1"/>
              </a:solidFill>
              <a:latin typeface="Calibri"/>
              <a:ea typeface="Calibri"/>
              <a:cs typeface="Calibri"/>
              <a:sym typeface="Calibri"/>
            </a:endParaRPr>
          </a:p>
        </p:txBody>
      </p:sp>
      <p:sp>
        <p:nvSpPr>
          <p:cNvPr id="167" name="Google Shape;167;p26"/>
          <p:cNvSpPr txBox="1"/>
          <p:nvPr>
            <p:ph idx="1" type="subTitle"/>
          </p:nvPr>
        </p:nvSpPr>
        <p:spPr>
          <a:xfrm>
            <a:off x="339536" y="980728"/>
            <a:ext cx="8696960" cy="554461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3200"/>
              <a:buFont typeface="Arial"/>
              <a:buNone/>
            </a:pPr>
            <a:r>
              <a:rPr b="1" i="0" lang="en-US" sz="3200" u="none" cap="none" strike="noStrike">
                <a:solidFill>
                  <a:srgbClr val="888888"/>
                </a:solidFill>
                <a:latin typeface="Calibri"/>
                <a:ea typeface="Calibri"/>
                <a:cs typeface="Calibri"/>
                <a:sym typeface="Calibri"/>
              </a:rPr>
              <a:t>Kubernetes</a:t>
            </a:r>
            <a:r>
              <a:rPr b="0" i="0" lang="en-US" sz="3200" u="none" cap="none" strike="noStrike">
                <a:solidFill>
                  <a:srgbClr val="888888"/>
                </a:solidFill>
                <a:latin typeface="Calibri"/>
                <a:ea typeface="Calibri"/>
                <a:cs typeface="Calibri"/>
                <a:sym typeface="Calibri"/>
              </a:rPr>
              <a:t> - </a:t>
            </a:r>
            <a:r>
              <a:rPr b="1" i="0" lang="en-US" sz="3200" u="none" cap="none" strike="noStrike">
                <a:solidFill>
                  <a:srgbClr val="888888"/>
                </a:solidFill>
                <a:latin typeface="Calibri"/>
                <a:ea typeface="Calibri"/>
                <a:cs typeface="Calibri"/>
                <a:sym typeface="Calibri"/>
              </a:rPr>
              <a:t>Autoscaling</a:t>
            </a:r>
            <a:r>
              <a:rPr b="0" i="0" lang="en-US" sz="3200" u="none" cap="none" strike="noStrike">
                <a:solidFill>
                  <a:srgbClr val="888888"/>
                </a:solidFill>
                <a:latin typeface="Calibri"/>
                <a:ea typeface="Calibri"/>
                <a:cs typeface="Calibri"/>
                <a:sym typeface="Calibri"/>
              </a:rPr>
              <a:t>. </a:t>
            </a:r>
            <a:r>
              <a:rPr b="1" i="0" lang="en-US" sz="3200" u="none" cap="none" strike="noStrike">
                <a:solidFill>
                  <a:srgbClr val="888888"/>
                </a:solidFill>
                <a:latin typeface="Calibri"/>
                <a:ea typeface="Calibri"/>
                <a:cs typeface="Calibri"/>
                <a:sym typeface="Calibri"/>
              </a:rPr>
              <a:t>Autoscaling</a:t>
            </a:r>
            <a:r>
              <a:rPr b="0" i="0" lang="en-US" sz="3200" u="none" cap="none" strike="noStrike">
                <a:solidFill>
                  <a:srgbClr val="888888"/>
                </a:solidFill>
                <a:latin typeface="Calibri"/>
                <a:ea typeface="Calibri"/>
                <a:cs typeface="Calibri"/>
                <a:sym typeface="Calibri"/>
              </a:rPr>
              <a:t> is one of the key features in </a:t>
            </a:r>
            <a:r>
              <a:rPr b="1" i="0" lang="en-US" sz="3200" u="none" cap="none" strike="noStrike">
                <a:solidFill>
                  <a:srgbClr val="888888"/>
                </a:solidFill>
                <a:latin typeface="Calibri"/>
                <a:ea typeface="Calibri"/>
                <a:cs typeface="Calibri"/>
                <a:sym typeface="Calibri"/>
              </a:rPr>
              <a:t>Kubernetes</a:t>
            </a:r>
            <a:r>
              <a:rPr b="0" i="0" lang="en-US" sz="3200" u="none" cap="none" strike="noStrike">
                <a:solidFill>
                  <a:srgbClr val="888888"/>
                </a:solidFill>
                <a:latin typeface="Calibri"/>
                <a:ea typeface="Calibri"/>
                <a:cs typeface="Calibri"/>
                <a:sym typeface="Calibri"/>
              </a:rPr>
              <a:t> cluster. It is a feature in which the cluster is capable of increasing the number of nodes as the demand for service response increases and decrease the number of nodes as the requirement decreases.</a:t>
            </a:r>
            <a:endParaRPr/>
          </a:p>
          <a:p>
            <a:pPr indent="0" lvl="0" marL="0" marR="0" rtl="0" algn="ctr">
              <a:spcBef>
                <a:spcPts val="640"/>
              </a:spcBef>
              <a:spcAft>
                <a:spcPts val="0"/>
              </a:spcAft>
              <a:buClr>
                <a:srgbClr val="888888"/>
              </a:buClr>
              <a:buSzPts val="3200"/>
              <a:buFont typeface="Arial"/>
              <a:buNone/>
            </a:pPr>
            <a:br>
              <a:rPr b="0" i="0" lang="en-US" sz="3200" u="none" cap="none" strike="noStrike">
                <a:solidFill>
                  <a:srgbClr val="888888"/>
                </a:solidFill>
                <a:latin typeface="Calibri"/>
                <a:ea typeface="Calibri"/>
                <a:cs typeface="Calibri"/>
                <a:sym typeface="Calibri"/>
              </a:rPr>
            </a:b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ctrTitle"/>
          </p:nvPr>
        </p:nvSpPr>
        <p:spPr>
          <a:xfrm>
            <a:off x="323528" y="116632"/>
            <a:ext cx="8748464" cy="86652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Kubernetes AutoScaling</a:t>
            </a:r>
            <a:endParaRPr b="0" i="0" sz="4400" u="none" cap="none" strike="noStrike">
              <a:solidFill>
                <a:schemeClr val="dk1"/>
              </a:solidFill>
              <a:latin typeface="Calibri"/>
              <a:ea typeface="Calibri"/>
              <a:cs typeface="Calibri"/>
              <a:sym typeface="Calibri"/>
            </a:endParaRPr>
          </a:p>
        </p:txBody>
      </p:sp>
      <p:sp>
        <p:nvSpPr>
          <p:cNvPr id="173" name="Google Shape;173;p2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p:txBody>
      </p:sp>
      <p:pic>
        <p:nvPicPr>
          <p:cNvPr id="174" name="Google Shape;174;p27"/>
          <p:cNvPicPr preferRelativeResize="0"/>
          <p:nvPr/>
        </p:nvPicPr>
        <p:blipFill rotWithShape="1">
          <a:blip r:embed="rId3">
            <a:alphaModFix/>
          </a:blip>
          <a:srcRect b="0" l="0" r="0" t="0"/>
          <a:stretch/>
        </p:blipFill>
        <p:spPr>
          <a:xfrm>
            <a:off x="323528" y="908720"/>
            <a:ext cx="8302699" cy="569378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ctrTitle"/>
          </p:nvPr>
        </p:nvSpPr>
        <p:spPr>
          <a:xfrm>
            <a:off x="323528" y="116632"/>
            <a:ext cx="8748464" cy="86652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Kubernetes AutoScaling</a:t>
            </a:r>
            <a:endParaRPr b="0" i="0" sz="4400" u="none" cap="none" strike="noStrike">
              <a:solidFill>
                <a:schemeClr val="dk1"/>
              </a:solidFill>
              <a:latin typeface="Calibri"/>
              <a:ea typeface="Calibri"/>
              <a:cs typeface="Calibri"/>
              <a:sym typeface="Calibri"/>
            </a:endParaRPr>
          </a:p>
        </p:txBody>
      </p:sp>
      <p:sp>
        <p:nvSpPr>
          <p:cNvPr id="180" name="Google Shape;180;p2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p:txBody>
      </p:sp>
      <p:pic>
        <p:nvPicPr>
          <p:cNvPr id="181" name="Google Shape;181;p28"/>
          <p:cNvPicPr preferRelativeResize="0"/>
          <p:nvPr/>
        </p:nvPicPr>
        <p:blipFill rotWithShape="1">
          <a:blip r:embed="rId3">
            <a:alphaModFix/>
          </a:blip>
          <a:srcRect b="0" l="0" r="0" t="0"/>
          <a:stretch/>
        </p:blipFill>
        <p:spPr>
          <a:xfrm>
            <a:off x="323528" y="908720"/>
            <a:ext cx="8302699" cy="569378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type="ctrTitle"/>
          </p:nvPr>
        </p:nvSpPr>
        <p:spPr>
          <a:xfrm>
            <a:off x="323528" y="116632"/>
            <a:ext cx="8748464" cy="86652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Kubernetes AutoScaling</a:t>
            </a:r>
            <a:endParaRPr b="0" i="0" sz="4400" u="none" cap="none" strike="noStrike">
              <a:solidFill>
                <a:schemeClr val="dk1"/>
              </a:solidFill>
              <a:latin typeface="Calibri"/>
              <a:ea typeface="Calibri"/>
              <a:cs typeface="Calibri"/>
              <a:sym typeface="Calibri"/>
            </a:endParaRPr>
          </a:p>
        </p:txBody>
      </p:sp>
      <p:sp>
        <p:nvSpPr>
          <p:cNvPr id="187" name="Google Shape;187;p2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p:txBody>
      </p:sp>
      <p:sp>
        <p:nvSpPr>
          <p:cNvPr id="188" name="Google Shape;188;p29"/>
          <p:cNvSpPr/>
          <p:nvPr/>
        </p:nvSpPr>
        <p:spPr>
          <a:xfrm>
            <a:off x="168080" y="1752488"/>
            <a:ext cx="8292352" cy="3693319"/>
          </a:xfrm>
          <a:prstGeom prst="rect">
            <a:avLst/>
          </a:prstGeom>
          <a:solidFill>
            <a:srgbClr val="F1F1F1"/>
          </a:solidFill>
          <a:ln>
            <a:noFill/>
          </a:ln>
        </p:spPr>
        <p:txBody>
          <a:bodyPr anchorCtr="0" anchor="ctr" bIns="0" lIns="0" spcFirstLastPara="1" rIns="0" wrap="square" tIns="0">
            <a:noAutofit/>
          </a:bodyPr>
          <a:lstStyle/>
          <a:p>
            <a:pPr indent="0" lvl="0" marL="0" marR="0" rtl="0" algn="just">
              <a:lnSpc>
                <a:spcPct val="100000"/>
              </a:lnSpc>
              <a:spcBef>
                <a:spcPts val="0"/>
              </a:spcBef>
              <a:spcAft>
                <a:spcPts val="0"/>
              </a:spcAft>
              <a:buClr>
                <a:srgbClr val="000000"/>
              </a:buClr>
              <a:buSzPts val="2000"/>
              <a:buFont typeface="Verdana"/>
              <a:buNone/>
            </a:pPr>
            <a:r>
              <a:rPr b="0" i="0" lang="en-US" sz="2000" u="none" cap="none" strike="noStrike">
                <a:solidFill>
                  <a:srgbClr val="000000"/>
                </a:solidFill>
                <a:latin typeface="Verdana"/>
                <a:ea typeface="Verdana"/>
                <a:cs typeface="Verdana"/>
                <a:sym typeface="Verdana"/>
              </a:rPr>
              <a:t>Now, we can deploy an application on the cluster and then enable the horizontal pod autoscaler. This can be done using the following command.</a:t>
            </a:r>
            <a:endParaRPr/>
          </a:p>
          <a:p>
            <a:pPr indent="0" lvl="0" marL="0" marR="0" rtl="0" algn="just">
              <a:lnSpc>
                <a:spcPct val="100000"/>
              </a:lnSpc>
              <a:spcBef>
                <a:spcPts val="0"/>
              </a:spcBef>
              <a:spcAft>
                <a:spcPts val="0"/>
              </a:spcAft>
              <a:buClr>
                <a:schemeClr val="dk1"/>
              </a:buClr>
              <a:buSzPts val="2000"/>
              <a:buFont typeface="Calibri"/>
              <a:buNone/>
            </a:pPr>
            <a:r>
              <a:t/>
            </a:r>
            <a:endParaRPr b="0" i="0" sz="2000" u="none" cap="none" strike="noStrike">
              <a:solidFill>
                <a:srgbClr val="313131"/>
              </a:solidFill>
              <a:latin typeface="Arial"/>
              <a:ea typeface="Arial"/>
              <a:cs typeface="Arial"/>
              <a:sym typeface="Arial"/>
            </a:endParaRPr>
          </a:p>
          <a:p>
            <a:pPr indent="0" lvl="0" marL="0" marR="0" rtl="0" algn="just">
              <a:lnSpc>
                <a:spcPct val="100000"/>
              </a:lnSpc>
              <a:spcBef>
                <a:spcPts val="0"/>
              </a:spcBef>
              <a:spcAft>
                <a:spcPts val="0"/>
              </a:spcAft>
              <a:buClr>
                <a:srgbClr val="313131"/>
              </a:buClr>
              <a:buSzPts val="2000"/>
              <a:buFont typeface="Arial"/>
              <a:buNone/>
            </a:pPr>
            <a:r>
              <a:rPr b="0" i="0" lang="en-US" sz="2000" u="none" cap="none" strike="noStrike">
                <a:solidFill>
                  <a:srgbClr val="313131"/>
                </a:solidFill>
                <a:latin typeface="Arial"/>
                <a:ea typeface="Arial"/>
                <a:cs typeface="Arial"/>
                <a:sym typeface="Arial"/>
              </a:rPr>
              <a:t>$ kubectl autoscale deployment &lt;Application Name&gt; --cpu-percent = 50 --min = 1 -- max = 10 </a:t>
            </a:r>
            <a:endParaRPr/>
          </a:p>
          <a:p>
            <a:pPr indent="0" lvl="0" marL="0" marR="0" rtl="0" algn="just">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Verdana"/>
              <a:buNone/>
            </a:pPr>
            <a:r>
              <a:rPr b="0" i="0" lang="en-US" sz="2000" u="none" cap="none" strike="noStrike">
                <a:solidFill>
                  <a:srgbClr val="000000"/>
                </a:solidFill>
                <a:latin typeface="Verdana"/>
                <a:ea typeface="Verdana"/>
                <a:cs typeface="Verdana"/>
                <a:sym typeface="Verdana"/>
              </a:rPr>
              <a:t>The above command shows that we will maintain at least one and maximum 10 replica of the POD as the load on the application increases.</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Verdana"/>
              <a:buNone/>
            </a:pPr>
            <a:r>
              <a:rPr b="0" i="0" lang="en-US" sz="2000" u="none" cap="none" strike="noStrike">
                <a:solidFill>
                  <a:srgbClr val="000000"/>
                </a:solidFill>
                <a:latin typeface="Verdana"/>
                <a:ea typeface="Verdana"/>
                <a:cs typeface="Verdana"/>
                <a:sym typeface="Verdana"/>
              </a:rPr>
              <a:t>We can check the status of autoscaler by running the </a:t>
            </a:r>
            <a:r>
              <a:rPr b="1" i="0" lang="en-US" sz="2000" u="none" cap="none" strike="noStrike">
                <a:solidFill>
                  <a:srgbClr val="000000"/>
                </a:solidFill>
                <a:latin typeface="Verdana"/>
                <a:ea typeface="Verdana"/>
                <a:cs typeface="Verdana"/>
                <a:sym typeface="Verdana"/>
              </a:rPr>
              <a:t>$kubclt get hpa</a:t>
            </a:r>
            <a:r>
              <a:rPr b="0" i="0" lang="en-US" sz="2000" u="none" cap="none" strike="noStrike">
                <a:solidFill>
                  <a:srgbClr val="000000"/>
                </a:solidFill>
                <a:latin typeface="Verdana"/>
                <a:ea typeface="Verdana"/>
                <a:cs typeface="Verdana"/>
                <a:sym typeface="Verdana"/>
              </a:rPr>
              <a:t>command.</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0"/>
          <p:cNvSpPr txBox="1"/>
          <p:nvPr>
            <p:ph type="ctrTitle"/>
          </p:nvPr>
        </p:nvSpPr>
        <p:spPr>
          <a:xfrm>
            <a:off x="323528" y="116632"/>
            <a:ext cx="8748464" cy="86652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Kubernetes AutoScaling</a:t>
            </a:r>
            <a:endParaRPr b="0" i="0" sz="4400" u="none" cap="none" strike="noStrike">
              <a:solidFill>
                <a:schemeClr val="dk1"/>
              </a:solidFill>
              <a:latin typeface="Calibri"/>
              <a:ea typeface="Calibri"/>
              <a:cs typeface="Calibri"/>
              <a:sym typeface="Calibri"/>
            </a:endParaRPr>
          </a:p>
        </p:txBody>
      </p:sp>
      <p:sp>
        <p:nvSpPr>
          <p:cNvPr id="194" name="Google Shape;194;p3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p:txBody>
      </p:sp>
      <p:sp>
        <p:nvSpPr>
          <p:cNvPr id="195" name="Google Shape;195;p30"/>
          <p:cNvSpPr/>
          <p:nvPr/>
        </p:nvSpPr>
        <p:spPr>
          <a:xfrm>
            <a:off x="251520" y="980728"/>
            <a:ext cx="8424936" cy="1938992"/>
          </a:xfrm>
          <a:prstGeom prst="rect">
            <a:avLst/>
          </a:prstGeom>
          <a:solidFill>
            <a:srgbClr val="F1F1F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Verdana"/>
              <a:buNone/>
            </a:pPr>
            <a:r>
              <a:rPr b="0" i="0" lang="en-US" sz="1800" u="none" cap="none" strike="noStrike">
                <a:solidFill>
                  <a:srgbClr val="000000"/>
                </a:solidFill>
                <a:latin typeface="Verdana"/>
                <a:ea typeface="Verdana"/>
                <a:cs typeface="Verdana"/>
                <a:sym typeface="Verdana"/>
              </a:rPr>
              <a:t>We can check the number of pods running using the following command.</a:t>
            </a:r>
            <a:endParaRPr b="0" i="0" sz="1800" u="none" cap="none" strike="noStrike">
              <a:solidFill>
                <a:srgbClr val="313131"/>
              </a:solidFill>
              <a:latin typeface="Arial"/>
              <a:ea typeface="Arial"/>
              <a:cs typeface="Arial"/>
              <a:sym typeface="Arial"/>
            </a:endParaRPr>
          </a:p>
          <a:p>
            <a:pPr indent="0" lvl="0" marL="0" marR="0" rtl="0" algn="l">
              <a:lnSpc>
                <a:spcPct val="100000"/>
              </a:lnSpc>
              <a:spcBef>
                <a:spcPts val="0"/>
              </a:spcBef>
              <a:spcAft>
                <a:spcPts val="0"/>
              </a:spcAft>
              <a:buClr>
                <a:srgbClr val="313131"/>
              </a:buClr>
              <a:buSzPts val="1800"/>
              <a:buFont typeface="Arial"/>
              <a:buNone/>
            </a:pPr>
            <a:r>
              <a:rPr b="0" i="0" lang="en-US" sz="1800" u="none" cap="none" strike="noStrike">
                <a:solidFill>
                  <a:srgbClr val="313131"/>
                </a:solidFill>
                <a:latin typeface="Arial"/>
                <a:ea typeface="Arial"/>
                <a:cs typeface="Arial"/>
                <a:sym typeface="Arial"/>
              </a:rPr>
              <a:t>jsz@jsz-desk2:~/k8s-src$ </a:t>
            </a:r>
            <a:r>
              <a:rPr b="1" i="0" lang="en-US" sz="1800" u="none" cap="none" strike="noStrike">
                <a:solidFill>
                  <a:srgbClr val="313131"/>
                </a:solidFill>
                <a:latin typeface="Arial"/>
                <a:ea typeface="Arial"/>
                <a:cs typeface="Arial"/>
                <a:sym typeface="Arial"/>
              </a:rPr>
              <a:t>kubectl get pods </a:t>
            </a:r>
            <a:endParaRPr/>
          </a:p>
          <a:p>
            <a:pPr indent="0" lvl="0" marL="0" marR="0" rtl="0" algn="l">
              <a:lnSpc>
                <a:spcPct val="100000"/>
              </a:lnSpc>
              <a:spcBef>
                <a:spcPts val="0"/>
              </a:spcBef>
              <a:spcAft>
                <a:spcPts val="0"/>
              </a:spcAft>
              <a:buClr>
                <a:srgbClr val="313131"/>
              </a:buClr>
              <a:buSzPts val="1800"/>
              <a:buFont typeface="Arial"/>
              <a:buNone/>
            </a:pPr>
            <a:r>
              <a:rPr b="0" i="0" lang="en-US" sz="1800" u="none" cap="none" strike="noStrike">
                <a:solidFill>
                  <a:srgbClr val="313131"/>
                </a:solidFill>
                <a:latin typeface="Arial"/>
                <a:ea typeface="Arial"/>
                <a:cs typeface="Arial"/>
                <a:sym typeface="Arial"/>
              </a:rPr>
              <a:t>php-apache-2046965998-3ewo6 0/1 Pending 0 1m </a:t>
            </a:r>
            <a:endParaRPr/>
          </a:p>
          <a:p>
            <a:pPr indent="0" lvl="0" marL="0" marR="0" rtl="0" algn="l">
              <a:lnSpc>
                <a:spcPct val="100000"/>
              </a:lnSpc>
              <a:spcBef>
                <a:spcPts val="0"/>
              </a:spcBef>
              <a:spcAft>
                <a:spcPts val="0"/>
              </a:spcAft>
              <a:buClr>
                <a:srgbClr val="313131"/>
              </a:buClr>
              <a:buSzPts val="1800"/>
              <a:buFont typeface="Arial"/>
              <a:buNone/>
            </a:pPr>
            <a:r>
              <a:rPr b="0" i="0" lang="en-US" sz="1800" u="none" cap="none" strike="noStrike">
                <a:solidFill>
                  <a:srgbClr val="313131"/>
                </a:solidFill>
                <a:latin typeface="Arial"/>
                <a:ea typeface="Arial"/>
                <a:cs typeface="Arial"/>
                <a:sym typeface="Arial"/>
              </a:rPr>
              <a:t>php-apache-2046965998-8m03k 1/1 Running 0 1m </a:t>
            </a:r>
            <a:endParaRPr/>
          </a:p>
          <a:p>
            <a:pPr indent="0" lvl="0" marL="0" marR="0" rtl="0" algn="l">
              <a:lnSpc>
                <a:spcPct val="100000"/>
              </a:lnSpc>
              <a:spcBef>
                <a:spcPts val="0"/>
              </a:spcBef>
              <a:spcAft>
                <a:spcPts val="0"/>
              </a:spcAft>
              <a:buClr>
                <a:srgbClr val="313131"/>
              </a:buClr>
              <a:buSzPts val="1800"/>
              <a:buFont typeface="Arial"/>
              <a:buNone/>
            </a:pPr>
            <a:r>
              <a:rPr b="0" i="0" lang="en-US" sz="1800" u="none" cap="none" strike="noStrike">
                <a:solidFill>
                  <a:srgbClr val="313131"/>
                </a:solidFill>
                <a:latin typeface="Arial"/>
                <a:ea typeface="Arial"/>
                <a:cs typeface="Arial"/>
                <a:sym typeface="Arial"/>
              </a:rPr>
              <a:t>php-apache-2046965998-ddpgp 1/1 Running 0 5m </a:t>
            </a:r>
            <a:endParaRPr/>
          </a:p>
          <a:p>
            <a:pPr indent="0" lvl="0" marL="0" marR="0" rtl="0" algn="l">
              <a:lnSpc>
                <a:spcPct val="100000"/>
              </a:lnSpc>
              <a:spcBef>
                <a:spcPts val="0"/>
              </a:spcBef>
              <a:spcAft>
                <a:spcPts val="0"/>
              </a:spcAft>
              <a:buClr>
                <a:srgbClr val="313131"/>
              </a:buClr>
              <a:buSzPts val="1800"/>
              <a:buFont typeface="Arial"/>
              <a:buNone/>
            </a:pPr>
            <a:r>
              <a:rPr b="0" i="0" lang="en-US" sz="1800" u="none" cap="none" strike="noStrike">
                <a:solidFill>
                  <a:srgbClr val="313131"/>
                </a:solidFill>
                <a:latin typeface="Arial"/>
                <a:ea typeface="Arial"/>
                <a:cs typeface="Arial"/>
                <a:sym typeface="Arial"/>
              </a:rPr>
              <a:t>php-apache-2046965998-lrik6 1/1 Running 0 1m </a:t>
            </a:r>
            <a:endParaRPr/>
          </a:p>
          <a:p>
            <a:pPr indent="0" lvl="0" marL="0" marR="0" rtl="0" algn="l">
              <a:lnSpc>
                <a:spcPct val="100000"/>
              </a:lnSpc>
              <a:spcBef>
                <a:spcPts val="0"/>
              </a:spcBef>
              <a:spcAft>
                <a:spcPts val="0"/>
              </a:spcAft>
              <a:buClr>
                <a:srgbClr val="313131"/>
              </a:buClr>
              <a:buSzPts val="1800"/>
              <a:buFont typeface="Arial"/>
              <a:buNone/>
            </a:pPr>
            <a:r>
              <a:rPr b="0" i="0" lang="en-US" sz="1800" u="none" cap="none" strike="noStrike">
                <a:solidFill>
                  <a:srgbClr val="313131"/>
                </a:solidFill>
                <a:latin typeface="Arial"/>
                <a:ea typeface="Arial"/>
                <a:cs typeface="Arial"/>
                <a:sym typeface="Arial"/>
              </a:rPr>
              <a:t>php-apache-2046965998-nj465 0/1 Pending 0 1m</a:t>
            </a:r>
            <a:r>
              <a:rPr b="0" i="0" lang="en-US" sz="1800" u="none" cap="none" strike="noStrike">
                <a:solidFill>
                  <a:schemeClr val="dk1"/>
                </a:solidFill>
                <a:latin typeface="Arial"/>
                <a:ea typeface="Arial"/>
                <a:cs typeface="Arial"/>
                <a:sym typeface="Arial"/>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1"/>
          <p:cNvSpPr txBox="1"/>
          <p:nvPr>
            <p:ph type="ctrTitle"/>
          </p:nvPr>
        </p:nvSpPr>
        <p:spPr>
          <a:xfrm>
            <a:off x="323528" y="116632"/>
            <a:ext cx="8748464" cy="86652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Kubectl Commands</a:t>
            </a:r>
            <a:endParaRPr b="0" i="0" sz="4400" u="none" cap="none" strike="noStrike">
              <a:solidFill>
                <a:schemeClr val="dk1"/>
              </a:solidFill>
              <a:latin typeface="Calibri"/>
              <a:ea typeface="Calibri"/>
              <a:cs typeface="Calibri"/>
              <a:sym typeface="Calibri"/>
            </a:endParaRPr>
          </a:p>
        </p:txBody>
      </p:sp>
      <p:sp>
        <p:nvSpPr>
          <p:cNvPr id="201" name="Google Shape;201;p3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p:txBody>
      </p:sp>
      <p:sp>
        <p:nvSpPr>
          <p:cNvPr id="202" name="Google Shape;202;p31"/>
          <p:cNvSpPr/>
          <p:nvPr/>
        </p:nvSpPr>
        <p:spPr>
          <a:xfrm>
            <a:off x="81168" y="859608"/>
            <a:ext cx="9036496" cy="5539978"/>
          </a:xfrm>
          <a:prstGeom prst="rect">
            <a:avLst/>
          </a:prstGeom>
          <a:solidFill>
            <a:srgbClr val="F1F1F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Verdana"/>
              <a:buNone/>
            </a:pPr>
            <a:r>
              <a:rPr b="1" i="0" lang="en-US" sz="2000" u="none" cap="none" strike="noStrike">
                <a:solidFill>
                  <a:srgbClr val="000000"/>
                </a:solidFill>
                <a:latin typeface="Verdana"/>
                <a:ea typeface="Verdana"/>
                <a:cs typeface="Verdana"/>
                <a:sym typeface="Verdana"/>
              </a:rPr>
              <a:t>Kubectl</a:t>
            </a:r>
            <a:r>
              <a:rPr b="0" i="0" lang="en-US" sz="2000" u="none" cap="none" strike="noStrike">
                <a:solidFill>
                  <a:srgbClr val="000000"/>
                </a:solidFill>
                <a:latin typeface="Verdana"/>
                <a:ea typeface="Verdana"/>
                <a:cs typeface="Verdana"/>
                <a:sym typeface="Verdana"/>
              </a:rPr>
              <a:t> controls the Kubernetes Cluster. It is one of the key components of Kubernetes which runs on the workstation on any machine when the setup is done. It has the capability to manage the nodes in the cluster.</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Verdana"/>
              <a:buNone/>
            </a:pPr>
            <a:r>
              <a:rPr b="1" i="0" lang="en-US" sz="2000" u="none" cap="none" strike="noStrike">
                <a:solidFill>
                  <a:srgbClr val="000000"/>
                </a:solidFill>
                <a:latin typeface="Verdana"/>
                <a:ea typeface="Verdana"/>
                <a:cs typeface="Verdana"/>
                <a:sym typeface="Verdana"/>
              </a:rPr>
              <a:t>Kubectl</a:t>
            </a:r>
            <a:r>
              <a:rPr b="0" i="0" lang="en-US" sz="2000" u="none" cap="none" strike="noStrike">
                <a:solidFill>
                  <a:srgbClr val="000000"/>
                </a:solidFill>
                <a:latin typeface="Verdana"/>
                <a:ea typeface="Verdana"/>
                <a:cs typeface="Verdana"/>
                <a:sym typeface="Verdana"/>
              </a:rPr>
              <a:t> commands are used to interact and manage Kubernetes objects and the cluster. In this chapter, we will discuss a few commands used in Kubernetes via kubectl.</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Verdana"/>
              <a:buNone/>
            </a:pPr>
            <a:r>
              <a:rPr b="1" i="0" lang="en-US" sz="2000" u="none" cap="none" strike="noStrike">
                <a:solidFill>
                  <a:srgbClr val="000000"/>
                </a:solidFill>
                <a:latin typeface="Verdana"/>
                <a:ea typeface="Verdana"/>
                <a:cs typeface="Verdana"/>
                <a:sym typeface="Verdana"/>
              </a:rPr>
              <a:t>kubectl annotate</a:t>
            </a:r>
            <a:r>
              <a:rPr b="0" i="0" lang="en-US" sz="2000" u="none" cap="none" strike="noStrike">
                <a:solidFill>
                  <a:srgbClr val="000000"/>
                </a:solidFill>
                <a:latin typeface="Verdana"/>
                <a:ea typeface="Verdana"/>
                <a:cs typeface="Verdana"/>
                <a:sym typeface="Verdana"/>
              </a:rPr>
              <a:t> − It updates the annotation on a resource.</a:t>
            </a:r>
            <a:endParaRPr b="0" i="0" sz="2000" u="none" cap="none" strike="noStrike">
              <a:solidFill>
                <a:srgbClr val="313131"/>
              </a:solidFill>
              <a:latin typeface="Arial"/>
              <a:ea typeface="Arial"/>
              <a:cs typeface="Arial"/>
              <a:sym typeface="Arial"/>
            </a:endParaRPr>
          </a:p>
          <a:p>
            <a:pPr indent="0" lvl="0" marL="0" marR="0" rtl="0" algn="l">
              <a:lnSpc>
                <a:spcPct val="100000"/>
              </a:lnSpc>
              <a:spcBef>
                <a:spcPts val="0"/>
              </a:spcBef>
              <a:spcAft>
                <a:spcPts val="0"/>
              </a:spcAft>
              <a:buClr>
                <a:srgbClr val="313131"/>
              </a:buClr>
              <a:buSzPts val="2000"/>
              <a:buFont typeface="Arial"/>
              <a:buNone/>
            </a:pPr>
            <a:r>
              <a:rPr b="0" i="0" lang="en-US" sz="2000" u="none" cap="none" strike="noStrike">
                <a:solidFill>
                  <a:srgbClr val="313131"/>
                </a:solidFill>
                <a:latin typeface="Arial"/>
                <a:ea typeface="Arial"/>
                <a:cs typeface="Arial"/>
                <a:sym typeface="Arial"/>
              </a:rPr>
              <a:t>$kubectl annotate [--overwrite] (-f FILENAME | TYPE NAME) KEY_1=VAL_1 ... KEY_N = VAL_N [--resource-version = version]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Verdana"/>
              <a:buNone/>
            </a:pPr>
            <a:r>
              <a:rPr b="0" i="0" lang="en-US" sz="2000" u="none" cap="none" strike="noStrike">
                <a:solidFill>
                  <a:srgbClr val="000000"/>
                </a:solidFill>
                <a:latin typeface="Verdana"/>
                <a:ea typeface="Verdana"/>
                <a:cs typeface="Verdana"/>
                <a:sym typeface="Verdana"/>
              </a:rPr>
              <a:t>For example,</a:t>
            </a:r>
            <a:endParaRPr b="0" i="0" sz="2000" u="none" cap="none" strike="noStrike">
              <a:solidFill>
                <a:srgbClr val="313131"/>
              </a:solidFill>
              <a:latin typeface="Arial"/>
              <a:ea typeface="Arial"/>
              <a:cs typeface="Arial"/>
              <a:sym typeface="Arial"/>
            </a:endParaRPr>
          </a:p>
          <a:p>
            <a:pPr indent="0" lvl="0" marL="0" marR="0" rtl="0" algn="l">
              <a:lnSpc>
                <a:spcPct val="100000"/>
              </a:lnSpc>
              <a:spcBef>
                <a:spcPts val="0"/>
              </a:spcBef>
              <a:spcAft>
                <a:spcPts val="0"/>
              </a:spcAft>
              <a:buClr>
                <a:srgbClr val="313131"/>
              </a:buClr>
              <a:buSzPts val="2000"/>
              <a:buFont typeface="Arial"/>
              <a:buNone/>
            </a:pPr>
            <a:r>
              <a:rPr b="0" i="0" lang="en-US" sz="2000" u="none" cap="none" strike="noStrike">
                <a:solidFill>
                  <a:srgbClr val="313131"/>
                </a:solidFill>
                <a:latin typeface="Arial"/>
                <a:ea typeface="Arial"/>
                <a:cs typeface="Arial"/>
                <a:sym typeface="Arial"/>
              </a:rPr>
              <a:t>kubectl annotate pods tomcat description = 'my frontend'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Verdana"/>
              <a:buNone/>
            </a:pPr>
            <a:r>
              <a:rPr b="1" i="0" lang="en-US" sz="2000" u="none" cap="none" strike="noStrike">
                <a:solidFill>
                  <a:srgbClr val="000000"/>
                </a:solidFill>
                <a:latin typeface="Verdana"/>
                <a:ea typeface="Verdana"/>
                <a:cs typeface="Verdana"/>
                <a:sym typeface="Verdana"/>
              </a:rPr>
              <a:t>kubectl api-versions</a:t>
            </a:r>
            <a:r>
              <a:rPr b="0" i="0" lang="en-US" sz="2000" u="none" cap="none" strike="noStrike">
                <a:solidFill>
                  <a:srgbClr val="000000"/>
                </a:solidFill>
                <a:latin typeface="Verdana"/>
                <a:ea typeface="Verdana"/>
                <a:cs typeface="Verdana"/>
                <a:sym typeface="Verdana"/>
              </a:rPr>
              <a:t> − It prints the supported versions of API on the cluster.</a:t>
            </a:r>
            <a:endParaRPr b="0" i="0" sz="2000" u="none" cap="none" strike="noStrike">
              <a:solidFill>
                <a:srgbClr val="313131"/>
              </a:solidFill>
              <a:latin typeface="Arial"/>
              <a:ea typeface="Arial"/>
              <a:cs typeface="Arial"/>
              <a:sym typeface="Arial"/>
            </a:endParaRPr>
          </a:p>
          <a:p>
            <a:pPr indent="0" lvl="0" marL="0" marR="0" rtl="0" algn="l">
              <a:lnSpc>
                <a:spcPct val="100000"/>
              </a:lnSpc>
              <a:spcBef>
                <a:spcPts val="0"/>
              </a:spcBef>
              <a:spcAft>
                <a:spcPts val="0"/>
              </a:spcAft>
              <a:buClr>
                <a:srgbClr val="313131"/>
              </a:buClr>
              <a:buSzPts val="2000"/>
              <a:buFont typeface="Arial"/>
              <a:buNone/>
            </a:pPr>
            <a:r>
              <a:rPr b="0" i="0" lang="en-US" sz="2000" u="none" cap="none" strike="noStrike">
                <a:solidFill>
                  <a:srgbClr val="313131"/>
                </a:solidFill>
                <a:latin typeface="Arial"/>
                <a:ea typeface="Arial"/>
                <a:cs typeface="Arial"/>
                <a:sym typeface="Arial"/>
              </a:rPr>
              <a:t>$ kubectl api-version;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Verdana"/>
              <a:buNone/>
            </a:pPr>
            <a:r>
              <a:rPr b="1" i="0" lang="en-US" sz="2000" u="none" cap="none" strike="noStrike">
                <a:solidFill>
                  <a:srgbClr val="000000"/>
                </a:solidFill>
                <a:latin typeface="Verdana"/>
                <a:ea typeface="Verdana"/>
                <a:cs typeface="Verdana"/>
                <a:sym typeface="Verdana"/>
              </a:rPr>
              <a:t>kubectl apply</a:t>
            </a:r>
            <a:r>
              <a:rPr b="0" i="0" lang="en-US" sz="2000" u="none" cap="none" strike="noStrike">
                <a:solidFill>
                  <a:srgbClr val="000000"/>
                </a:solidFill>
                <a:latin typeface="Verdana"/>
                <a:ea typeface="Verdana"/>
                <a:cs typeface="Verdana"/>
                <a:sym typeface="Verdana"/>
              </a:rPr>
              <a:t> − It has the capability to configure a resource by file or stdin.</a:t>
            </a:r>
            <a:endParaRPr b="0" i="0" sz="2000" u="none" cap="none" strike="noStrike">
              <a:solidFill>
                <a:srgbClr val="313131"/>
              </a:solidFill>
              <a:latin typeface="Arial"/>
              <a:ea typeface="Arial"/>
              <a:cs typeface="Arial"/>
              <a:sym typeface="Arial"/>
            </a:endParaRPr>
          </a:p>
          <a:p>
            <a:pPr indent="0" lvl="0" marL="0" marR="0" rtl="0" algn="l">
              <a:lnSpc>
                <a:spcPct val="100000"/>
              </a:lnSpc>
              <a:spcBef>
                <a:spcPts val="0"/>
              </a:spcBef>
              <a:spcAft>
                <a:spcPts val="0"/>
              </a:spcAft>
              <a:buClr>
                <a:srgbClr val="313131"/>
              </a:buClr>
              <a:buSzPts val="2000"/>
              <a:buFont typeface="Arial"/>
              <a:buNone/>
            </a:pPr>
            <a:r>
              <a:rPr b="0" i="0" lang="en-US" sz="2000" u="none" cap="none" strike="noStrike">
                <a:solidFill>
                  <a:srgbClr val="313131"/>
                </a:solidFill>
                <a:latin typeface="Arial"/>
                <a:ea typeface="Arial"/>
                <a:cs typeface="Arial"/>
                <a:sym typeface="Arial"/>
              </a:rPr>
              <a:t>$ kubectl apply –f &lt;filename&gt;</a:t>
            </a:r>
            <a:r>
              <a:rPr b="0" i="0" lang="en-US" sz="2000" u="none" cap="none" strike="noStrike">
                <a:solidFill>
                  <a:schemeClr val="dk1"/>
                </a:solidFill>
                <a:latin typeface="Arial"/>
                <a:ea typeface="Arial"/>
                <a:cs typeface="Arial"/>
                <a:sym typeface="Aria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ctrTitle"/>
          </p:nvPr>
        </p:nvSpPr>
        <p:spPr>
          <a:xfrm>
            <a:off x="395536" y="260648"/>
            <a:ext cx="8748464" cy="86652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Docker &amp; Kubernetes(K8) Differences</a:t>
            </a:r>
            <a:endParaRPr b="0" i="0" sz="4400" u="none" cap="none" strike="noStrike">
              <a:solidFill>
                <a:schemeClr val="dk1"/>
              </a:solidFill>
              <a:latin typeface="Calibri"/>
              <a:ea typeface="Calibri"/>
              <a:cs typeface="Calibri"/>
              <a:sym typeface="Calibri"/>
            </a:endParaRPr>
          </a:p>
        </p:txBody>
      </p:sp>
      <p:sp>
        <p:nvSpPr>
          <p:cNvPr id="91" name="Google Shape;91;p14"/>
          <p:cNvSpPr txBox="1"/>
          <p:nvPr>
            <p:ph idx="1" type="subTitle"/>
          </p:nvPr>
        </p:nvSpPr>
        <p:spPr>
          <a:xfrm>
            <a:off x="395536" y="1268760"/>
            <a:ext cx="6400800"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888888"/>
              </a:buClr>
              <a:buSzPts val="2720"/>
              <a:buFont typeface="Arial"/>
              <a:buNone/>
            </a:pPr>
            <a:r>
              <a:rPr b="0" i="0" lang="en-US" sz="2720" u="none" cap="none" strike="noStrike">
                <a:solidFill>
                  <a:srgbClr val="888888"/>
                </a:solidFill>
                <a:latin typeface="Calibri"/>
                <a:ea typeface="Calibri"/>
                <a:cs typeface="Calibri"/>
                <a:sym typeface="Calibri"/>
              </a:rPr>
              <a:t>Kubernetes and Docker are both fundamentally different technologies but they work very well together, and both facilitate the management and deployment of containers in a distributed architecture.</a:t>
            </a:r>
            <a:endParaRPr b="0" i="0" sz="2720" u="none" cap="none" strike="noStrike">
              <a:solidFill>
                <a:srgbClr val="88888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2"/>
          <p:cNvSpPr txBox="1"/>
          <p:nvPr>
            <p:ph type="ctrTitle"/>
          </p:nvPr>
        </p:nvSpPr>
        <p:spPr>
          <a:xfrm>
            <a:off x="323528" y="116632"/>
            <a:ext cx="8748464" cy="86652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Kubectl Commands</a:t>
            </a:r>
            <a:endParaRPr b="0" i="0" sz="4400" u="none" cap="none" strike="noStrike">
              <a:solidFill>
                <a:schemeClr val="dk1"/>
              </a:solidFill>
              <a:latin typeface="Calibri"/>
              <a:ea typeface="Calibri"/>
              <a:cs typeface="Calibri"/>
              <a:sym typeface="Calibri"/>
            </a:endParaRPr>
          </a:p>
        </p:txBody>
      </p:sp>
      <p:sp>
        <p:nvSpPr>
          <p:cNvPr id="208" name="Google Shape;208;p3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p:txBody>
      </p:sp>
      <p:sp>
        <p:nvSpPr>
          <p:cNvPr id="209" name="Google Shape;209;p32"/>
          <p:cNvSpPr/>
          <p:nvPr/>
        </p:nvSpPr>
        <p:spPr>
          <a:xfrm>
            <a:off x="0" y="993011"/>
            <a:ext cx="9036496" cy="3600986"/>
          </a:xfrm>
          <a:prstGeom prst="rect">
            <a:avLst/>
          </a:prstGeom>
          <a:solidFill>
            <a:srgbClr val="F1F1F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Verdana"/>
              <a:buNone/>
            </a:pPr>
            <a:r>
              <a:rPr b="1" i="0" lang="en-US" sz="1800" u="none" cap="none" strike="noStrike">
                <a:solidFill>
                  <a:srgbClr val="000000"/>
                </a:solidFill>
                <a:latin typeface="Verdana"/>
                <a:ea typeface="Verdana"/>
                <a:cs typeface="Verdana"/>
                <a:sym typeface="Verdana"/>
              </a:rPr>
              <a:t>kubectl attach</a:t>
            </a:r>
            <a:r>
              <a:rPr b="0" i="0" lang="en-US" sz="1800" u="none" cap="none" strike="noStrike">
                <a:solidFill>
                  <a:srgbClr val="000000"/>
                </a:solidFill>
                <a:latin typeface="Verdana"/>
                <a:ea typeface="Verdana"/>
                <a:cs typeface="Verdana"/>
                <a:sym typeface="Verdana"/>
              </a:rPr>
              <a:t> − This attaches things to the running container.</a:t>
            </a:r>
            <a:endParaRPr b="0" i="0" sz="1800" u="none" cap="none" strike="noStrike">
              <a:solidFill>
                <a:srgbClr val="313131"/>
              </a:solidFill>
              <a:latin typeface="Arial"/>
              <a:ea typeface="Arial"/>
              <a:cs typeface="Arial"/>
              <a:sym typeface="Arial"/>
            </a:endParaRPr>
          </a:p>
          <a:p>
            <a:pPr indent="0" lvl="0" marL="0" marR="0" rtl="0" algn="l">
              <a:lnSpc>
                <a:spcPct val="100000"/>
              </a:lnSpc>
              <a:spcBef>
                <a:spcPts val="0"/>
              </a:spcBef>
              <a:spcAft>
                <a:spcPts val="0"/>
              </a:spcAft>
              <a:buClr>
                <a:srgbClr val="313131"/>
              </a:buClr>
              <a:buSzPts val="1800"/>
              <a:buFont typeface="Arial"/>
              <a:buNone/>
            </a:pPr>
            <a:r>
              <a:rPr b="0" i="0" lang="en-US" sz="1800" u="none" cap="none" strike="noStrike">
                <a:solidFill>
                  <a:srgbClr val="313131"/>
                </a:solidFill>
                <a:latin typeface="Arial"/>
                <a:ea typeface="Arial"/>
                <a:cs typeface="Arial"/>
                <a:sym typeface="Arial"/>
              </a:rPr>
              <a:t>$ kubectl attach &lt;pod&gt; –c &lt;container&gt; $ kubectl attach 123456-7890 -c tomcat-conatiner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Verdana"/>
              <a:buNone/>
            </a:pPr>
            <a:r>
              <a:rPr b="1" i="0" lang="en-US" sz="1800" u="none" cap="none" strike="noStrike">
                <a:solidFill>
                  <a:srgbClr val="000000"/>
                </a:solidFill>
                <a:latin typeface="Verdana"/>
                <a:ea typeface="Verdana"/>
                <a:cs typeface="Verdana"/>
                <a:sym typeface="Verdana"/>
              </a:rPr>
              <a:t>kubectl autoscale</a:t>
            </a:r>
            <a:r>
              <a:rPr b="0" i="0" lang="en-US" sz="1800" u="none" cap="none" strike="noStrike">
                <a:solidFill>
                  <a:srgbClr val="000000"/>
                </a:solidFill>
                <a:latin typeface="Verdana"/>
                <a:ea typeface="Verdana"/>
                <a:cs typeface="Verdana"/>
                <a:sym typeface="Verdana"/>
              </a:rPr>
              <a:t> − This is used to auto scale pods which are defined such as Deployment, replica set, Replication Controller.</a:t>
            </a:r>
            <a:endParaRPr b="0" i="0" sz="1800" u="none" cap="none" strike="noStrike">
              <a:solidFill>
                <a:srgbClr val="313131"/>
              </a:solidFill>
              <a:latin typeface="Arial"/>
              <a:ea typeface="Arial"/>
              <a:cs typeface="Arial"/>
              <a:sym typeface="Arial"/>
            </a:endParaRPr>
          </a:p>
          <a:p>
            <a:pPr indent="0" lvl="0" marL="0" marR="0" rtl="0" algn="l">
              <a:lnSpc>
                <a:spcPct val="100000"/>
              </a:lnSpc>
              <a:spcBef>
                <a:spcPts val="0"/>
              </a:spcBef>
              <a:spcAft>
                <a:spcPts val="0"/>
              </a:spcAft>
              <a:buClr>
                <a:srgbClr val="313131"/>
              </a:buClr>
              <a:buSzPts val="1800"/>
              <a:buFont typeface="Arial"/>
              <a:buNone/>
            </a:pPr>
            <a:r>
              <a:rPr b="0" i="0" lang="en-US" sz="1800" u="none" cap="none" strike="noStrike">
                <a:solidFill>
                  <a:srgbClr val="313131"/>
                </a:solidFill>
                <a:latin typeface="Arial"/>
                <a:ea typeface="Arial"/>
                <a:cs typeface="Arial"/>
                <a:sym typeface="Arial"/>
              </a:rPr>
              <a:t>$ kubectl autoscale (-f FILENAME | TYPE NAME | TYPE/NAME) [--min = MINPODS] -- max = MAXPODS [--cpu-percent = CPU] [flags] $ kubectl autoscale deployment foo --min = 2 --max = 10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Verdana"/>
              <a:buNone/>
            </a:pPr>
            <a:r>
              <a:rPr b="1" i="0" lang="en-US" sz="1800" u="none" cap="none" strike="noStrike">
                <a:solidFill>
                  <a:srgbClr val="000000"/>
                </a:solidFill>
                <a:latin typeface="Verdana"/>
                <a:ea typeface="Verdana"/>
                <a:cs typeface="Verdana"/>
                <a:sym typeface="Verdana"/>
              </a:rPr>
              <a:t>kubectl cluster-info</a:t>
            </a:r>
            <a:r>
              <a:rPr b="0" i="0" lang="en-US" sz="1800" u="none" cap="none" strike="noStrike">
                <a:solidFill>
                  <a:srgbClr val="000000"/>
                </a:solidFill>
                <a:latin typeface="Verdana"/>
                <a:ea typeface="Verdana"/>
                <a:cs typeface="Verdana"/>
                <a:sym typeface="Verdana"/>
              </a:rPr>
              <a:t> − It displays the cluster Info.</a:t>
            </a:r>
            <a:endParaRPr b="0" i="0" sz="1800" u="none" cap="none" strike="noStrike">
              <a:solidFill>
                <a:srgbClr val="313131"/>
              </a:solidFill>
              <a:latin typeface="Arial"/>
              <a:ea typeface="Arial"/>
              <a:cs typeface="Arial"/>
              <a:sym typeface="Arial"/>
            </a:endParaRPr>
          </a:p>
          <a:p>
            <a:pPr indent="0" lvl="0" marL="0" marR="0" rtl="0" algn="l">
              <a:lnSpc>
                <a:spcPct val="100000"/>
              </a:lnSpc>
              <a:spcBef>
                <a:spcPts val="0"/>
              </a:spcBef>
              <a:spcAft>
                <a:spcPts val="0"/>
              </a:spcAft>
              <a:buClr>
                <a:srgbClr val="313131"/>
              </a:buClr>
              <a:buSzPts val="1800"/>
              <a:buFont typeface="Arial"/>
              <a:buNone/>
            </a:pPr>
            <a:r>
              <a:rPr b="0" i="0" lang="en-US" sz="1800" u="none" cap="none" strike="noStrike">
                <a:solidFill>
                  <a:srgbClr val="313131"/>
                </a:solidFill>
                <a:latin typeface="Arial"/>
                <a:ea typeface="Arial"/>
                <a:cs typeface="Arial"/>
                <a:sym typeface="Arial"/>
              </a:rPr>
              <a:t>$ kubectl cluster-info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Verdana"/>
              <a:buNone/>
            </a:pPr>
            <a:r>
              <a:rPr b="1" i="0" lang="en-US" sz="1800" u="none" cap="none" strike="noStrike">
                <a:solidFill>
                  <a:srgbClr val="000000"/>
                </a:solidFill>
                <a:latin typeface="Verdana"/>
                <a:ea typeface="Verdana"/>
                <a:cs typeface="Verdana"/>
                <a:sym typeface="Verdana"/>
              </a:rPr>
              <a:t>kubectl cluster-info dump</a:t>
            </a:r>
            <a:r>
              <a:rPr b="0" i="0" lang="en-US" sz="1800" u="none" cap="none" strike="noStrike">
                <a:solidFill>
                  <a:srgbClr val="000000"/>
                </a:solidFill>
                <a:latin typeface="Verdana"/>
                <a:ea typeface="Verdana"/>
                <a:cs typeface="Verdana"/>
                <a:sym typeface="Verdana"/>
              </a:rPr>
              <a:t> − It dumps relevant information regarding cluster for debugging and diagnosis.</a:t>
            </a:r>
            <a:endParaRPr b="0" i="0" sz="1800" u="none" cap="none" strike="noStrike">
              <a:solidFill>
                <a:srgbClr val="313131"/>
              </a:solidFill>
              <a:latin typeface="Arial"/>
              <a:ea typeface="Arial"/>
              <a:cs typeface="Arial"/>
              <a:sym typeface="Arial"/>
            </a:endParaRPr>
          </a:p>
          <a:p>
            <a:pPr indent="0" lvl="0" marL="0" marR="0" rtl="0" algn="l">
              <a:lnSpc>
                <a:spcPct val="100000"/>
              </a:lnSpc>
              <a:spcBef>
                <a:spcPts val="0"/>
              </a:spcBef>
              <a:spcAft>
                <a:spcPts val="0"/>
              </a:spcAft>
              <a:buClr>
                <a:srgbClr val="313131"/>
              </a:buClr>
              <a:buSzPts val="1800"/>
              <a:buFont typeface="Arial"/>
              <a:buNone/>
            </a:pPr>
            <a:r>
              <a:rPr b="0" i="0" lang="en-US" sz="1800" u="none" cap="none" strike="noStrike">
                <a:solidFill>
                  <a:srgbClr val="313131"/>
                </a:solidFill>
                <a:latin typeface="Arial"/>
                <a:ea typeface="Arial"/>
                <a:cs typeface="Arial"/>
                <a:sym typeface="Arial"/>
              </a:rPr>
              <a:t>$ kubectl cluster-info dump $ kubectl cluster-info dump --output-directory = /path/to/cluster-state</a:t>
            </a:r>
            <a:r>
              <a:rPr b="0" i="0" lang="en-US" sz="1800" u="none" cap="none" strike="noStrike">
                <a:solidFill>
                  <a:schemeClr val="dk1"/>
                </a:solidFill>
                <a:latin typeface="Arial"/>
                <a:ea typeface="Arial"/>
                <a:cs typeface="Arial"/>
                <a:sym typeface="Arial"/>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3"/>
          <p:cNvSpPr txBox="1"/>
          <p:nvPr>
            <p:ph type="ctrTitle"/>
          </p:nvPr>
        </p:nvSpPr>
        <p:spPr>
          <a:xfrm>
            <a:off x="323528" y="116632"/>
            <a:ext cx="8748464" cy="86652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Kubectl Commands</a:t>
            </a:r>
            <a:endParaRPr b="0" i="0" sz="4400" u="none" cap="none" strike="noStrike">
              <a:solidFill>
                <a:schemeClr val="dk1"/>
              </a:solidFill>
              <a:latin typeface="Calibri"/>
              <a:ea typeface="Calibri"/>
              <a:cs typeface="Calibri"/>
              <a:sym typeface="Calibri"/>
            </a:endParaRPr>
          </a:p>
        </p:txBody>
      </p:sp>
      <p:sp>
        <p:nvSpPr>
          <p:cNvPr id="215" name="Google Shape;215;p3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p:txBody>
      </p:sp>
      <p:sp>
        <p:nvSpPr>
          <p:cNvPr id="216" name="Google Shape;216;p33"/>
          <p:cNvSpPr/>
          <p:nvPr/>
        </p:nvSpPr>
        <p:spPr>
          <a:xfrm>
            <a:off x="114384" y="980728"/>
            <a:ext cx="9001000" cy="4616648"/>
          </a:xfrm>
          <a:prstGeom prst="rect">
            <a:avLst/>
          </a:prstGeom>
          <a:solidFill>
            <a:srgbClr val="F1F1F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Verdana"/>
              <a:buNone/>
            </a:pPr>
            <a:r>
              <a:rPr b="1" i="0" lang="en-US" sz="2000" u="none" cap="none" strike="noStrike">
                <a:solidFill>
                  <a:srgbClr val="000000"/>
                </a:solidFill>
                <a:latin typeface="Verdana"/>
                <a:ea typeface="Verdana"/>
                <a:cs typeface="Verdana"/>
                <a:sym typeface="Verdana"/>
              </a:rPr>
              <a:t>kubectl config delete-cluster</a:t>
            </a:r>
            <a:r>
              <a:rPr b="0" i="0" lang="en-US" sz="2000" u="none" cap="none" strike="noStrike">
                <a:solidFill>
                  <a:srgbClr val="000000"/>
                </a:solidFill>
                <a:latin typeface="Verdana"/>
                <a:ea typeface="Verdana"/>
                <a:cs typeface="Verdana"/>
                <a:sym typeface="Verdana"/>
              </a:rPr>
              <a:t> − Deletes the specified cluster from kubeconfig.</a:t>
            </a:r>
            <a:endParaRPr b="0" i="0" sz="2000" u="none" cap="none" strike="noStrike">
              <a:solidFill>
                <a:srgbClr val="313131"/>
              </a:solidFill>
              <a:latin typeface="Arial"/>
              <a:ea typeface="Arial"/>
              <a:cs typeface="Arial"/>
              <a:sym typeface="Arial"/>
            </a:endParaRPr>
          </a:p>
          <a:p>
            <a:pPr indent="0" lvl="0" marL="0" marR="0" rtl="0" algn="l">
              <a:lnSpc>
                <a:spcPct val="100000"/>
              </a:lnSpc>
              <a:spcBef>
                <a:spcPts val="0"/>
              </a:spcBef>
              <a:spcAft>
                <a:spcPts val="0"/>
              </a:spcAft>
              <a:buClr>
                <a:srgbClr val="313131"/>
              </a:buClr>
              <a:buSzPts val="2000"/>
              <a:buFont typeface="Arial"/>
              <a:buNone/>
            </a:pPr>
            <a:r>
              <a:rPr b="0" i="0" lang="en-US" sz="2000" u="none" cap="none" strike="noStrike">
                <a:solidFill>
                  <a:srgbClr val="313131"/>
                </a:solidFill>
                <a:latin typeface="Arial"/>
                <a:ea typeface="Arial"/>
                <a:cs typeface="Arial"/>
                <a:sym typeface="Arial"/>
              </a:rPr>
              <a:t>$ kubectl config delete-cluster &lt;Cluster Name&gt;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Verdana"/>
              <a:buNone/>
            </a:pPr>
            <a:r>
              <a:rPr b="1" i="0" lang="en-US" sz="2000" u="none" cap="none" strike="noStrike">
                <a:solidFill>
                  <a:srgbClr val="000000"/>
                </a:solidFill>
                <a:latin typeface="Verdana"/>
                <a:ea typeface="Verdana"/>
                <a:cs typeface="Verdana"/>
                <a:sym typeface="Verdana"/>
              </a:rPr>
              <a:t>kubectl config delete-context</a:t>
            </a:r>
            <a:r>
              <a:rPr b="0" i="0" lang="en-US" sz="2000" u="none" cap="none" strike="noStrike">
                <a:solidFill>
                  <a:srgbClr val="000000"/>
                </a:solidFill>
                <a:latin typeface="Verdana"/>
                <a:ea typeface="Verdana"/>
                <a:cs typeface="Verdana"/>
                <a:sym typeface="Verdana"/>
              </a:rPr>
              <a:t> − Deletes a specified context from kubeconfig.</a:t>
            </a:r>
            <a:endParaRPr b="0" i="0" sz="2000" u="none" cap="none" strike="noStrike">
              <a:solidFill>
                <a:srgbClr val="313131"/>
              </a:solidFill>
              <a:latin typeface="Arial"/>
              <a:ea typeface="Arial"/>
              <a:cs typeface="Arial"/>
              <a:sym typeface="Arial"/>
            </a:endParaRPr>
          </a:p>
          <a:p>
            <a:pPr indent="0" lvl="0" marL="0" marR="0" rtl="0" algn="l">
              <a:lnSpc>
                <a:spcPct val="100000"/>
              </a:lnSpc>
              <a:spcBef>
                <a:spcPts val="0"/>
              </a:spcBef>
              <a:spcAft>
                <a:spcPts val="0"/>
              </a:spcAft>
              <a:buClr>
                <a:srgbClr val="313131"/>
              </a:buClr>
              <a:buSzPts val="2000"/>
              <a:buFont typeface="Arial"/>
              <a:buNone/>
            </a:pPr>
            <a:r>
              <a:rPr b="0" i="0" lang="en-US" sz="2000" u="none" cap="none" strike="noStrike">
                <a:solidFill>
                  <a:srgbClr val="313131"/>
                </a:solidFill>
                <a:latin typeface="Arial"/>
                <a:ea typeface="Arial"/>
                <a:cs typeface="Arial"/>
                <a:sym typeface="Arial"/>
              </a:rPr>
              <a:t>$ kubectl config delete-context &lt;Context Name&gt;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Verdana"/>
              <a:buNone/>
            </a:pPr>
            <a:r>
              <a:rPr b="1" i="0" lang="en-US" sz="2000" u="none" cap="none" strike="noStrike">
                <a:solidFill>
                  <a:srgbClr val="000000"/>
                </a:solidFill>
                <a:latin typeface="Verdana"/>
                <a:ea typeface="Verdana"/>
                <a:cs typeface="Verdana"/>
                <a:sym typeface="Verdana"/>
              </a:rPr>
              <a:t>kubectl config get-clusters</a:t>
            </a:r>
            <a:r>
              <a:rPr b="0" i="0" lang="en-US" sz="2000" u="none" cap="none" strike="noStrike">
                <a:solidFill>
                  <a:srgbClr val="000000"/>
                </a:solidFill>
                <a:latin typeface="Verdana"/>
                <a:ea typeface="Verdana"/>
                <a:cs typeface="Verdana"/>
                <a:sym typeface="Verdana"/>
              </a:rPr>
              <a:t> − Displays cluster defined in the kubeconfig.</a:t>
            </a:r>
            <a:endParaRPr b="0" i="0" sz="2000" u="none" cap="none" strike="noStrike">
              <a:solidFill>
                <a:srgbClr val="313131"/>
              </a:solidFill>
              <a:latin typeface="Arial"/>
              <a:ea typeface="Arial"/>
              <a:cs typeface="Arial"/>
              <a:sym typeface="Arial"/>
            </a:endParaRPr>
          </a:p>
          <a:p>
            <a:pPr indent="0" lvl="0" marL="0" marR="0" rtl="0" algn="l">
              <a:lnSpc>
                <a:spcPct val="100000"/>
              </a:lnSpc>
              <a:spcBef>
                <a:spcPts val="0"/>
              </a:spcBef>
              <a:spcAft>
                <a:spcPts val="0"/>
              </a:spcAft>
              <a:buClr>
                <a:srgbClr val="313131"/>
              </a:buClr>
              <a:buSzPts val="2000"/>
              <a:buFont typeface="Arial"/>
              <a:buNone/>
            </a:pPr>
            <a:r>
              <a:rPr b="0" i="0" lang="en-US" sz="2000" u="none" cap="none" strike="noStrike">
                <a:solidFill>
                  <a:srgbClr val="313131"/>
                </a:solidFill>
                <a:latin typeface="Arial"/>
                <a:ea typeface="Arial"/>
                <a:cs typeface="Arial"/>
                <a:sym typeface="Arial"/>
              </a:rPr>
              <a:t>$ kubectl config get-cluster $ kubectl config get-cluster &lt;Cluser Name&gt;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Verdana"/>
              <a:buNone/>
            </a:pPr>
            <a:r>
              <a:rPr b="1" i="0" lang="en-US" sz="2000" u="none" cap="none" strike="noStrike">
                <a:solidFill>
                  <a:srgbClr val="000000"/>
                </a:solidFill>
                <a:latin typeface="Verdana"/>
                <a:ea typeface="Verdana"/>
                <a:cs typeface="Verdana"/>
                <a:sym typeface="Verdana"/>
              </a:rPr>
              <a:t>kubectl config get-contexts</a:t>
            </a:r>
            <a:r>
              <a:rPr b="0" i="0" lang="en-US" sz="2000" u="none" cap="none" strike="noStrike">
                <a:solidFill>
                  <a:srgbClr val="000000"/>
                </a:solidFill>
                <a:latin typeface="Verdana"/>
                <a:ea typeface="Verdana"/>
                <a:cs typeface="Verdana"/>
                <a:sym typeface="Verdana"/>
              </a:rPr>
              <a:t> − Describes one or many contexts.</a:t>
            </a:r>
            <a:endParaRPr b="0" i="0" sz="2000" u="none" cap="none" strike="noStrike">
              <a:solidFill>
                <a:srgbClr val="313131"/>
              </a:solidFill>
              <a:latin typeface="Arial"/>
              <a:ea typeface="Arial"/>
              <a:cs typeface="Arial"/>
              <a:sym typeface="Arial"/>
            </a:endParaRPr>
          </a:p>
          <a:p>
            <a:pPr indent="0" lvl="0" marL="0" marR="0" rtl="0" algn="l">
              <a:lnSpc>
                <a:spcPct val="100000"/>
              </a:lnSpc>
              <a:spcBef>
                <a:spcPts val="0"/>
              </a:spcBef>
              <a:spcAft>
                <a:spcPts val="0"/>
              </a:spcAft>
              <a:buClr>
                <a:srgbClr val="313131"/>
              </a:buClr>
              <a:buSzPts val="2000"/>
              <a:buFont typeface="Arial"/>
              <a:buNone/>
            </a:pPr>
            <a:r>
              <a:rPr b="0" i="0" lang="en-US" sz="2000" u="none" cap="none" strike="noStrike">
                <a:solidFill>
                  <a:srgbClr val="313131"/>
                </a:solidFill>
                <a:latin typeface="Arial"/>
                <a:ea typeface="Arial"/>
                <a:cs typeface="Arial"/>
                <a:sym typeface="Arial"/>
              </a:rPr>
              <a:t>$ kubectl config get-context &lt;Context Name&gt;</a:t>
            </a:r>
            <a:r>
              <a:rPr b="0" i="0" lang="en-US" sz="20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kubectl exec</a:t>
            </a:r>
            <a:r>
              <a:rPr b="0" i="0" lang="en-US" sz="2000" u="none" cap="none" strike="noStrike">
                <a:solidFill>
                  <a:schemeClr val="dk1"/>
                </a:solidFill>
                <a:latin typeface="Calibri"/>
                <a:ea typeface="Calibri"/>
                <a:cs typeface="Calibri"/>
                <a:sym typeface="Calibri"/>
              </a:rPr>
              <a:t> − This helps to execute a command in the container.</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kubectl exec POD &lt;-c CONTAINER &gt; -- COMMAND &lt; args...&gt; $ kubectl exec tomcat 123-5-456 date</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4"/>
          <p:cNvSpPr txBox="1"/>
          <p:nvPr>
            <p:ph type="ctrTitle"/>
          </p:nvPr>
        </p:nvSpPr>
        <p:spPr>
          <a:xfrm>
            <a:off x="323528" y="116632"/>
            <a:ext cx="8748464" cy="86652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Kubectl Commands</a:t>
            </a:r>
            <a:endParaRPr b="0" i="0" sz="4400" u="none" cap="none" strike="noStrike">
              <a:solidFill>
                <a:schemeClr val="dk1"/>
              </a:solidFill>
              <a:latin typeface="Calibri"/>
              <a:ea typeface="Calibri"/>
              <a:cs typeface="Calibri"/>
              <a:sym typeface="Calibri"/>
            </a:endParaRPr>
          </a:p>
        </p:txBody>
      </p:sp>
      <p:sp>
        <p:nvSpPr>
          <p:cNvPr id="222" name="Google Shape;222;p3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p:txBody>
      </p:sp>
      <p:sp>
        <p:nvSpPr>
          <p:cNvPr id="223" name="Google Shape;223;p34"/>
          <p:cNvSpPr/>
          <p:nvPr/>
        </p:nvSpPr>
        <p:spPr>
          <a:xfrm>
            <a:off x="11095" y="906393"/>
            <a:ext cx="9132905" cy="5909310"/>
          </a:xfrm>
          <a:prstGeom prst="rect">
            <a:avLst/>
          </a:prstGeom>
          <a:solidFill>
            <a:srgbClr val="F1F1F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Verdana"/>
              <a:buNone/>
            </a:pPr>
            <a:r>
              <a:rPr b="1" i="0" lang="en-US" sz="1600" u="none" cap="none" strike="noStrike">
                <a:solidFill>
                  <a:srgbClr val="000000"/>
                </a:solidFill>
                <a:latin typeface="Verdana"/>
                <a:ea typeface="Verdana"/>
                <a:cs typeface="Verdana"/>
                <a:sym typeface="Verdana"/>
              </a:rPr>
              <a:t>kubectl rolling-update</a:t>
            </a:r>
            <a:r>
              <a:rPr b="0" i="0" lang="en-US" sz="1600" u="none" cap="none" strike="noStrike">
                <a:solidFill>
                  <a:srgbClr val="000000"/>
                </a:solidFill>
                <a:latin typeface="Verdana"/>
                <a:ea typeface="Verdana"/>
                <a:cs typeface="Verdana"/>
                <a:sym typeface="Verdana"/>
              </a:rPr>
              <a:t> − Performs a rolling update on a replication controller. Replaces the specified replication controller with a new replication controller by updating a POD at a time.</a:t>
            </a:r>
            <a:endParaRPr b="0" i="0" sz="1600" u="none" cap="none" strike="noStrike">
              <a:solidFill>
                <a:srgbClr val="313131"/>
              </a:solidFill>
              <a:latin typeface="Arial"/>
              <a:ea typeface="Arial"/>
              <a:cs typeface="Arial"/>
              <a:sym typeface="Arial"/>
            </a:endParaRPr>
          </a:p>
          <a:p>
            <a:pPr indent="0" lvl="0" marL="0" marR="0" rtl="0" algn="l">
              <a:lnSpc>
                <a:spcPct val="100000"/>
              </a:lnSpc>
              <a:spcBef>
                <a:spcPts val="0"/>
              </a:spcBef>
              <a:spcAft>
                <a:spcPts val="0"/>
              </a:spcAft>
              <a:buClr>
                <a:srgbClr val="313131"/>
              </a:buClr>
              <a:buSzPts val="1600"/>
              <a:buFont typeface="Arial"/>
              <a:buNone/>
            </a:pPr>
            <a:r>
              <a:rPr b="0" i="0" lang="en-US" sz="1600" u="none" cap="none" strike="noStrike">
                <a:solidFill>
                  <a:srgbClr val="313131"/>
                </a:solidFill>
                <a:latin typeface="Arial"/>
                <a:ea typeface="Arial"/>
                <a:cs typeface="Arial"/>
                <a:sym typeface="Arial"/>
              </a:rPr>
              <a:t>$ kubectl rolling-update OLD_CONTROLLER_NAME ([NEW_CONTROLLER_NAME] -- image = NEW_CONTAINER_IMAGE | -f NEW_CONTROLLER_SPEC) $ kubectl rolling-update frontend-v1 –f freontend-v2.yaml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Verdana"/>
              <a:buNone/>
            </a:pPr>
            <a:r>
              <a:rPr b="1" i="0" lang="en-US" sz="1600" u="none" cap="none" strike="noStrike">
                <a:solidFill>
                  <a:srgbClr val="000000"/>
                </a:solidFill>
                <a:latin typeface="Verdana"/>
                <a:ea typeface="Verdana"/>
                <a:cs typeface="Verdana"/>
                <a:sym typeface="Verdana"/>
              </a:rPr>
              <a:t>kubectl rollout</a:t>
            </a:r>
            <a:r>
              <a:rPr b="0" i="0" lang="en-US" sz="1600" u="none" cap="none" strike="noStrike">
                <a:solidFill>
                  <a:srgbClr val="000000"/>
                </a:solidFill>
                <a:latin typeface="Verdana"/>
                <a:ea typeface="Verdana"/>
                <a:cs typeface="Verdana"/>
                <a:sym typeface="Verdana"/>
              </a:rPr>
              <a:t> − It is capable of managing the rollout of deployment.</a:t>
            </a:r>
            <a:endParaRPr b="0" i="0" sz="1600" u="none" cap="none" strike="noStrike">
              <a:solidFill>
                <a:srgbClr val="313131"/>
              </a:solidFill>
              <a:latin typeface="Arial"/>
              <a:ea typeface="Arial"/>
              <a:cs typeface="Arial"/>
              <a:sym typeface="Arial"/>
            </a:endParaRPr>
          </a:p>
          <a:p>
            <a:pPr indent="0" lvl="0" marL="0" marR="0" rtl="0" algn="l">
              <a:lnSpc>
                <a:spcPct val="100000"/>
              </a:lnSpc>
              <a:spcBef>
                <a:spcPts val="0"/>
              </a:spcBef>
              <a:spcAft>
                <a:spcPts val="0"/>
              </a:spcAft>
              <a:buClr>
                <a:srgbClr val="313131"/>
              </a:buClr>
              <a:buSzPts val="1600"/>
              <a:buFont typeface="Arial"/>
              <a:buNone/>
            </a:pPr>
            <a:r>
              <a:rPr b="0" i="0" lang="en-US" sz="1600" u="none" cap="none" strike="noStrike">
                <a:solidFill>
                  <a:srgbClr val="313131"/>
                </a:solidFill>
                <a:latin typeface="Arial"/>
                <a:ea typeface="Arial"/>
                <a:cs typeface="Arial"/>
                <a:sym typeface="Arial"/>
              </a:rPr>
              <a:t>$ Kubectl rollout &lt;Sub Command&gt; $ kubectl rollout undo deployment/tomcat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Verdana"/>
              <a:buNone/>
            </a:pPr>
            <a:r>
              <a:rPr b="0" i="0" lang="en-US" sz="1600" u="none" cap="none" strike="noStrike">
                <a:solidFill>
                  <a:srgbClr val="000000"/>
                </a:solidFill>
                <a:latin typeface="Verdana"/>
                <a:ea typeface="Verdana"/>
                <a:cs typeface="Verdana"/>
                <a:sym typeface="Verdana"/>
              </a:rPr>
              <a:t>Apart from the above, we can perform multiple tasks using the rollout such as −</a:t>
            </a:r>
            <a:endParaRPr b="0" i="0" sz="1600" u="none" cap="none" strike="noStrike">
              <a:solidFill>
                <a:schemeClr val="dk1"/>
              </a:solidFill>
              <a:latin typeface="Arial"/>
              <a:ea typeface="Arial"/>
              <a:cs typeface="Arial"/>
              <a:sym typeface="Arial"/>
            </a:endParaRPr>
          </a:p>
          <a:p>
            <a:pPr indent="-101600" lvl="0" marL="0" marR="0" rtl="0" algn="l">
              <a:lnSpc>
                <a:spcPct val="100000"/>
              </a:lnSpc>
              <a:spcBef>
                <a:spcPts val="0"/>
              </a:spcBef>
              <a:spcAft>
                <a:spcPts val="0"/>
              </a:spcAft>
              <a:buClr>
                <a:srgbClr val="000000"/>
              </a:buClr>
              <a:buSzPts val="1600"/>
              <a:buFont typeface="Verdana"/>
              <a:buChar char="•"/>
            </a:pPr>
            <a:r>
              <a:rPr b="0" i="0" lang="en-US" sz="1600" u="none" cap="none" strike="noStrike">
                <a:solidFill>
                  <a:srgbClr val="000000"/>
                </a:solidFill>
                <a:latin typeface="Verdana"/>
                <a:ea typeface="Verdana"/>
                <a:cs typeface="Verdana"/>
                <a:sym typeface="Verdana"/>
              </a:rPr>
              <a:t>rollout history</a:t>
            </a:r>
            <a:endParaRPr/>
          </a:p>
          <a:p>
            <a:pPr indent="-101600" lvl="0" marL="0" marR="0" rtl="0" algn="l">
              <a:lnSpc>
                <a:spcPct val="100000"/>
              </a:lnSpc>
              <a:spcBef>
                <a:spcPts val="0"/>
              </a:spcBef>
              <a:spcAft>
                <a:spcPts val="0"/>
              </a:spcAft>
              <a:buClr>
                <a:srgbClr val="000000"/>
              </a:buClr>
              <a:buSzPts val="1600"/>
              <a:buFont typeface="Verdana"/>
              <a:buChar char="•"/>
            </a:pPr>
            <a:r>
              <a:rPr b="0" i="0" lang="en-US" sz="1600" u="none" cap="none" strike="noStrike">
                <a:solidFill>
                  <a:srgbClr val="000000"/>
                </a:solidFill>
                <a:latin typeface="Verdana"/>
                <a:ea typeface="Verdana"/>
                <a:cs typeface="Verdana"/>
                <a:sym typeface="Verdana"/>
              </a:rPr>
              <a:t>rollout pause</a:t>
            </a:r>
            <a:endParaRPr/>
          </a:p>
          <a:p>
            <a:pPr indent="-101600" lvl="0" marL="0" marR="0" rtl="0" algn="l">
              <a:lnSpc>
                <a:spcPct val="100000"/>
              </a:lnSpc>
              <a:spcBef>
                <a:spcPts val="0"/>
              </a:spcBef>
              <a:spcAft>
                <a:spcPts val="0"/>
              </a:spcAft>
              <a:buClr>
                <a:srgbClr val="000000"/>
              </a:buClr>
              <a:buSzPts val="1600"/>
              <a:buFont typeface="Verdana"/>
              <a:buChar char="•"/>
            </a:pPr>
            <a:r>
              <a:rPr b="0" i="0" lang="en-US" sz="1600" u="none" cap="none" strike="noStrike">
                <a:solidFill>
                  <a:srgbClr val="000000"/>
                </a:solidFill>
                <a:latin typeface="Verdana"/>
                <a:ea typeface="Verdana"/>
                <a:cs typeface="Verdana"/>
                <a:sym typeface="Verdana"/>
              </a:rPr>
              <a:t>rollout resume</a:t>
            </a:r>
            <a:endParaRPr/>
          </a:p>
          <a:p>
            <a:pPr indent="-101600" lvl="0" marL="0" marR="0" rtl="0" algn="l">
              <a:lnSpc>
                <a:spcPct val="100000"/>
              </a:lnSpc>
              <a:spcBef>
                <a:spcPts val="0"/>
              </a:spcBef>
              <a:spcAft>
                <a:spcPts val="0"/>
              </a:spcAft>
              <a:buClr>
                <a:srgbClr val="000000"/>
              </a:buClr>
              <a:buSzPts val="1600"/>
              <a:buFont typeface="Verdana"/>
              <a:buChar char="•"/>
            </a:pPr>
            <a:r>
              <a:rPr b="0" i="0" lang="en-US" sz="1600" u="none" cap="none" strike="noStrike">
                <a:solidFill>
                  <a:srgbClr val="000000"/>
                </a:solidFill>
                <a:latin typeface="Verdana"/>
                <a:ea typeface="Verdana"/>
                <a:cs typeface="Verdana"/>
                <a:sym typeface="Verdana"/>
              </a:rPr>
              <a:t>rollout status</a:t>
            </a:r>
            <a:endParaRPr/>
          </a:p>
          <a:p>
            <a:pPr indent="-101600" lvl="0" marL="0" marR="0" rtl="0" algn="l">
              <a:lnSpc>
                <a:spcPct val="100000"/>
              </a:lnSpc>
              <a:spcBef>
                <a:spcPts val="0"/>
              </a:spcBef>
              <a:spcAft>
                <a:spcPts val="0"/>
              </a:spcAft>
              <a:buClr>
                <a:srgbClr val="000000"/>
              </a:buClr>
              <a:buSzPts val="1600"/>
              <a:buFont typeface="Verdana"/>
              <a:buChar char="•"/>
            </a:pPr>
            <a:r>
              <a:rPr b="0" i="0" lang="en-US" sz="1600" u="none" cap="none" strike="noStrike">
                <a:solidFill>
                  <a:srgbClr val="000000"/>
                </a:solidFill>
                <a:latin typeface="Verdana"/>
                <a:ea typeface="Verdana"/>
                <a:cs typeface="Verdana"/>
                <a:sym typeface="Verdana"/>
              </a:rPr>
              <a:t>rollout undo</a:t>
            </a:r>
            <a:endParaRPr b="0" i="0" sz="1600" u="none" cap="none" strike="noStrike">
              <a:solidFill>
                <a:srgbClr val="31313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600"/>
              <a:buFont typeface="Verdana"/>
              <a:buNone/>
            </a:pPr>
            <a:r>
              <a:rPr b="1" i="0" lang="en-US" sz="1600" u="none" cap="none" strike="noStrike">
                <a:solidFill>
                  <a:srgbClr val="000000"/>
                </a:solidFill>
                <a:latin typeface="Verdana"/>
                <a:ea typeface="Verdana"/>
                <a:cs typeface="Verdana"/>
                <a:sym typeface="Verdana"/>
              </a:rPr>
              <a:t>kubectl run</a:t>
            </a:r>
            <a:r>
              <a:rPr b="0" i="0" lang="en-US" sz="1600" u="none" cap="none" strike="noStrike">
                <a:solidFill>
                  <a:srgbClr val="000000"/>
                </a:solidFill>
                <a:latin typeface="Verdana"/>
                <a:ea typeface="Verdana"/>
                <a:cs typeface="Verdana"/>
                <a:sym typeface="Verdana"/>
              </a:rPr>
              <a:t> − Run command has the capability to run an image on the Kubernetes cluster.</a:t>
            </a:r>
            <a:endParaRPr b="0" i="0" sz="1600" u="none" cap="none" strike="noStrike">
              <a:solidFill>
                <a:srgbClr val="313131"/>
              </a:solidFill>
              <a:latin typeface="Arial"/>
              <a:ea typeface="Arial"/>
              <a:cs typeface="Arial"/>
              <a:sym typeface="Arial"/>
            </a:endParaRPr>
          </a:p>
          <a:p>
            <a:pPr indent="0" lvl="0" marL="0" marR="0" rtl="0" algn="l">
              <a:lnSpc>
                <a:spcPct val="100000"/>
              </a:lnSpc>
              <a:spcBef>
                <a:spcPts val="0"/>
              </a:spcBef>
              <a:spcAft>
                <a:spcPts val="0"/>
              </a:spcAft>
              <a:buClr>
                <a:srgbClr val="313131"/>
              </a:buClr>
              <a:buSzPts val="1600"/>
              <a:buFont typeface="Arial"/>
              <a:buNone/>
            </a:pPr>
            <a:r>
              <a:rPr b="0" i="0" lang="en-US" sz="1600" u="none" cap="none" strike="noStrike">
                <a:solidFill>
                  <a:srgbClr val="313131"/>
                </a:solidFill>
                <a:latin typeface="Arial"/>
                <a:ea typeface="Arial"/>
                <a:cs typeface="Arial"/>
                <a:sym typeface="Arial"/>
              </a:rPr>
              <a:t>$ kubectl run NAME --image = image [--env = "key = value"] [--port = port] [-- replicas = replicas] [--dry-run = bool] [--overrides = inline-json] [--command] -- [COMMAND] [args...] $ kubectl run tomcat --image = tomcat:7.0 $ kubectl run tomcat –-image = tomcat:7.0 –port = 5000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Verdana"/>
              <a:buNone/>
            </a:pPr>
            <a:r>
              <a:rPr b="1" i="0" lang="en-US" sz="1600" u="none" cap="none" strike="noStrike">
                <a:solidFill>
                  <a:srgbClr val="000000"/>
                </a:solidFill>
                <a:latin typeface="Verdana"/>
                <a:ea typeface="Verdana"/>
                <a:cs typeface="Verdana"/>
                <a:sym typeface="Verdana"/>
              </a:rPr>
              <a:t>kubectl scale</a:t>
            </a:r>
            <a:r>
              <a:rPr b="0" i="0" lang="en-US" sz="1600" u="none" cap="none" strike="noStrike">
                <a:solidFill>
                  <a:srgbClr val="000000"/>
                </a:solidFill>
                <a:latin typeface="Verdana"/>
                <a:ea typeface="Verdana"/>
                <a:cs typeface="Verdana"/>
                <a:sym typeface="Verdana"/>
              </a:rPr>
              <a:t> − It will scale the size of Kubernetes Deployments, ReplicaSet, Replication Controller, or job.</a:t>
            </a:r>
            <a:endParaRPr b="0" i="0" sz="1600" u="none" cap="none" strike="noStrike">
              <a:solidFill>
                <a:srgbClr val="313131"/>
              </a:solidFill>
              <a:latin typeface="Arial"/>
              <a:ea typeface="Arial"/>
              <a:cs typeface="Arial"/>
              <a:sym typeface="Arial"/>
            </a:endParaRPr>
          </a:p>
          <a:p>
            <a:pPr indent="0" lvl="0" marL="0" marR="0" rtl="0" algn="l">
              <a:lnSpc>
                <a:spcPct val="100000"/>
              </a:lnSpc>
              <a:spcBef>
                <a:spcPts val="0"/>
              </a:spcBef>
              <a:spcAft>
                <a:spcPts val="0"/>
              </a:spcAft>
              <a:buClr>
                <a:srgbClr val="313131"/>
              </a:buClr>
              <a:buSzPts val="1600"/>
              <a:buFont typeface="Arial"/>
              <a:buNone/>
            </a:pPr>
            <a:r>
              <a:rPr b="0" i="0" lang="en-US" sz="1600" u="none" cap="none" strike="noStrike">
                <a:solidFill>
                  <a:srgbClr val="313131"/>
                </a:solidFill>
                <a:latin typeface="Arial"/>
                <a:ea typeface="Arial"/>
                <a:cs typeface="Arial"/>
                <a:sym typeface="Arial"/>
              </a:rPr>
              <a:t>$ kubectl scale [--resource-version = version] [--current-replicas = count] -- replicas = COUNT (-f FILENAME | TYPE NAME ) $ kubectl scale –-replica = 3 rs/tomcat $ kubectl scale –replica = 3 tomcat.yaml</a:t>
            </a:r>
            <a:r>
              <a:rPr b="0" i="0" lang="en-US" sz="1600" u="none" cap="none" strike="noStrike">
                <a:solidFill>
                  <a:schemeClr val="dk1"/>
                </a:solidFill>
                <a:latin typeface="Arial"/>
                <a:ea typeface="Arial"/>
                <a:cs typeface="Arial"/>
                <a:sym typeface="Arial"/>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5"/>
          <p:cNvSpPr txBox="1"/>
          <p:nvPr>
            <p:ph type="ctrTitle"/>
          </p:nvPr>
        </p:nvSpPr>
        <p:spPr>
          <a:xfrm>
            <a:off x="323528" y="116632"/>
            <a:ext cx="8748464" cy="86652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Kubectl Commands</a:t>
            </a:r>
            <a:endParaRPr b="0" i="0" sz="4400" u="none" cap="none" strike="noStrike">
              <a:solidFill>
                <a:schemeClr val="dk1"/>
              </a:solidFill>
              <a:latin typeface="Calibri"/>
              <a:ea typeface="Calibri"/>
              <a:cs typeface="Calibri"/>
              <a:sym typeface="Calibri"/>
            </a:endParaRPr>
          </a:p>
        </p:txBody>
      </p:sp>
      <p:sp>
        <p:nvSpPr>
          <p:cNvPr id="229" name="Google Shape;229;p3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p:txBody>
      </p:sp>
      <p:sp>
        <p:nvSpPr>
          <p:cNvPr id="230" name="Google Shape;230;p35"/>
          <p:cNvSpPr/>
          <p:nvPr/>
        </p:nvSpPr>
        <p:spPr>
          <a:xfrm>
            <a:off x="-18280" y="1680483"/>
            <a:ext cx="9132905" cy="923330"/>
          </a:xfrm>
          <a:prstGeom prst="rect">
            <a:avLst/>
          </a:prstGeom>
          <a:solidFill>
            <a:srgbClr val="F1F1F1"/>
          </a:solidFill>
          <a:ln>
            <a:noFill/>
          </a:ln>
        </p:spPr>
        <p:txBody>
          <a:bodyPr anchorCtr="0" anchor="ctr" bIns="0" lIns="0" spcFirstLastPara="1" rIns="0" wrap="square" tIns="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kubectl top node</a:t>
            </a:r>
            <a:r>
              <a:rPr lang="en-US" sz="2000">
                <a:solidFill>
                  <a:schemeClr val="dk1"/>
                </a:solidFill>
                <a:latin typeface="Calibri"/>
                <a:ea typeface="Calibri"/>
                <a:cs typeface="Calibri"/>
                <a:sym typeface="Calibri"/>
              </a:rPr>
              <a:t> − It displays CPU/Memory/Storage usage. The top command allows you to see the resource consumption for nodes.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kubectl top node [node Name] The same command can be used with a pod as well.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ctrTitle"/>
          </p:nvPr>
        </p:nvSpPr>
        <p:spPr>
          <a:xfrm>
            <a:off x="395536" y="260648"/>
            <a:ext cx="8748464" cy="86652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What are Containers?</a:t>
            </a:r>
            <a:endParaRPr b="0" i="0" sz="4400" u="none" cap="none" strike="noStrike">
              <a:solidFill>
                <a:schemeClr val="dk1"/>
              </a:solidFill>
              <a:latin typeface="Calibri"/>
              <a:ea typeface="Calibri"/>
              <a:cs typeface="Calibri"/>
              <a:sym typeface="Calibri"/>
            </a:endParaRPr>
          </a:p>
        </p:txBody>
      </p:sp>
      <p:sp>
        <p:nvSpPr>
          <p:cNvPr id="97" name="Google Shape;97;p15"/>
          <p:cNvSpPr txBox="1"/>
          <p:nvPr>
            <p:ph idx="1" type="subTitle"/>
          </p:nvPr>
        </p:nvSpPr>
        <p:spPr>
          <a:xfrm>
            <a:off x="395536" y="1268760"/>
            <a:ext cx="6400800"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888888"/>
              </a:buClr>
              <a:buSzPts val="2960"/>
              <a:buFont typeface="Arial"/>
              <a:buNone/>
            </a:pPr>
            <a:r>
              <a:rPr b="0" i="0" lang="en-US" sz="2960" u="none" cap="none" strike="noStrike">
                <a:solidFill>
                  <a:srgbClr val="888888"/>
                </a:solidFill>
                <a:latin typeface="Calibri"/>
                <a:ea typeface="Calibri"/>
                <a:cs typeface="Calibri"/>
                <a:sym typeface="Calibri"/>
              </a:rPr>
              <a:t>Light-Weight, Standalone, executable package</a:t>
            </a:r>
            <a:endParaRPr/>
          </a:p>
          <a:p>
            <a:pPr indent="0" lvl="0" marL="0" marR="0" rtl="0" algn="ctr">
              <a:lnSpc>
                <a:spcPct val="80000"/>
              </a:lnSpc>
              <a:spcBef>
                <a:spcPts val="592"/>
              </a:spcBef>
              <a:spcAft>
                <a:spcPts val="0"/>
              </a:spcAft>
              <a:buClr>
                <a:srgbClr val="888888"/>
              </a:buClr>
              <a:buSzPts val="2960"/>
              <a:buFont typeface="Arial"/>
              <a:buNone/>
            </a:pPr>
            <a:r>
              <a:rPr b="0" i="0" lang="en-US" sz="2960" u="none" cap="none" strike="noStrike">
                <a:solidFill>
                  <a:srgbClr val="888888"/>
                </a:solidFill>
                <a:latin typeface="Calibri"/>
                <a:ea typeface="Calibri"/>
                <a:cs typeface="Calibri"/>
                <a:sym typeface="Calibri"/>
              </a:rPr>
              <a:t>Platform agnostic</a:t>
            </a:r>
            <a:endParaRPr/>
          </a:p>
          <a:p>
            <a:pPr indent="0" lvl="0" marL="0" marR="0" rtl="0" algn="ctr">
              <a:lnSpc>
                <a:spcPct val="80000"/>
              </a:lnSpc>
              <a:spcBef>
                <a:spcPts val="592"/>
              </a:spcBef>
              <a:spcAft>
                <a:spcPts val="0"/>
              </a:spcAft>
              <a:buClr>
                <a:srgbClr val="888888"/>
              </a:buClr>
              <a:buSzPts val="2960"/>
              <a:buFont typeface="Arial"/>
              <a:buNone/>
            </a:pPr>
            <a:r>
              <a:rPr b="0" i="0" lang="en-US" sz="2960" u="none" cap="none" strike="noStrike">
                <a:solidFill>
                  <a:srgbClr val="888888"/>
                </a:solidFill>
                <a:latin typeface="Calibri"/>
                <a:ea typeface="Calibri"/>
                <a:cs typeface="Calibri"/>
                <a:sym typeface="Calibri"/>
              </a:rPr>
              <a:t>Isolate software from Surroundings</a:t>
            </a:r>
            <a:endParaRPr b="0" i="0" sz="2960" u="none" cap="none" strike="noStrike">
              <a:solidFill>
                <a:srgbClr val="88888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ctrTitle"/>
          </p:nvPr>
        </p:nvSpPr>
        <p:spPr>
          <a:xfrm>
            <a:off x="395536" y="260648"/>
            <a:ext cx="8748464" cy="86652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What are Containers?</a:t>
            </a:r>
            <a:endParaRPr b="0" i="0" sz="4400" u="none" cap="none" strike="noStrike">
              <a:solidFill>
                <a:schemeClr val="dk1"/>
              </a:solidFill>
              <a:latin typeface="Calibri"/>
              <a:ea typeface="Calibri"/>
              <a:cs typeface="Calibri"/>
              <a:sym typeface="Calibri"/>
            </a:endParaRPr>
          </a:p>
        </p:txBody>
      </p:sp>
      <p:sp>
        <p:nvSpPr>
          <p:cNvPr id="103" name="Google Shape;103;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p:txBody>
      </p:sp>
      <p:pic>
        <p:nvPicPr>
          <p:cNvPr id="104" name="Google Shape;104;p16"/>
          <p:cNvPicPr preferRelativeResize="0"/>
          <p:nvPr/>
        </p:nvPicPr>
        <p:blipFill rotWithShape="1">
          <a:blip r:embed="rId3">
            <a:alphaModFix/>
          </a:blip>
          <a:srcRect b="0" l="0" r="0" t="0"/>
          <a:stretch/>
        </p:blipFill>
        <p:spPr>
          <a:xfrm>
            <a:off x="1200150" y="1574800"/>
            <a:ext cx="6743700" cy="3708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ctrTitle"/>
          </p:nvPr>
        </p:nvSpPr>
        <p:spPr>
          <a:xfrm>
            <a:off x="395536" y="260648"/>
            <a:ext cx="8748464" cy="86652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Why Container Orchestration?</a:t>
            </a:r>
            <a:endParaRPr b="0" i="0" sz="4400" u="none" cap="none" strike="noStrike">
              <a:solidFill>
                <a:schemeClr val="dk1"/>
              </a:solidFill>
              <a:latin typeface="Calibri"/>
              <a:ea typeface="Calibri"/>
              <a:cs typeface="Calibri"/>
              <a:sym typeface="Calibri"/>
            </a:endParaRPr>
          </a:p>
        </p:txBody>
      </p:sp>
      <p:sp>
        <p:nvSpPr>
          <p:cNvPr id="110" name="Google Shape;110;p17"/>
          <p:cNvSpPr txBox="1"/>
          <p:nvPr>
            <p:ph idx="1" type="subTitle"/>
          </p:nvPr>
        </p:nvSpPr>
        <p:spPr>
          <a:xfrm>
            <a:off x="339536" y="980728"/>
            <a:ext cx="8496944"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2960"/>
              <a:buFont typeface="Arial"/>
              <a:buNone/>
            </a:pPr>
            <a:r>
              <a:rPr b="0" i="0" lang="en-US" sz="2960" u="none" cap="none" strike="noStrike">
                <a:solidFill>
                  <a:srgbClr val="888888"/>
                </a:solidFill>
                <a:latin typeface="Calibri"/>
                <a:ea typeface="Calibri"/>
                <a:cs typeface="Calibri"/>
                <a:sym typeface="Calibri"/>
              </a:rPr>
              <a:t>When we have Containers, and they have lot of advantages, then what is the need of Orchestration? </a:t>
            </a:r>
            <a:endParaRPr/>
          </a:p>
          <a:p>
            <a:pPr indent="0" lvl="0" marL="0" marR="0" rtl="0" algn="ctr">
              <a:spcBef>
                <a:spcPts val="592"/>
              </a:spcBef>
              <a:spcAft>
                <a:spcPts val="0"/>
              </a:spcAft>
              <a:buClr>
                <a:srgbClr val="888888"/>
              </a:buClr>
              <a:buSzPts val="2960"/>
              <a:buFont typeface="Arial"/>
              <a:buNone/>
            </a:pPr>
            <a:r>
              <a:rPr b="0" i="0" lang="en-US" sz="2960" u="none" cap="none" strike="noStrike">
                <a:solidFill>
                  <a:srgbClr val="888888"/>
                </a:solidFill>
                <a:latin typeface="Calibri"/>
                <a:ea typeface="Calibri"/>
                <a:cs typeface="Calibri"/>
                <a:sym typeface="Calibri"/>
              </a:rPr>
              <a:t>Multiple containers on a Single Server/node</a:t>
            </a:r>
            <a:endParaRPr b="0" i="0" sz="2960" u="none" cap="none" strike="noStrike">
              <a:solidFill>
                <a:srgbClr val="888888"/>
              </a:solidFill>
              <a:latin typeface="Calibri"/>
              <a:ea typeface="Calibri"/>
              <a:cs typeface="Calibri"/>
              <a:sym typeface="Calibri"/>
            </a:endParaRPr>
          </a:p>
        </p:txBody>
      </p:sp>
      <p:pic>
        <p:nvPicPr>
          <p:cNvPr id="111" name="Google Shape;111;p17"/>
          <p:cNvPicPr preferRelativeResize="0"/>
          <p:nvPr/>
        </p:nvPicPr>
        <p:blipFill rotWithShape="1">
          <a:blip r:embed="rId3">
            <a:alphaModFix/>
          </a:blip>
          <a:srcRect b="0" l="0" r="0" t="0"/>
          <a:stretch/>
        </p:blipFill>
        <p:spPr>
          <a:xfrm>
            <a:off x="501783" y="2708920"/>
            <a:ext cx="8172450" cy="3962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ctrTitle"/>
          </p:nvPr>
        </p:nvSpPr>
        <p:spPr>
          <a:xfrm>
            <a:off x="395536" y="260648"/>
            <a:ext cx="8748464" cy="86652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Why Container Orchestration?</a:t>
            </a:r>
            <a:endParaRPr b="0" i="0" sz="4400" u="none" cap="none" strike="noStrike">
              <a:solidFill>
                <a:schemeClr val="dk1"/>
              </a:solidFill>
              <a:latin typeface="Calibri"/>
              <a:ea typeface="Calibri"/>
              <a:cs typeface="Calibri"/>
              <a:sym typeface="Calibri"/>
            </a:endParaRPr>
          </a:p>
        </p:txBody>
      </p:sp>
      <p:sp>
        <p:nvSpPr>
          <p:cNvPr id="117" name="Google Shape;117;p18"/>
          <p:cNvSpPr txBox="1"/>
          <p:nvPr>
            <p:ph idx="1" type="subTitle"/>
          </p:nvPr>
        </p:nvSpPr>
        <p:spPr>
          <a:xfrm>
            <a:off x="339536" y="980728"/>
            <a:ext cx="8496944"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3200"/>
              <a:buFont typeface="Arial"/>
              <a:buNone/>
            </a:pPr>
            <a:r>
              <a:rPr b="0" i="0" lang="en-US" sz="3200" u="none" cap="none" strike="noStrike">
                <a:solidFill>
                  <a:srgbClr val="888888"/>
                </a:solidFill>
                <a:latin typeface="Calibri"/>
                <a:ea typeface="Calibri"/>
                <a:cs typeface="Calibri"/>
                <a:sym typeface="Calibri"/>
              </a:rPr>
              <a:t>It looks something like below…</a:t>
            </a:r>
            <a:endParaRPr b="0" i="0" sz="3200" u="none" cap="none" strike="noStrike">
              <a:solidFill>
                <a:srgbClr val="888888"/>
              </a:solidFill>
              <a:latin typeface="Calibri"/>
              <a:ea typeface="Calibri"/>
              <a:cs typeface="Calibri"/>
              <a:sym typeface="Calibri"/>
            </a:endParaRPr>
          </a:p>
        </p:txBody>
      </p:sp>
      <p:pic>
        <p:nvPicPr>
          <p:cNvPr id="118" name="Google Shape;118;p18"/>
          <p:cNvPicPr preferRelativeResize="0"/>
          <p:nvPr/>
        </p:nvPicPr>
        <p:blipFill rotWithShape="1">
          <a:blip r:embed="rId3">
            <a:alphaModFix/>
          </a:blip>
          <a:srcRect b="0" l="0" r="0" t="0"/>
          <a:stretch/>
        </p:blipFill>
        <p:spPr>
          <a:xfrm>
            <a:off x="598992" y="1844824"/>
            <a:ext cx="8134350" cy="399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ctrTitle"/>
          </p:nvPr>
        </p:nvSpPr>
        <p:spPr>
          <a:xfrm>
            <a:off x="395536" y="260648"/>
            <a:ext cx="8748464" cy="86652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Why Container Orchestration?</a:t>
            </a:r>
            <a:endParaRPr b="0" i="0" sz="4400" u="none" cap="none" strike="noStrike">
              <a:solidFill>
                <a:schemeClr val="dk1"/>
              </a:solidFill>
              <a:latin typeface="Calibri"/>
              <a:ea typeface="Calibri"/>
              <a:cs typeface="Calibri"/>
              <a:sym typeface="Calibri"/>
            </a:endParaRPr>
          </a:p>
        </p:txBody>
      </p:sp>
      <p:sp>
        <p:nvSpPr>
          <p:cNvPr id="124" name="Google Shape;124;p19"/>
          <p:cNvSpPr txBox="1"/>
          <p:nvPr>
            <p:ph idx="1" type="subTitle"/>
          </p:nvPr>
        </p:nvSpPr>
        <p:spPr>
          <a:xfrm>
            <a:off x="339536" y="980728"/>
            <a:ext cx="8696960" cy="554461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888888"/>
              </a:buClr>
              <a:buSzPts val="2960"/>
              <a:buFont typeface="Arial"/>
              <a:buNone/>
            </a:pPr>
            <a:r>
              <a:rPr b="0" i="0" lang="en-US" sz="2960" u="none" cap="none" strike="noStrike">
                <a:solidFill>
                  <a:srgbClr val="888888"/>
                </a:solidFill>
                <a:latin typeface="Calibri"/>
                <a:ea typeface="Calibri"/>
                <a:cs typeface="Calibri"/>
                <a:sym typeface="Calibri"/>
              </a:rPr>
              <a:t>Then what are the problems, we need to come across</a:t>
            </a:r>
            <a:endParaRPr/>
          </a:p>
          <a:p>
            <a:pPr indent="-514350" lvl="0" marL="514350" marR="0" rtl="0" algn="l">
              <a:spcBef>
                <a:spcPts val="592"/>
              </a:spcBef>
              <a:spcAft>
                <a:spcPts val="0"/>
              </a:spcAft>
              <a:buClr>
                <a:srgbClr val="888888"/>
              </a:buClr>
              <a:buSzPts val="2960"/>
              <a:buFont typeface="Calibri"/>
              <a:buAutoNum type="arabicPeriod"/>
            </a:pPr>
            <a:r>
              <a:rPr b="0" i="0" lang="en-US" sz="2960" u="none" cap="none" strike="noStrike">
                <a:solidFill>
                  <a:srgbClr val="888888"/>
                </a:solidFill>
                <a:latin typeface="Calibri"/>
                <a:ea typeface="Calibri"/>
                <a:cs typeface="Calibri"/>
                <a:sym typeface="Calibri"/>
              </a:rPr>
              <a:t>How to track which Service runs on which node?</a:t>
            </a:r>
            <a:endParaRPr/>
          </a:p>
          <a:p>
            <a:pPr indent="-514350" lvl="0" marL="514350" marR="0" rtl="0" algn="l">
              <a:spcBef>
                <a:spcPts val="592"/>
              </a:spcBef>
              <a:spcAft>
                <a:spcPts val="0"/>
              </a:spcAft>
              <a:buClr>
                <a:srgbClr val="888888"/>
              </a:buClr>
              <a:buSzPts val="2960"/>
              <a:buFont typeface="Calibri"/>
              <a:buAutoNum type="arabicPeriod"/>
            </a:pPr>
            <a:r>
              <a:rPr b="0" i="0" lang="en-US" sz="2960" u="none" cap="none" strike="noStrike">
                <a:solidFill>
                  <a:srgbClr val="888888"/>
                </a:solidFill>
                <a:latin typeface="Calibri"/>
                <a:ea typeface="Calibri"/>
                <a:cs typeface="Calibri"/>
                <a:sym typeface="Calibri"/>
              </a:rPr>
              <a:t>Grouping nodes based on Service?</a:t>
            </a:r>
            <a:endParaRPr/>
          </a:p>
          <a:p>
            <a:pPr indent="-514350" lvl="0" marL="514350" marR="0" rtl="0" algn="l">
              <a:spcBef>
                <a:spcPts val="592"/>
              </a:spcBef>
              <a:spcAft>
                <a:spcPts val="0"/>
              </a:spcAft>
              <a:buClr>
                <a:srgbClr val="888888"/>
              </a:buClr>
              <a:buSzPts val="2960"/>
              <a:buFont typeface="Calibri"/>
              <a:buAutoNum type="arabicPeriod"/>
            </a:pPr>
            <a:r>
              <a:rPr b="0" i="0" lang="en-US" sz="2960" u="none" cap="none" strike="noStrike">
                <a:solidFill>
                  <a:srgbClr val="888888"/>
                </a:solidFill>
                <a:latin typeface="Calibri"/>
                <a:ea typeface="Calibri"/>
                <a:cs typeface="Calibri"/>
                <a:sym typeface="Calibri"/>
              </a:rPr>
              <a:t>Tedious to deploy Images to each of node.</a:t>
            </a:r>
            <a:endParaRPr/>
          </a:p>
          <a:p>
            <a:pPr indent="-514350" lvl="0" marL="514350" marR="0" rtl="0" algn="l">
              <a:spcBef>
                <a:spcPts val="592"/>
              </a:spcBef>
              <a:spcAft>
                <a:spcPts val="0"/>
              </a:spcAft>
              <a:buClr>
                <a:srgbClr val="888888"/>
              </a:buClr>
              <a:buSzPts val="2960"/>
              <a:buFont typeface="Calibri"/>
              <a:buAutoNum type="arabicPeriod"/>
            </a:pPr>
            <a:r>
              <a:rPr b="0" i="0" lang="en-US" sz="2960" u="none" cap="none" strike="noStrike">
                <a:solidFill>
                  <a:srgbClr val="888888"/>
                </a:solidFill>
                <a:latin typeface="Calibri"/>
                <a:ea typeface="Calibri"/>
                <a:cs typeface="Calibri"/>
                <a:sym typeface="Calibri"/>
              </a:rPr>
              <a:t>How to distribute load to various Nodes/Containers.</a:t>
            </a:r>
            <a:endParaRPr/>
          </a:p>
          <a:p>
            <a:pPr indent="-514350" lvl="0" marL="514350" marR="0" rtl="0" algn="l">
              <a:spcBef>
                <a:spcPts val="592"/>
              </a:spcBef>
              <a:spcAft>
                <a:spcPts val="0"/>
              </a:spcAft>
              <a:buClr>
                <a:srgbClr val="888888"/>
              </a:buClr>
              <a:buSzPts val="2960"/>
              <a:buFont typeface="Calibri"/>
              <a:buAutoNum type="arabicPeriod"/>
            </a:pPr>
            <a:r>
              <a:rPr b="0" i="0" lang="en-US" sz="2960" u="none" cap="none" strike="noStrike">
                <a:solidFill>
                  <a:srgbClr val="888888"/>
                </a:solidFill>
                <a:latin typeface="Calibri"/>
                <a:ea typeface="Calibri"/>
                <a:cs typeface="Calibri"/>
                <a:sym typeface="Calibri"/>
              </a:rPr>
              <a:t>Taking care of which Node/Container is down</a:t>
            </a:r>
            <a:endParaRPr/>
          </a:p>
          <a:p>
            <a:pPr indent="-514350" lvl="0" marL="514350" marR="0" rtl="0" algn="l">
              <a:spcBef>
                <a:spcPts val="592"/>
              </a:spcBef>
              <a:spcAft>
                <a:spcPts val="0"/>
              </a:spcAft>
              <a:buClr>
                <a:srgbClr val="888888"/>
              </a:buClr>
              <a:buSzPts val="2960"/>
              <a:buFont typeface="Calibri"/>
              <a:buAutoNum type="arabicPeriod"/>
            </a:pPr>
            <a:r>
              <a:rPr b="0" i="0" lang="en-US" sz="2960" u="none" cap="none" strike="noStrike">
                <a:solidFill>
                  <a:srgbClr val="888888"/>
                </a:solidFill>
                <a:latin typeface="Calibri"/>
                <a:ea typeface="Calibri"/>
                <a:cs typeface="Calibri"/>
                <a:sym typeface="Calibri"/>
              </a:rPr>
              <a:t>How to abstract away the internal architecture of Nodes/Containers to external world</a:t>
            </a:r>
            <a:endParaRPr/>
          </a:p>
          <a:p>
            <a:pPr indent="0" lvl="0" marL="0" marR="0" rtl="0" algn="ctr">
              <a:spcBef>
                <a:spcPts val="592"/>
              </a:spcBef>
              <a:spcAft>
                <a:spcPts val="0"/>
              </a:spcAft>
              <a:buClr>
                <a:srgbClr val="888888"/>
              </a:buClr>
              <a:buSzPts val="2960"/>
              <a:buFont typeface="Arial"/>
              <a:buNone/>
            </a:pPr>
            <a:r>
              <a:rPr b="0" i="0" lang="en-US" sz="2960" u="none" cap="none" strike="noStrike">
                <a:solidFill>
                  <a:srgbClr val="888888"/>
                </a:solidFill>
                <a:latin typeface="Calibri"/>
                <a:ea typeface="Calibri"/>
                <a:cs typeface="Calibri"/>
                <a:sym typeface="Calibri"/>
              </a:rPr>
              <a:t>And many more…</a:t>
            </a:r>
            <a:endParaRPr b="0" i="0" sz="2960" u="none" cap="none" strike="noStrike">
              <a:solidFill>
                <a:srgbClr val="888888"/>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ctrTitle"/>
          </p:nvPr>
        </p:nvSpPr>
        <p:spPr>
          <a:xfrm>
            <a:off x="395536" y="260648"/>
            <a:ext cx="8748464" cy="86652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Container Orchestration</a:t>
            </a:r>
            <a:endParaRPr b="0" i="0" sz="4400" u="none" cap="none" strike="noStrike">
              <a:solidFill>
                <a:schemeClr val="dk1"/>
              </a:solidFill>
              <a:latin typeface="Calibri"/>
              <a:ea typeface="Calibri"/>
              <a:cs typeface="Calibri"/>
              <a:sym typeface="Calibri"/>
            </a:endParaRPr>
          </a:p>
        </p:txBody>
      </p:sp>
      <p:sp>
        <p:nvSpPr>
          <p:cNvPr id="130" name="Google Shape;130;p20"/>
          <p:cNvSpPr txBox="1"/>
          <p:nvPr>
            <p:ph idx="1" type="subTitle"/>
          </p:nvPr>
        </p:nvSpPr>
        <p:spPr>
          <a:xfrm>
            <a:off x="339536" y="980728"/>
            <a:ext cx="8696960" cy="554461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888888"/>
              </a:buClr>
              <a:buSzPts val="3200"/>
              <a:buFont typeface="Arial"/>
              <a:buNone/>
            </a:pPr>
            <a:r>
              <a:rPr b="0" i="0" lang="en-US" sz="3200" u="none" cap="none" strike="noStrike">
                <a:solidFill>
                  <a:srgbClr val="888888"/>
                </a:solidFill>
                <a:latin typeface="Calibri"/>
                <a:ea typeface="Calibri"/>
                <a:cs typeface="Calibri"/>
                <a:sym typeface="Calibri"/>
              </a:rPr>
              <a:t>All these problems are taken care by Container Orchestration Platform or Tool, Kubernetes which is also referred as K8s</a:t>
            </a:r>
            <a:endParaRPr/>
          </a:p>
          <a:p>
            <a:pPr indent="0" lvl="0" marL="0" marR="0" rtl="0" algn="l">
              <a:spcBef>
                <a:spcPts val="640"/>
              </a:spcBef>
              <a:spcAft>
                <a:spcPts val="0"/>
              </a:spcAft>
              <a:buClr>
                <a:srgbClr val="888888"/>
              </a:buClr>
              <a:buSzPts val="3200"/>
              <a:buFont typeface="Arial"/>
              <a:buNone/>
            </a:pPr>
            <a:r>
              <a:rPr b="0" i="0" lang="en-US" sz="3200" u="none" cap="none" strike="noStrike">
                <a:solidFill>
                  <a:srgbClr val="888888"/>
                </a:solidFill>
                <a:latin typeface="Calibri"/>
                <a:ea typeface="Calibri"/>
                <a:cs typeface="Calibri"/>
                <a:sym typeface="Calibri"/>
              </a:rPr>
              <a:t>Opensource created by Google, Google Cloud uses Kubernetes.</a:t>
            </a:r>
            <a:endParaRPr/>
          </a:p>
          <a:p>
            <a:pPr indent="0" lvl="0" marL="0" marR="0" rtl="0" algn="l">
              <a:spcBef>
                <a:spcPts val="64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a:p>
            <a:pPr indent="0" lvl="0" marL="0" marR="0" rtl="0" algn="l">
              <a:spcBef>
                <a:spcPts val="640"/>
              </a:spcBef>
              <a:spcAft>
                <a:spcPts val="0"/>
              </a:spcAft>
              <a:buClr>
                <a:srgbClr val="888888"/>
              </a:buClr>
              <a:buSzPts val="3200"/>
              <a:buFont typeface="Arial"/>
              <a:buNone/>
            </a:pPr>
            <a:r>
              <a:rPr b="0" i="0" lang="en-US" sz="3200" u="none" cap="none" strike="noStrike">
                <a:solidFill>
                  <a:srgbClr val="888888"/>
                </a:solidFill>
                <a:latin typeface="Calibri"/>
                <a:ea typeface="Calibri"/>
                <a:cs typeface="Calibri"/>
                <a:sym typeface="Calibri"/>
              </a:rPr>
              <a:t>Separates the Nodes logically into Clusters</a:t>
            </a:r>
            <a:endParaRPr/>
          </a:p>
          <a:p>
            <a:pPr indent="0" lvl="0" marL="0" marR="0" rtl="0" algn="l">
              <a:spcBef>
                <a:spcPts val="640"/>
              </a:spcBef>
              <a:spcAft>
                <a:spcPts val="0"/>
              </a:spcAft>
              <a:buClr>
                <a:srgbClr val="888888"/>
              </a:buClr>
              <a:buSzPts val="3200"/>
              <a:buFont typeface="Arial"/>
              <a:buNone/>
            </a:pPr>
            <a:r>
              <a:rPr b="0" i="0" lang="en-US" sz="3200" u="none" cap="none" strike="noStrike">
                <a:solidFill>
                  <a:srgbClr val="888888"/>
                </a:solidFill>
                <a:latin typeface="Calibri"/>
                <a:ea typeface="Calibri"/>
                <a:cs typeface="Calibri"/>
                <a:sym typeface="Calibri"/>
              </a:rPr>
              <a:t>Pods are nodes or serves. A pod can have multiple Containers deployed &amp; running.</a:t>
            </a: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ctrTitle"/>
          </p:nvPr>
        </p:nvSpPr>
        <p:spPr>
          <a:xfrm>
            <a:off x="395536" y="260648"/>
            <a:ext cx="8748464" cy="86652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Container Orchestration</a:t>
            </a:r>
            <a:endParaRPr b="0" i="0" sz="4400" u="none" cap="none" strike="noStrike">
              <a:solidFill>
                <a:schemeClr val="dk1"/>
              </a:solidFill>
              <a:latin typeface="Calibri"/>
              <a:ea typeface="Calibri"/>
              <a:cs typeface="Calibri"/>
              <a:sym typeface="Calibri"/>
            </a:endParaRPr>
          </a:p>
        </p:txBody>
      </p:sp>
      <p:sp>
        <p:nvSpPr>
          <p:cNvPr id="136" name="Google Shape;136;p21"/>
          <p:cNvSpPr txBox="1"/>
          <p:nvPr>
            <p:ph idx="1" type="subTitle"/>
          </p:nvPr>
        </p:nvSpPr>
        <p:spPr>
          <a:xfrm>
            <a:off x="339536" y="980728"/>
            <a:ext cx="8696960" cy="5544616"/>
          </a:xfrm>
          <a:prstGeom prst="rect">
            <a:avLst/>
          </a:prstGeom>
          <a:noFill/>
          <a:ln>
            <a:noFill/>
          </a:ln>
        </p:spPr>
        <p:txBody>
          <a:bodyPr anchorCtr="0" anchor="t" bIns="45700" lIns="91425" spcFirstLastPara="1" rIns="91425" wrap="square" tIns="45700">
            <a:noAutofit/>
          </a:bodyPr>
          <a:lstStyle/>
          <a:p>
            <a:pPr indent="-514350" lvl="0" marL="514350" marR="0" rtl="0" algn="l">
              <a:lnSpc>
                <a:spcPct val="90000"/>
              </a:lnSpc>
              <a:spcBef>
                <a:spcPts val="0"/>
              </a:spcBef>
              <a:spcAft>
                <a:spcPts val="0"/>
              </a:spcAft>
              <a:buClr>
                <a:srgbClr val="888888"/>
              </a:buClr>
              <a:buSzPts val="2720"/>
              <a:buFont typeface="Calibri"/>
              <a:buAutoNum type="arabicPeriod"/>
            </a:pPr>
            <a:r>
              <a:rPr b="0" i="0" lang="en-US" sz="2720" u="none" cap="none" strike="noStrike">
                <a:solidFill>
                  <a:srgbClr val="888888"/>
                </a:solidFill>
                <a:latin typeface="Calibri"/>
                <a:ea typeface="Calibri"/>
                <a:cs typeface="Calibri"/>
                <a:sym typeface="Calibri"/>
              </a:rPr>
              <a:t>Groups Nodes into Clusters</a:t>
            </a:r>
            <a:endParaRPr/>
          </a:p>
          <a:p>
            <a:pPr indent="-514350" lvl="0" marL="514350" marR="0" rtl="0" algn="l">
              <a:lnSpc>
                <a:spcPct val="90000"/>
              </a:lnSpc>
              <a:spcBef>
                <a:spcPts val="544"/>
              </a:spcBef>
              <a:spcAft>
                <a:spcPts val="0"/>
              </a:spcAft>
              <a:buClr>
                <a:srgbClr val="888888"/>
              </a:buClr>
              <a:buSzPts val="2720"/>
              <a:buFont typeface="Calibri"/>
              <a:buAutoNum type="arabicPeriod"/>
            </a:pPr>
            <a:r>
              <a:rPr b="0" i="0" lang="en-US" sz="2720" u="none" cap="none" strike="noStrike">
                <a:solidFill>
                  <a:srgbClr val="888888"/>
                </a:solidFill>
                <a:latin typeface="Calibri"/>
                <a:ea typeface="Calibri"/>
                <a:cs typeface="Calibri"/>
                <a:sym typeface="Calibri"/>
              </a:rPr>
              <a:t>Horizontal Scaling, no. of containers/pod can be scaled.</a:t>
            </a:r>
            <a:endParaRPr/>
          </a:p>
          <a:p>
            <a:pPr indent="-514350" lvl="0" marL="514350" marR="0" rtl="0" algn="l">
              <a:lnSpc>
                <a:spcPct val="90000"/>
              </a:lnSpc>
              <a:spcBef>
                <a:spcPts val="544"/>
              </a:spcBef>
              <a:spcAft>
                <a:spcPts val="0"/>
              </a:spcAft>
              <a:buClr>
                <a:srgbClr val="888888"/>
              </a:buClr>
              <a:buSzPts val="2720"/>
              <a:buFont typeface="Calibri"/>
              <a:buAutoNum type="arabicPeriod"/>
            </a:pPr>
            <a:r>
              <a:rPr b="0" i="0" lang="en-US" sz="2720" u="none" cap="none" strike="noStrike">
                <a:solidFill>
                  <a:srgbClr val="888888"/>
                </a:solidFill>
                <a:latin typeface="Calibri"/>
                <a:ea typeface="Calibri"/>
                <a:cs typeface="Calibri"/>
                <a:sym typeface="Calibri"/>
              </a:rPr>
              <a:t>Self Healing, restarts Pods whenever required, Health checks, whenever nodes doesn’t respond, no request are being sent to it temporarily, until its active and up.</a:t>
            </a:r>
            <a:endParaRPr b="0" i="0" sz="2720" u="none" cap="none" strike="noStrike">
              <a:solidFill>
                <a:srgbClr val="888888"/>
              </a:solidFill>
              <a:latin typeface="Calibri"/>
              <a:ea typeface="Calibri"/>
              <a:cs typeface="Calibri"/>
              <a:sym typeface="Calibri"/>
            </a:endParaRPr>
          </a:p>
          <a:p>
            <a:pPr indent="-514350" lvl="0" marL="514350" marR="0" rtl="0" algn="l">
              <a:lnSpc>
                <a:spcPct val="90000"/>
              </a:lnSpc>
              <a:spcBef>
                <a:spcPts val="544"/>
              </a:spcBef>
              <a:spcAft>
                <a:spcPts val="0"/>
              </a:spcAft>
              <a:buClr>
                <a:srgbClr val="888888"/>
              </a:buClr>
              <a:buSzPts val="2720"/>
              <a:buFont typeface="Calibri"/>
              <a:buAutoNum type="arabicPeriod"/>
            </a:pPr>
            <a:r>
              <a:rPr b="0" i="0" lang="en-US" sz="2720" u="none" cap="none" strike="noStrike">
                <a:solidFill>
                  <a:srgbClr val="888888"/>
                </a:solidFill>
                <a:latin typeface="Calibri"/>
                <a:ea typeface="Calibri"/>
                <a:cs typeface="Calibri"/>
                <a:sym typeface="Calibri"/>
              </a:rPr>
              <a:t>K8s give ip addresses to Nodes, load balancing, Service Discovery</a:t>
            </a:r>
            <a:endParaRPr/>
          </a:p>
          <a:p>
            <a:pPr indent="-514350" lvl="0" marL="514350" marR="0" rtl="0" algn="l">
              <a:lnSpc>
                <a:spcPct val="90000"/>
              </a:lnSpc>
              <a:spcBef>
                <a:spcPts val="544"/>
              </a:spcBef>
              <a:spcAft>
                <a:spcPts val="0"/>
              </a:spcAft>
              <a:buClr>
                <a:srgbClr val="888888"/>
              </a:buClr>
              <a:buSzPts val="2720"/>
              <a:buFont typeface="Calibri"/>
              <a:buAutoNum type="arabicPeriod"/>
            </a:pPr>
            <a:r>
              <a:rPr b="0" i="0" lang="en-US" sz="2720" u="none" cap="none" strike="noStrike">
                <a:solidFill>
                  <a:srgbClr val="888888"/>
                </a:solidFill>
                <a:latin typeface="Calibri"/>
                <a:ea typeface="Calibri"/>
                <a:cs typeface="Calibri"/>
                <a:sym typeface="Calibri"/>
              </a:rPr>
              <a:t>Roll Out/Roll In, when you are rolling to if multiple instances, then K8s automatically brings down few nodes and rolls new release, if any problem roll back is done automatically.</a:t>
            </a:r>
            <a:endParaRPr/>
          </a:p>
          <a:p>
            <a:pPr indent="-514350" lvl="0" marL="514350" marR="0" rtl="0" algn="l">
              <a:lnSpc>
                <a:spcPct val="90000"/>
              </a:lnSpc>
              <a:spcBef>
                <a:spcPts val="544"/>
              </a:spcBef>
              <a:spcAft>
                <a:spcPts val="0"/>
              </a:spcAft>
              <a:buClr>
                <a:srgbClr val="888888"/>
              </a:buClr>
              <a:buSzPts val="2720"/>
              <a:buFont typeface="Calibri"/>
              <a:buAutoNum type="arabicPeriod"/>
            </a:pPr>
            <a:r>
              <a:rPr b="0" i="0" lang="en-US" sz="2720" u="none" cap="none" strike="noStrike">
                <a:solidFill>
                  <a:srgbClr val="888888"/>
                </a:solidFill>
                <a:latin typeface="Calibri"/>
                <a:ea typeface="Calibri"/>
                <a:cs typeface="Calibri"/>
                <a:sym typeface="Calibri"/>
              </a:rPr>
              <a:t>Provides loose coupling between pods.</a:t>
            </a:r>
            <a:endParaRPr b="0" i="0" sz="2720" u="none" cap="none" strike="noStrike">
              <a:solidFill>
                <a:srgbClr val="88888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