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Verdana" pitchFamily="34" charset="0"/>
      <p:regular r:id="rId15"/>
      <p:bold r:id="rId16"/>
      <p:italic r:id="rId17"/>
      <p:boldItalic r:id="rId18"/>
    </p:embeddedFont>
    <p:embeddedFont>
      <p:font typeface="Dosis" charset="0"/>
      <p:regular r:id="rId19"/>
    </p:embeddedFont>
    <p:embeddedFont>
      <p:font typeface="Archivo Black" charset="0"/>
      <p:regular r:id="rId20"/>
    </p:embeddedFont>
    <p:embeddedFont>
      <p:font typeface="Wingdings 2" pitchFamily="18" charset="2"/>
      <p:regular r:id="rId21"/>
    </p:embeddedFont>
    <p:embeddedFont>
      <p:font typeface="Lucida Sans Unicode" pitchFamily="34" charset="0"/>
      <p:regular r:id="rId22"/>
    </p:embeddedFont>
    <p:embeddedFont>
      <p:font typeface="Wingdings 3" pitchFamily="18" charset="2"/>
      <p:regular r:id="rId23"/>
    </p:embeddedFont>
    <p:embeddedFont>
      <p:font typeface="Canva Sans" charset="0"/>
      <p:regular r:id="rId24"/>
    </p:embeddedFont>
    <p:embeddedFont>
      <p:font typeface="Glacial Indifference" charset="0"/>
      <p:regular r:id="rId25"/>
    </p:embeddedFont>
    <p:embeddedFont>
      <p:font typeface="Carelia" charset="0"/>
      <p:regular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AE815AE2-8BE3-421C-A81F-A90D24136BA3}">
  <a:tblStyle styleId="{AE815AE2-8BE3-421C-A81F-A90D24136BA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7F833FF-B32F-4EC4-8F5D-696220C19067}"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49" autoAdjust="0"/>
    <p:restoredTop sz="94660"/>
  </p:normalViewPr>
  <p:slideViewPr>
    <p:cSldViewPr>
      <p:cViewPr>
        <p:scale>
          <a:sx n="80" d="100"/>
          <a:sy n="80" d="100"/>
        </p:scale>
        <p:origin x="-1086" y="-2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08421477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3498110"/>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314451"/>
            <a:ext cx="7772400" cy="137232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2708705"/>
            <a:ext cx="7772400" cy="899778"/>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3714750"/>
            <a:ext cx="9147765" cy="1434066"/>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pPr eaLnBrk="1" latinLnBrk="0" hangingPunct="1"/>
            <a:fld id="{544213AF-26F6-41FA-8D85-E2C5388D6E58}" type="datetimeFigureOut">
              <a:rPr lang="en-US" smtClean="0"/>
              <a:pPr eaLnBrk="1" latinLnBrk="0" hangingPunct="1"/>
              <a:t>4/5/2024</a:t>
            </a:fld>
            <a:endParaRPr lang="en-US" dirty="0">
              <a:solidFill>
                <a:srgbClr val="FFFFFF"/>
              </a:solidFill>
            </a:endParaRPr>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kumimoji="0" lang="en-US">
              <a:solidFill>
                <a:schemeClr val="accent1">
                  <a:tint val="20000"/>
                </a:schemeClr>
              </a:solidFill>
            </a:endParaRPr>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5BBC35B-A44B-4119-B8DA-DE9E3DFADA20}" type="slidenum">
              <a:rPr kumimoji="0" lang="en-US" smtClean="0"/>
              <a:pPr eaLnBrk="1" latinLnBrk="0" hangingPunct="1"/>
              <a:t>‹#›</a:t>
            </a:fld>
            <a:endParaRPr kumimoji="0" lang="en-US" dirty="0">
              <a:solidFill>
                <a:srgbClr val="FFFFFF"/>
              </a:solidFill>
            </a:endParaRPr>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10997"/>
            <a:ext cx="8229600" cy="3289553"/>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4/5/2024</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05980"/>
            <a:ext cx="1777470" cy="419457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05981"/>
            <a:ext cx="6324600" cy="419457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4/5/2024</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6"/>
        <p:cNvGrpSpPr/>
        <p:nvPr/>
      </p:nvGrpSpPr>
      <p:grpSpPr>
        <a:xfrm>
          <a:off x="0" y="0"/>
          <a:ext cx="0" cy="0"/>
          <a:chOff x="0" y="0"/>
          <a:chExt cx="0" cy="0"/>
        </a:xfrm>
      </p:grpSpPr>
      <p:sp>
        <p:nvSpPr>
          <p:cNvPr id="28" name="Google Shape;28;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9" name="Google Shape;29;p4"/>
          <p:cNvSpPr txBox="1">
            <a:spLocks noGrp="1"/>
          </p:cNvSpPr>
          <p:nvPr>
            <p:ph type="body" idx="1"/>
          </p:nvPr>
        </p:nvSpPr>
        <p:spPr>
          <a:xfrm>
            <a:off x="720000" y="1215751"/>
            <a:ext cx="7704000" cy="391500"/>
          </a:xfrm>
          <a:prstGeom prst="rect">
            <a:avLst/>
          </a:prstGeom>
        </p:spPr>
        <p:txBody>
          <a:bodyPr spcFirstLastPara="1" wrap="square" lIns="91425" tIns="91425" rIns="91425" bIns="91425" anchor="t" anchorCtr="0">
            <a:noAutofit/>
          </a:bodyPr>
          <a:lstStyle>
            <a:lvl1pPr marL="457200" lvl="0" indent="-304800" algn="ctr" rtl="0">
              <a:lnSpc>
                <a:spcPct val="100000"/>
              </a:lnSpc>
              <a:spcBef>
                <a:spcPts val="0"/>
              </a:spcBef>
              <a:spcAft>
                <a:spcPts val="0"/>
              </a:spcAft>
              <a:buSzPts val="1200"/>
              <a:buFont typeface="Kantumruy Pro Light"/>
              <a:buChar char="●"/>
              <a:defRPr/>
            </a:lvl1pPr>
            <a:lvl2pPr marL="914400" lvl="1" indent="-304800" algn="ctr" rtl="0">
              <a:lnSpc>
                <a:spcPct val="100000"/>
              </a:lnSpc>
              <a:spcBef>
                <a:spcPts val="0"/>
              </a:spcBef>
              <a:spcAft>
                <a:spcPts val="0"/>
              </a:spcAft>
              <a:buSzPts val="1200"/>
              <a:buFont typeface="Kantumruy Pro Light"/>
              <a:buChar char="○"/>
              <a:defRPr/>
            </a:lvl2pPr>
            <a:lvl3pPr marL="1371600" lvl="2" indent="-304800" algn="ctr" rtl="0">
              <a:lnSpc>
                <a:spcPct val="100000"/>
              </a:lnSpc>
              <a:spcBef>
                <a:spcPts val="0"/>
              </a:spcBef>
              <a:spcAft>
                <a:spcPts val="0"/>
              </a:spcAft>
              <a:buSzPts val="1200"/>
              <a:buFont typeface="Kantumruy Pro Light"/>
              <a:buChar char="■"/>
              <a:defRPr/>
            </a:lvl3pPr>
            <a:lvl4pPr marL="1828800" lvl="3" indent="-304800" algn="ctr" rtl="0">
              <a:lnSpc>
                <a:spcPct val="100000"/>
              </a:lnSpc>
              <a:spcBef>
                <a:spcPts val="0"/>
              </a:spcBef>
              <a:spcAft>
                <a:spcPts val="0"/>
              </a:spcAft>
              <a:buSzPts val="1200"/>
              <a:buFont typeface="Kantumruy Pro Light"/>
              <a:buChar char="●"/>
              <a:defRPr/>
            </a:lvl4pPr>
            <a:lvl5pPr marL="2286000" lvl="4" indent="-304800" algn="ctr" rtl="0">
              <a:lnSpc>
                <a:spcPct val="100000"/>
              </a:lnSpc>
              <a:spcBef>
                <a:spcPts val="0"/>
              </a:spcBef>
              <a:spcAft>
                <a:spcPts val="0"/>
              </a:spcAft>
              <a:buSzPts val="1200"/>
              <a:buFont typeface="Kantumruy Pro Light"/>
              <a:buChar char="○"/>
              <a:defRPr/>
            </a:lvl5pPr>
            <a:lvl6pPr marL="2743200" lvl="5" indent="-304800" algn="ctr" rtl="0">
              <a:lnSpc>
                <a:spcPct val="100000"/>
              </a:lnSpc>
              <a:spcBef>
                <a:spcPts val="0"/>
              </a:spcBef>
              <a:spcAft>
                <a:spcPts val="0"/>
              </a:spcAft>
              <a:buSzPts val="1200"/>
              <a:buFont typeface="Kantumruy Pro Light"/>
              <a:buChar char="■"/>
              <a:defRPr/>
            </a:lvl6pPr>
            <a:lvl7pPr marL="3200400" lvl="6" indent="-304800" algn="ctr" rtl="0">
              <a:lnSpc>
                <a:spcPct val="100000"/>
              </a:lnSpc>
              <a:spcBef>
                <a:spcPts val="0"/>
              </a:spcBef>
              <a:spcAft>
                <a:spcPts val="0"/>
              </a:spcAft>
              <a:buSzPts val="1200"/>
              <a:buFont typeface="Kantumruy Pro Light"/>
              <a:buChar char="●"/>
              <a:defRPr/>
            </a:lvl7pPr>
            <a:lvl8pPr marL="3657600" lvl="7" indent="-304800" algn="ctr" rtl="0">
              <a:lnSpc>
                <a:spcPct val="100000"/>
              </a:lnSpc>
              <a:spcBef>
                <a:spcPts val="0"/>
              </a:spcBef>
              <a:spcAft>
                <a:spcPts val="0"/>
              </a:spcAft>
              <a:buSzPts val="1200"/>
              <a:buFont typeface="Kantumruy Pro Light"/>
              <a:buChar char="○"/>
              <a:defRPr/>
            </a:lvl8pPr>
            <a:lvl9pPr marL="4114800" lvl="8" indent="-304800" algn="ctr" rtl="0">
              <a:lnSpc>
                <a:spcPct val="100000"/>
              </a:lnSpc>
              <a:spcBef>
                <a:spcPts val="0"/>
              </a:spcBef>
              <a:spcAft>
                <a:spcPts val="0"/>
              </a:spcAft>
              <a:buSzPts val="1200"/>
              <a:buFont typeface="Kantumruy Pro Light"/>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4/5/2024</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794784"/>
            <a:ext cx="7772400" cy="13716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198784"/>
            <a:ext cx="4572000" cy="1091166"/>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4/5/2024</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
        <p:nvSpPr>
          <p:cNvPr id="7" name="Chevron 6"/>
          <p:cNvSpPr/>
          <p:nvPr/>
        </p:nvSpPr>
        <p:spPr>
          <a:xfrm>
            <a:off x="3636680" y="2254104"/>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2254104"/>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110997"/>
            <a:ext cx="4038600" cy="3394472"/>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110997"/>
            <a:ext cx="4038600" cy="3394472"/>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4/5/2024</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8229600" cy="85725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4057650"/>
            <a:ext cx="4040188" cy="5715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7" y="4057650"/>
            <a:ext cx="4041775" cy="5715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083221"/>
            <a:ext cx="4040188" cy="2956322"/>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6" y="1083221"/>
            <a:ext cx="4041775" cy="2956322"/>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4/5/2024</a:t>
            </a:fld>
            <a:endParaRPr lang="en-US"/>
          </a:p>
        </p:txBody>
      </p:sp>
      <p:sp>
        <p:nvSpPr>
          <p:cNvPr id="8" name="Footer Placeholder 7"/>
          <p:cNvSpPr>
            <a:spLocks noGrp="1"/>
          </p:cNvSpPr>
          <p:nvPr>
            <p:ph type="ftr" sz="quarter" idx="11"/>
          </p:nvPr>
        </p:nvSpPr>
        <p:spPr/>
        <p:txBody>
          <a:bodyPr/>
          <a:lstStyle>
            <a:extLst/>
          </a:lstStyle>
          <a:p>
            <a:endParaRPr kumimoji="0" lang="en-US"/>
          </a:p>
        </p:txBody>
      </p:sp>
      <p:sp>
        <p:nvSpPr>
          <p:cNvPr id="9" name="Slide Number Placeholder 8"/>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overrideClrMapping bg1="lt1" tx1="dk1" bg2="lt2" tx2="dk2" accent1="accent1" accent2="accent2" accent3="accent3" accent4="accent4" accent5="accent5" accent6="accent6" hlink="hlink" folHlink="folHlink"/>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4/5/2024</a:t>
            </a:fld>
            <a:endParaRPr lang="en-US"/>
          </a:p>
        </p:txBody>
      </p:sp>
      <p:sp>
        <p:nvSpPr>
          <p:cNvPr id="4" name="Footer Placeholder 3"/>
          <p:cNvSpPr>
            <a:spLocks noGrp="1"/>
          </p:cNvSpPr>
          <p:nvPr>
            <p:ph type="ftr" sz="quarter" idx="11"/>
          </p:nvPr>
        </p:nvSpPr>
        <p:spPr/>
        <p:txBody>
          <a:bodyPr/>
          <a:lstStyle>
            <a:extLst/>
          </a:lstStyle>
          <a:p>
            <a:endParaRPr kumimoji="0" lang="en-US"/>
          </a:p>
        </p:txBody>
      </p:sp>
      <p:sp>
        <p:nvSpPr>
          <p:cNvPr id="5" name="Slide Number Placeholder 4"/>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4/5/2024</a:t>
            </a:fld>
            <a:endParaRPr lang="en-US"/>
          </a:p>
        </p:txBody>
      </p:sp>
      <p:sp>
        <p:nvSpPr>
          <p:cNvPr id="3" name="Footer Placeholder 2"/>
          <p:cNvSpPr>
            <a:spLocks noGrp="1"/>
          </p:cNvSpPr>
          <p:nvPr>
            <p:ph type="ftr" sz="quarter" idx="11"/>
          </p:nvPr>
        </p:nvSpPr>
        <p:spPr/>
        <p:txBody>
          <a:bodyPr/>
          <a:lstStyle>
            <a:extLst/>
          </a:lstStyle>
          <a:p>
            <a:endParaRPr kumimoji="0" lang="en-US"/>
          </a:p>
        </p:txBody>
      </p:sp>
      <p:sp>
        <p:nvSpPr>
          <p:cNvPr id="4" name="Slide Number Placeholder 3"/>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3657600"/>
            <a:ext cx="7481776" cy="3429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4016327"/>
            <a:ext cx="3974592" cy="6858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05740"/>
            <a:ext cx="7479792" cy="3429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4805958"/>
            <a:ext cx="1920240" cy="274320"/>
          </a:xfrm>
        </p:spPr>
        <p:txBody>
          <a:bodyPr/>
          <a:lstStyle>
            <a:extLst/>
          </a:lstStyle>
          <a:p>
            <a:pPr eaLnBrk="1" latinLnBrk="0" hangingPunct="1"/>
            <a:fld id="{544213AF-26F6-41FA-8D85-E2C5388D6E58}" type="datetimeFigureOut">
              <a:rPr lang="en-US" smtClean="0"/>
              <a:pPr eaLnBrk="1" latinLnBrk="0" hangingPunct="1"/>
              <a:t>4/5/2024</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overrideClrMapping bg1="lt1" tx1="dk1" bg2="lt2" tx2="dk2" accent1="accent1" accent2="accent2" accent3="accent3" accent4="accent4" accent5="accent5" accent6="accent6" hlink="hlink" folHlink="folHlink"/>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4082552"/>
            <a:ext cx="7162800" cy="486174"/>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42476"/>
            <a:ext cx="8686800" cy="329184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pPr eaLnBrk="1" latinLnBrk="0" hangingPunct="1"/>
            <a:fld id="{544213AF-26F6-41FA-8D85-E2C5388D6E58}" type="datetimeFigureOut">
              <a:rPr lang="en-US" smtClean="0"/>
              <a:pPr eaLnBrk="1" latinLnBrk="0" hangingPunct="1"/>
              <a:t>4/5/2024</a:t>
            </a:fld>
            <a:endParaRPr lang="en-US">
              <a:solidFill>
                <a:schemeClr val="tx1"/>
              </a:solidFill>
            </a:endParaRPr>
          </a:p>
        </p:txBody>
      </p:sp>
      <p:sp>
        <p:nvSpPr>
          <p:cNvPr id="6" name="Footer Placeholder 5"/>
          <p:cNvSpPr>
            <a:spLocks noGrp="1"/>
          </p:cNvSpPr>
          <p:nvPr>
            <p:ph type="ftr" sz="quarter" idx="11"/>
          </p:nvPr>
        </p:nvSpPr>
        <p:spPr>
          <a:xfrm>
            <a:off x="4380073" y="4805958"/>
            <a:ext cx="2350681" cy="273844"/>
          </a:xfrm>
        </p:spPr>
        <p:txBody>
          <a:bodyPr/>
          <a:lstStyle>
            <a:lvl1pPr>
              <a:defRPr>
                <a:solidFill>
                  <a:schemeClr val="tx1"/>
                </a:solidFill>
              </a:defRPr>
            </a:lvl1pPr>
            <a:extLst/>
          </a:lstStyle>
          <a:p>
            <a:endParaRPr kumimoji="0" lang="en-US">
              <a:solidFill>
                <a:schemeClr val="tx1"/>
              </a:solidFill>
            </a:endParaRPr>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5BBC35B-A44B-4119-B8DA-DE9E3DFADA20}" type="slidenum">
              <a:rPr kumimoji="0" lang="en-US" smtClean="0"/>
              <a:pPr eaLnBrk="1" latinLnBrk="0" hangingPunct="1"/>
              <a:t>‹#›</a:t>
            </a:fld>
            <a:endParaRPr kumimoji="0" lang="en-US">
              <a:solidFill>
                <a:schemeClr val="tx1"/>
              </a:solidFill>
            </a:endParaRPr>
          </a:p>
        </p:txBody>
      </p:sp>
      <p:sp>
        <p:nvSpPr>
          <p:cNvPr id="2" name="Title 1"/>
          <p:cNvSpPr>
            <a:spLocks noGrp="1"/>
          </p:cNvSpPr>
          <p:nvPr>
            <p:ph type="title"/>
          </p:nvPr>
        </p:nvSpPr>
        <p:spPr>
          <a:xfrm>
            <a:off x="228600" y="3648842"/>
            <a:ext cx="8075432" cy="422004"/>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4458702"/>
            <a:ext cx="4940624" cy="69080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4454258"/>
            <a:ext cx="3690451" cy="700088"/>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4343440"/>
            <a:ext cx="3402314" cy="810651"/>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4340804"/>
            <a:ext cx="3405509" cy="813287"/>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3741330"/>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3741330"/>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4458702"/>
            <a:ext cx="4940624" cy="69080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4454258"/>
            <a:ext cx="3690451" cy="700088"/>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4343440"/>
            <a:ext cx="3402314" cy="810651"/>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4340804"/>
            <a:ext cx="3405509" cy="813287"/>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05979"/>
            <a:ext cx="8229600" cy="85725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110997"/>
            <a:ext cx="8229600" cy="3394472"/>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4805958"/>
            <a:ext cx="1920240" cy="274320"/>
          </a:xfrm>
          <a:prstGeom prst="rect">
            <a:avLst/>
          </a:prstGeom>
        </p:spPr>
        <p:txBody>
          <a:bodyPr vert="horz" anchor="b"/>
          <a:lstStyle>
            <a:lvl1pPr algn="l" eaLnBrk="1" latinLnBrk="0" hangingPunct="1">
              <a:defRPr kumimoji="0" sz="1000">
                <a:solidFill>
                  <a:schemeClr val="tx1"/>
                </a:solidFill>
              </a:defRPr>
            </a:lvl1pPr>
            <a:extLst/>
          </a:lstStyle>
          <a:p>
            <a:pPr eaLnBrk="1" latinLnBrk="0" hangingPunct="1"/>
            <a:fld id="{544213AF-26F6-41FA-8D85-E2C5388D6E58}" type="datetimeFigureOut">
              <a:rPr lang="en-US" smtClean="0"/>
              <a:pPr eaLnBrk="1" latinLnBrk="0" hangingPunct="1"/>
              <a:t>4/5/2024</a:t>
            </a:fld>
            <a:endParaRPr lang="en-US" sz="1000" dirty="0">
              <a:solidFill>
                <a:schemeClr val="tx1"/>
              </a:solidFill>
            </a:endParaRPr>
          </a:p>
        </p:txBody>
      </p:sp>
      <p:sp>
        <p:nvSpPr>
          <p:cNvPr id="22" name="Footer Placeholder 21"/>
          <p:cNvSpPr>
            <a:spLocks noGrp="1"/>
          </p:cNvSpPr>
          <p:nvPr>
            <p:ph type="ftr" sz="quarter" idx="3"/>
          </p:nvPr>
        </p:nvSpPr>
        <p:spPr>
          <a:xfrm>
            <a:off x="4380073" y="4805958"/>
            <a:ext cx="2350681" cy="273844"/>
          </a:xfrm>
          <a:prstGeom prst="rect">
            <a:avLst/>
          </a:prstGeom>
        </p:spPr>
        <p:txBody>
          <a:bodyPr vert="horz" anchor="b"/>
          <a:lstStyle>
            <a:lvl1pPr algn="r" eaLnBrk="1" latinLnBrk="0" hangingPunct="1">
              <a:defRPr kumimoji="0" sz="1000">
                <a:solidFill>
                  <a:schemeClr val="tx1"/>
                </a:solidFill>
              </a:defRPr>
            </a:lvl1pPr>
            <a:extLst/>
          </a:lstStyle>
          <a:p>
            <a:pPr algn="r" eaLnBrk="1" latinLnBrk="0" hangingPunct="1"/>
            <a:endParaRPr kumimoji="0" lang="en-US" sz="1000" dirty="0">
              <a:solidFill>
                <a:schemeClr val="tx1"/>
              </a:solidFill>
            </a:endParaRPr>
          </a:p>
        </p:txBody>
      </p:sp>
      <p:sp>
        <p:nvSpPr>
          <p:cNvPr id="18" name="Slide Number Placeholder 17"/>
          <p:cNvSpPr>
            <a:spLocks noGrp="1"/>
          </p:cNvSpPr>
          <p:nvPr>
            <p:ph type="sldNum" sz="quarter" idx="4"/>
          </p:nvPr>
        </p:nvSpPr>
        <p:spPr>
          <a:xfrm>
            <a:off x="8647272" y="4805958"/>
            <a:ext cx="365760" cy="273844"/>
          </a:xfrm>
          <a:prstGeom prst="rect">
            <a:avLst/>
          </a:prstGeom>
        </p:spPr>
        <p:txBody>
          <a:bodyPr vert="horz" anchor="b"/>
          <a:lstStyle>
            <a:lvl1pPr algn="r" eaLnBrk="1" latinLnBrk="0" hangingPunct="1">
              <a:defRPr kumimoji="0" sz="1000" b="0">
                <a:solidFill>
                  <a:schemeClr val="tx1"/>
                </a:solidFill>
              </a:defRPr>
            </a:lvl1pPr>
            <a:extLst/>
          </a:lstStyle>
          <a:p>
            <a:fld id="{D5BBC35B-A44B-4119-B8DA-DE9E3DFADA20}" type="slidenum">
              <a:rPr kumimoji="0" lang="en-US" smtClean="0"/>
              <a:pPr eaLnBrk="1" latinLnBrk="0" hangingPunct="1"/>
              <a:t>‹#›</a:t>
            </a:fld>
            <a:endParaRPr kumimoji="0" lang="en-US" sz="1000" b="0">
              <a:solidFill>
                <a:schemeClr val="tx1"/>
              </a:solidFill>
            </a:endParaRPr>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 name="Title 1"/>
          <p:cNvSpPr>
            <a:spLocks noGrp="1"/>
          </p:cNvSpPr>
          <p:nvPr>
            <p:ph type="ctrTitle"/>
          </p:nvPr>
        </p:nvSpPr>
        <p:spPr>
          <a:xfrm>
            <a:off x="228600" y="1123950"/>
            <a:ext cx="6882150" cy="914400"/>
          </a:xfrm>
        </p:spPr>
        <p:txBody>
          <a:bodyPr>
            <a:normAutofit fontScale="90000"/>
          </a:bodyPr>
          <a:lstStyle/>
          <a:p>
            <a:r>
              <a:rPr lang="en-US" sz="3200" b="1" dirty="0" smtClean="0">
                <a:solidFill>
                  <a:srgbClr val="01070A"/>
                </a:solidFill>
                <a:latin typeface="Archivo Black"/>
              </a:rPr>
              <a:t>KEYLOGGER IN SECURITY</a:t>
            </a:r>
            <a:r>
              <a:rPr lang="en-US" sz="3200" b="1" dirty="0">
                <a:solidFill>
                  <a:srgbClr val="01070A"/>
                </a:solidFill>
                <a:latin typeface="Archivo Black"/>
              </a:rPr>
              <a:t/>
            </a:r>
            <a:br>
              <a:rPr lang="en-US" sz="3200" b="1" dirty="0">
                <a:solidFill>
                  <a:srgbClr val="01070A"/>
                </a:solidFill>
                <a:latin typeface="Archivo Black"/>
              </a:rPr>
            </a:br>
            <a:endParaRPr lang="en-US" sz="3200" b="1" dirty="0"/>
          </a:p>
        </p:txBody>
      </p:sp>
      <p:sp>
        <p:nvSpPr>
          <p:cNvPr id="4" name="TextBox 3"/>
          <p:cNvSpPr txBox="1"/>
          <p:nvPr/>
        </p:nvSpPr>
        <p:spPr>
          <a:xfrm>
            <a:off x="4953000" y="2876550"/>
            <a:ext cx="4343400" cy="1077218"/>
          </a:xfrm>
          <a:prstGeom prst="rect">
            <a:avLst/>
          </a:prstGeom>
          <a:noFill/>
        </p:spPr>
        <p:txBody>
          <a:bodyPr wrap="square" rtlCol="0">
            <a:spAutoFit/>
          </a:bodyPr>
          <a:lstStyle/>
          <a:p>
            <a:pPr algn="ctr"/>
            <a:r>
              <a:rPr lang="en-US" sz="1600" b="1" dirty="0">
                <a:solidFill>
                  <a:srgbClr val="01070A"/>
                </a:solidFill>
                <a:latin typeface="Carelia"/>
              </a:rPr>
              <a:t>III </a:t>
            </a:r>
            <a:r>
              <a:rPr lang="en-US" sz="1600" b="1" dirty="0" smtClean="0">
                <a:solidFill>
                  <a:srgbClr val="01070A"/>
                </a:solidFill>
                <a:latin typeface="Carelia"/>
              </a:rPr>
              <a:t>  BE  CSE</a:t>
            </a:r>
          </a:p>
          <a:p>
            <a:pPr algn="ctr"/>
            <a:r>
              <a:rPr lang="en-US" sz="1600" b="1" dirty="0" smtClean="0">
                <a:solidFill>
                  <a:srgbClr val="01070A"/>
                </a:solidFill>
                <a:latin typeface="Carelia"/>
              </a:rPr>
              <a:t>SURYA ENGINEERING COLLEGE</a:t>
            </a:r>
          </a:p>
          <a:p>
            <a:pPr algn="ctr">
              <a:spcBef>
                <a:spcPct val="0"/>
              </a:spcBef>
            </a:pPr>
            <a:r>
              <a:rPr lang="en-US" sz="1600" b="1" dirty="0" smtClean="0">
                <a:solidFill>
                  <a:srgbClr val="01070A"/>
                </a:solidFill>
                <a:latin typeface="Carelia"/>
              </a:rPr>
              <a:t>ERODE</a:t>
            </a:r>
            <a:endParaRPr lang="en-US" sz="1600" b="1" dirty="0">
              <a:solidFill>
                <a:srgbClr val="01070A"/>
              </a:solidFill>
              <a:latin typeface="Carelia"/>
            </a:endParaRPr>
          </a:p>
          <a:p>
            <a:pPr algn="ctr"/>
            <a:endParaRPr lang="en-US" sz="1600" b="1" dirty="0"/>
          </a:p>
        </p:txBody>
      </p:sp>
      <p:sp>
        <p:nvSpPr>
          <p:cNvPr id="5" name="TextBox 4"/>
          <p:cNvSpPr txBox="1"/>
          <p:nvPr/>
        </p:nvSpPr>
        <p:spPr>
          <a:xfrm>
            <a:off x="2667000" y="170556"/>
            <a:ext cx="3657600" cy="523220"/>
          </a:xfrm>
          <a:prstGeom prst="rect">
            <a:avLst/>
          </a:prstGeom>
          <a:noFill/>
        </p:spPr>
        <p:txBody>
          <a:bodyPr wrap="square" rtlCol="0">
            <a:spAutoFit/>
          </a:bodyPr>
          <a:lstStyle/>
          <a:p>
            <a:pPr marL="0" lvl="0" indent="0" algn="ctr"/>
            <a:r>
              <a:rPr lang="en-US" sz="2800" b="1" dirty="0">
                <a:solidFill>
                  <a:srgbClr val="01070A"/>
                </a:solidFill>
                <a:latin typeface="Dosis"/>
              </a:rPr>
              <a:t>NAAN MUDHALVAN</a:t>
            </a:r>
          </a:p>
        </p:txBody>
      </p:sp>
      <p:sp>
        <p:nvSpPr>
          <p:cNvPr id="10" name="TextBox 9"/>
          <p:cNvSpPr txBox="1"/>
          <p:nvPr/>
        </p:nvSpPr>
        <p:spPr>
          <a:xfrm>
            <a:off x="5737266" y="1809748"/>
            <a:ext cx="3390900" cy="830997"/>
          </a:xfrm>
          <a:prstGeom prst="rect">
            <a:avLst/>
          </a:prstGeom>
          <a:noFill/>
        </p:spPr>
        <p:txBody>
          <a:bodyPr wrap="square" rtlCol="0">
            <a:spAutoFit/>
          </a:bodyPr>
          <a:lstStyle/>
          <a:p>
            <a:r>
              <a:rPr lang="en-US" sz="2400" dirty="0" smtClean="0"/>
              <a:t>  Presented by</a:t>
            </a:r>
          </a:p>
          <a:p>
            <a:r>
              <a:rPr lang="en-US" sz="2400" dirty="0" smtClean="0"/>
              <a:t>M.MANIRATHNAM</a:t>
            </a:r>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62000" y="693348"/>
            <a:ext cx="7704000" cy="391500"/>
          </a:xfrm>
        </p:spPr>
        <p:txBody>
          <a:bodyPr/>
          <a:lstStyle/>
          <a:p>
            <a:pPr algn="l"/>
            <a:endParaRPr lang="en-US" sz="1400" dirty="0"/>
          </a:p>
          <a:p>
            <a:pPr algn="l"/>
            <a:endParaRPr lang="en-US" sz="1400" dirty="0"/>
          </a:p>
          <a:p>
            <a:pPr algn="l"/>
            <a:r>
              <a:rPr lang="en-US" sz="1400" dirty="0">
                <a:solidFill>
                  <a:srgbClr val="605048"/>
                </a:solidFill>
                <a:latin typeface="Glacial Indifference"/>
              </a:rPr>
              <a:t>1. Keystroke Logging: </a:t>
            </a:r>
          </a:p>
          <a:p>
            <a:pPr algn="l"/>
            <a:endParaRPr lang="en-US" sz="1400" dirty="0">
              <a:solidFill>
                <a:srgbClr val="605048"/>
              </a:solidFill>
              <a:latin typeface="Glacial Indifference"/>
            </a:endParaRPr>
          </a:p>
          <a:p>
            <a:pPr algn="l"/>
            <a:r>
              <a:rPr lang="en-US" sz="1400" dirty="0">
                <a:solidFill>
                  <a:srgbClr val="605048"/>
                </a:solidFill>
                <a:latin typeface="Glacial Indifference"/>
              </a:rPr>
              <a:t> Capture and record all keystrokes entered by the user.</a:t>
            </a:r>
          </a:p>
          <a:p>
            <a:pPr algn="l"/>
            <a:endParaRPr lang="en-US" sz="1400" dirty="0">
              <a:solidFill>
                <a:srgbClr val="605048"/>
              </a:solidFill>
              <a:latin typeface="Glacial Indifference"/>
            </a:endParaRPr>
          </a:p>
          <a:p>
            <a:pPr algn="l"/>
            <a:r>
              <a:rPr lang="en-US" sz="1400" dirty="0">
                <a:solidFill>
                  <a:srgbClr val="605048"/>
                </a:solidFill>
                <a:latin typeface="Glacial Indifference"/>
              </a:rPr>
              <a:t>2. </a:t>
            </a:r>
            <a:r>
              <a:rPr lang="en-US" sz="1400" dirty="0" err="1">
                <a:solidFill>
                  <a:srgbClr val="605048"/>
                </a:solidFill>
                <a:latin typeface="Glacial Indifference"/>
              </a:rPr>
              <a:t>Timestamping</a:t>
            </a:r>
            <a:r>
              <a:rPr lang="en-US" sz="1400" dirty="0">
                <a:solidFill>
                  <a:srgbClr val="605048"/>
                </a:solidFill>
                <a:latin typeface="Glacial Indifference"/>
              </a:rPr>
              <a:t>: </a:t>
            </a:r>
          </a:p>
          <a:p>
            <a:pPr algn="l"/>
            <a:endParaRPr lang="en-US" sz="1400" dirty="0">
              <a:solidFill>
                <a:srgbClr val="605048"/>
              </a:solidFill>
              <a:latin typeface="Glacial Indifference"/>
            </a:endParaRPr>
          </a:p>
          <a:p>
            <a:pPr algn="l"/>
            <a:r>
              <a:rPr lang="en-US" sz="1400" dirty="0">
                <a:solidFill>
                  <a:srgbClr val="605048"/>
                </a:solidFill>
                <a:latin typeface="Glacial Indifference"/>
              </a:rPr>
              <a:t> Include timestamps </a:t>
            </a:r>
            <a:r>
              <a:rPr lang="en-US" sz="1600" dirty="0">
                <a:solidFill>
                  <a:srgbClr val="605048"/>
                </a:solidFill>
                <a:latin typeface="Glacial Indifference"/>
              </a:rPr>
              <a:t>for</a:t>
            </a:r>
            <a:r>
              <a:rPr lang="en-US" sz="1400" dirty="0">
                <a:solidFill>
                  <a:srgbClr val="605048"/>
                </a:solidFill>
                <a:latin typeface="Glacial Indifference"/>
              </a:rPr>
              <a:t> each keystroke to track when it was entered.</a:t>
            </a:r>
          </a:p>
          <a:p>
            <a:pPr marL="152400" indent="0" algn="l">
              <a:buNone/>
            </a:pPr>
            <a:endParaRPr lang="en-US" sz="1800" dirty="0">
              <a:solidFill>
                <a:srgbClr val="605048"/>
              </a:solidFill>
              <a:latin typeface="Glacial Indifference"/>
            </a:endParaRPr>
          </a:p>
          <a:p>
            <a:pPr algn="l"/>
            <a:r>
              <a:rPr lang="en-US" sz="1400" dirty="0">
                <a:solidFill>
                  <a:srgbClr val="605048"/>
                </a:solidFill>
                <a:latin typeface="Glacial Indifference"/>
              </a:rPr>
              <a:t>3. Special Key Handling: </a:t>
            </a:r>
          </a:p>
          <a:p>
            <a:pPr algn="l"/>
            <a:endParaRPr lang="en-US" sz="1400" dirty="0">
              <a:solidFill>
                <a:srgbClr val="605048"/>
              </a:solidFill>
              <a:latin typeface="Glacial Indifference"/>
            </a:endParaRPr>
          </a:p>
          <a:p>
            <a:pPr algn="l"/>
            <a:r>
              <a:rPr lang="en-US" sz="1400" dirty="0">
                <a:solidFill>
                  <a:srgbClr val="605048"/>
                </a:solidFill>
                <a:latin typeface="Glacial Indifference"/>
              </a:rPr>
              <a:t> Handle special keys and combinations (e.g., Enter, Ctrl) appropriately.</a:t>
            </a:r>
          </a:p>
          <a:p>
            <a:pPr algn="l"/>
            <a:endParaRPr lang="en-US" sz="1400" dirty="0">
              <a:solidFill>
                <a:srgbClr val="605048"/>
              </a:solidFill>
              <a:latin typeface="Glacial Indifference"/>
            </a:endParaRPr>
          </a:p>
          <a:p>
            <a:pPr algn="l"/>
            <a:r>
              <a:rPr lang="en-US" sz="1400" dirty="0">
                <a:solidFill>
                  <a:srgbClr val="605048"/>
                </a:solidFill>
                <a:latin typeface="Glacial Indifference"/>
              </a:rPr>
              <a:t>4. Stealth Mode (Optional):</a:t>
            </a:r>
          </a:p>
          <a:p>
            <a:pPr algn="l"/>
            <a:endParaRPr lang="en-US" sz="1400" dirty="0">
              <a:solidFill>
                <a:srgbClr val="605048"/>
              </a:solidFill>
              <a:latin typeface="Glacial Indifference"/>
            </a:endParaRPr>
          </a:p>
          <a:p>
            <a:pPr algn="l"/>
            <a:r>
              <a:rPr lang="en-US" sz="1400" dirty="0">
                <a:solidFill>
                  <a:srgbClr val="605048"/>
                </a:solidFill>
                <a:latin typeface="Glacial Indifference"/>
              </a:rPr>
              <a:t> Ability to run the </a:t>
            </a:r>
            <a:r>
              <a:rPr lang="en-US" sz="1400" dirty="0" err="1">
                <a:solidFill>
                  <a:srgbClr val="605048"/>
                </a:solidFill>
                <a:latin typeface="Glacial Indifference"/>
              </a:rPr>
              <a:t>keylogger</a:t>
            </a:r>
            <a:r>
              <a:rPr lang="en-US" sz="1400" dirty="0">
                <a:solidFill>
                  <a:srgbClr val="605048"/>
                </a:solidFill>
                <a:latin typeface="Glacial Indifference"/>
              </a:rPr>
              <a:t> stealthily without detection.</a:t>
            </a:r>
          </a:p>
          <a:p>
            <a:pPr algn="l"/>
            <a:endParaRPr lang="en-US" sz="1400" dirty="0">
              <a:solidFill>
                <a:srgbClr val="605048"/>
              </a:solidFill>
              <a:latin typeface="Glacial Indifference"/>
            </a:endParaRPr>
          </a:p>
          <a:p>
            <a:pPr marL="152400" indent="0" algn="l">
              <a:buNone/>
            </a:pPr>
            <a:endParaRPr lang="en-US" sz="1400" dirty="0">
              <a:solidFill>
                <a:srgbClr val="605048"/>
              </a:solidFill>
              <a:latin typeface="Glacial Indifference"/>
            </a:endParaRPr>
          </a:p>
          <a:p>
            <a:pPr algn="l"/>
            <a:endParaRPr lang="en-US" sz="1400" dirty="0">
              <a:solidFill>
                <a:srgbClr val="605048"/>
              </a:solidFill>
              <a:latin typeface="Glacial Indifference"/>
            </a:endParaRPr>
          </a:p>
          <a:p>
            <a:pPr marL="152400" indent="0" algn="l">
              <a:buNone/>
            </a:pPr>
            <a:endParaRPr lang="en-US" sz="1400" dirty="0">
              <a:solidFill>
                <a:srgbClr val="605048"/>
              </a:solidFill>
              <a:latin typeface="Glacial Indifference"/>
            </a:endParaRPr>
          </a:p>
          <a:p>
            <a:pPr algn="l"/>
            <a:endParaRPr lang="en-US" sz="1400" dirty="0">
              <a:solidFill>
                <a:srgbClr val="605048"/>
              </a:solidFill>
              <a:latin typeface="Glacial Indifference"/>
            </a:endParaRPr>
          </a:p>
          <a:p>
            <a:pPr algn="l"/>
            <a:endParaRPr lang="en-US" sz="1400" dirty="0"/>
          </a:p>
        </p:txBody>
      </p:sp>
      <p:sp>
        <p:nvSpPr>
          <p:cNvPr id="4" name="Rectangle 3"/>
          <p:cNvSpPr/>
          <p:nvPr/>
        </p:nvSpPr>
        <p:spPr>
          <a:xfrm>
            <a:off x="2133600" y="-552450"/>
            <a:ext cx="4572000" cy="1441548"/>
          </a:xfrm>
          <a:prstGeom prst="rect">
            <a:avLst/>
          </a:prstGeom>
        </p:spPr>
        <p:txBody>
          <a:bodyPr>
            <a:spAutoFit/>
          </a:bodyPr>
          <a:lstStyle/>
          <a:p>
            <a:pPr marL="0" lvl="0" indent="0" algn="ctr">
              <a:lnSpc>
                <a:spcPts val="13319"/>
              </a:lnSpc>
            </a:pPr>
            <a:r>
              <a:rPr lang="en-US" sz="2400" b="1" spc="499" dirty="0">
                <a:solidFill>
                  <a:srgbClr val="605048"/>
                </a:solidFill>
                <a:latin typeface="Carelia Bold"/>
              </a:rPr>
              <a:t>FEATURE SCOPE</a:t>
            </a:r>
          </a:p>
        </p:txBody>
      </p:sp>
    </p:spTree>
    <p:extLst>
      <p:ext uri="{BB962C8B-B14F-4D97-AF65-F5344CB8AC3E}">
        <p14:creationId xmlns:p14="http://schemas.microsoft.com/office/powerpoint/2010/main" val="429760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pPr algn="l"/>
            <a:endParaRPr lang="en-US" sz="1400" dirty="0"/>
          </a:p>
          <a:p>
            <a:pPr algn="l"/>
            <a:r>
              <a:rPr lang="en-US" sz="1400" dirty="0">
                <a:solidFill>
                  <a:srgbClr val="605048"/>
                </a:solidFill>
                <a:latin typeface="Glacial Indifference"/>
              </a:rPr>
              <a:t>S. Li, L., Z. M. </a:t>
            </a:r>
            <a:r>
              <a:rPr lang="en-US" sz="1400" dirty="0" err="1">
                <a:solidFill>
                  <a:srgbClr val="605048"/>
                </a:solidFill>
                <a:latin typeface="Glacial Indifference"/>
              </a:rPr>
              <a:t>Fauzee</a:t>
            </a:r>
            <a:r>
              <a:rPr lang="en-US" sz="1400" dirty="0">
                <a:solidFill>
                  <a:srgbClr val="605048"/>
                </a:solidFill>
                <a:latin typeface="Glacial Indifference"/>
              </a:rPr>
              <a:t>, N. </a:t>
            </a:r>
            <a:r>
              <a:rPr lang="en-US" sz="1400" dirty="0" err="1">
                <a:solidFill>
                  <a:srgbClr val="605048"/>
                </a:solidFill>
                <a:latin typeface="Glacial Indifference"/>
              </a:rPr>
              <a:t>Zamin</a:t>
            </a:r>
            <a:r>
              <a:rPr lang="en-US" sz="1400" dirty="0">
                <a:solidFill>
                  <a:srgbClr val="605048"/>
                </a:solidFill>
                <a:latin typeface="Glacial Indifference"/>
              </a:rPr>
              <a:t>, N. </a:t>
            </a:r>
            <a:r>
              <a:rPr lang="en-US" sz="1400" dirty="0" err="1">
                <a:solidFill>
                  <a:srgbClr val="605048"/>
                </a:solidFill>
                <a:latin typeface="Glacial Indifference"/>
              </a:rPr>
              <a:t>Kamarudin</a:t>
            </a:r>
            <a:r>
              <a:rPr lang="en-US" sz="1400" dirty="0">
                <a:solidFill>
                  <a:srgbClr val="605048"/>
                </a:solidFill>
                <a:latin typeface="Glacial Indifference"/>
              </a:rPr>
              <a:t>, N. </a:t>
            </a:r>
            <a:r>
              <a:rPr lang="en-US" sz="1400" dirty="0" err="1">
                <a:solidFill>
                  <a:srgbClr val="605048"/>
                </a:solidFill>
                <a:latin typeface="Glacial Indifference"/>
              </a:rPr>
              <a:t>A.Sabri</a:t>
            </a:r>
            <a:r>
              <a:rPr lang="en-US" sz="1400" dirty="0">
                <a:solidFill>
                  <a:srgbClr val="605048"/>
                </a:solidFill>
                <a:latin typeface="Glacial Indifference"/>
              </a:rPr>
              <a:t>, and N. </a:t>
            </a:r>
            <a:r>
              <a:rPr lang="en-US" sz="1400" dirty="0" err="1">
                <a:solidFill>
                  <a:srgbClr val="605048"/>
                </a:solidFill>
                <a:latin typeface="Glacial Indifference"/>
              </a:rPr>
              <a:t>S.Nik</a:t>
            </a:r>
            <a:r>
              <a:rPr lang="en-US" sz="1400" dirty="0">
                <a:solidFill>
                  <a:srgbClr val="605048"/>
                </a:solidFill>
                <a:latin typeface="Glacial Indifference"/>
              </a:rPr>
              <a:t> </a:t>
            </a:r>
            <a:r>
              <a:rPr lang="en-US" sz="1400" dirty="0" err="1">
                <a:solidFill>
                  <a:srgbClr val="605048"/>
                </a:solidFill>
                <a:latin typeface="Glacial Indifference"/>
              </a:rPr>
              <a:t>Ab</a:t>
            </a:r>
            <a:r>
              <a:rPr lang="en-US" sz="1400" dirty="0">
                <a:solidFill>
                  <a:srgbClr val="605048"/>
                </a:solidFill>
                <a:latin typeface="Glacial Indifference"/>
              </a:rPr>
              <a:t> Aziz. "An Encrypted Log File </a:t>
            </a:r>
            <a:r>
              <a:rPr lang="en-US" sz="1400" dirty="0" err="1">
                <a:solidFill>
                  <a:srgbClr val="605048"/>
                </a:solidFill>
                <a:latin typeface="Glacial Indifference"/>
              </a:rPr>
              <a:t>Keylogger</a:t>
            </a:r>
            <a:r>
              <a:rPr lang="en-US" sz="1400" dirty="0">
                <a:solidFill>
                  <a:srgbClr val="605048"/>
                </a:solidFill>
                <a:latin typeface="Glacial Indifference"/>
              </a:rPr>
              <a:t> System for Parental Control." International Journal of Engineering &amp; Technology 7, no. 2.28 (May 16, 2018): 193. http://dx.doi.org/10.14419/ijet.v7i2.28.12910.</a:t>
            </a:r>
          </a:p>
          <a:p>
            <a:pPr algn="l"/>
            <a:endParaRPr lang="en-US" sz="1400" dirty="0">
              <a:solidFill>
                <a:srgbClr val="605048"/>
              </a:solidFill>
              <a:latin typeface="Glacial Indifference"/>
            </a:endParaRPr>
          </a:p>
          <a:p>
            <a:pPr algn="l"/>
            <a:r>
              <a:rPr lang="en-US" sz="1400" dirty="0">
                <a:solidFill>
                  <a:srgbClr val="605048"/>
                </a:solidFill>
                <a:latin typeface="Glacial Indifference"/>
              </a:rPr>
              <a:t>Singh, </a:t>
            </a:r>
            <a:r>
              <a:rPr lang="en-US" sz="1400" dirty="0" err="1">
                <a:solidFill>
                  <a:srgbClr val="605048"/>
                </a:solidFill>
                <a:latin typeface="Glacial Indifference"/>
              </a:rPr>
              <a:t>Arjun</a:t>
            </a:r>
            <a:r>
              <a:rPr lang="en-US" sz="1400" dirty="0">
                <a:solidFill>
                  <a:srgbClr val="605048"/>
                </a:solidFill>
                <a:latin typeface="Glacial Indifference"/>
              </a:rPr>
              <a:t>, </a:t>
            </a:r>
            <a:r>
              <a:rPr lang="en-US" sz="1400" dirty="0" err="1">
                <a:solidFill>
                  <a:srgbClr val="605048"/>
                </a:solidFill>
                <a:latin typeface="Glacial Indifference"/>
              </a:rPr>
              <a:t>Pushpa</a:t>
            </a:r>
            <a:r>
              <a:rPr lang="en-US" sz="1400" dirty="0">
                <a:solidFill>
                  <a:srgbClr val="605048"/>
                </a:solidFill>
                <a:latin typeface="Glacial Indifference"/>
              </a:rPr>
              <a:t> </a:t>
            </a:r>
            <a:r>
              <a:rPr lang="en-US" sz="1400" dirty="0" err="1">
                <a:solidFill>
                  <a:srgbClr val="605048"/>
                </a:solidFill>
                <a:latin typeface="Glacial Indifference"/>
              </a:rPr>
              <a:t>Choudhary</a:t>
            </a:r>
            <a:r>
              <a:rPr lang="en-US" sz="1400" dirty="0">
                <a:solidFill>
                  <a:srgbClr val="605048"/>
                </a:solidFill>
                <a:latin typeface="Glacial Indifference"/>
              </a:rPr>
              <a:t>, </a:t>
            </a:r>
            <a:r>
              <a:rPr lang="en-US" sz="1400" dirty="0" err="1">
                <a:solidFill>
                  <a:srgbClr val="605048"/>
                </a:solidFill>
                <a:latin typeface="Glacial Indifference"/>
              </a:rPr>
              <a:t>Akhilesh</a:t>
            </a:r>
            <a:r>
              <a:rPr lang="en-US" sz="1400" dirty="0">
                <a:solidFill>
                  <a:srgbClr val="605048"/>
                </a:solidFill>
                <a:latin typeface="Glacial Indifference"/>
              </a:rPr>
              <a:t> </a:t>
            </a:r>
            <a:r>
              <a:rPr lang="en-US" sz="1400" dirty="0" err="1">
                <a:solidFill>
                  <a:srgbClr val="605048"/>
                </a:solidFill>
                <a:latin typeface="Glacial Indifference"/>
              </a:rPr>
              <a:t>kumar</a:t>
            </a:r>
            <a:r>
              <a:rPr lang="en-US" sz="1400" dirty="0">
                <a:solidFill>
                  <a:srgbClr val="605048"/>
                </a:solidFill>
                <a:latin typeface="Glacial Indifference"/>
              </a:rPr>
              <a:t> </a:t>
            </a:r>
            <a:r>
              <a:rPr lang="en-US" sz="1400" dirty="0" err="1">
                <a:solidFill>
                  <a:srgbClr val="605048"/>
                </a:solidFill>
                <a:latin typeface="Glacial Indifference"/>
              </a:rPr>
              <a:t>singh</a:t>
            </a:r>
            <a:r>
              <a:rPr lang="en-US" sz="1400" dirty="0">
                <a:solidFill>
                  <a:srgbClr val="605048"/>
                </a:solidFill>
                <a:latin typeface="Glacial Indifference"/>
              </a:rPr>
              <a:t>, and </a:t>
            </a:r>
            <a:r>
              <a:rPr lang="en-US" sz="1400" dirty="0" err="1">
                <a:solidFill>
                  <a:srgbClr val="605048"/>
                </a:solidFill>
                <a:latin typeface="Glacial Indifference"/>
              </a:rPr>
              <a:t>Dheerendra</a:t>
            </a:r>
            <a:r>
              <a:rPr lang="en-US" sz="1400" dirty="0">
                <a:solidFill>
                  <a:srgbClr val="605048"/>
                </a:solidFill>
                <a:latin typeface="Glacial Indifference"/>
              </a:rPr>
              <a:t> </a:t>
            </a:r>
            <a:r>
              <a:rPr lang="en-US" sz="1400" dirty="0" err="1">
                <a:solidFill>
                  <a:srgbClr val="605048"/>
                </a:solidFill>
                <a:latin typeface="Glacial Indifference"/>
              </a:rPr>
              <a:t>kumar</a:t>
            </a:r>
            <a:r>
              <a:rPr lang="en-US" sz="1400" dirty="0">
                <a:solidFill>
                  <a:srgbClr val="605048"/>
                </a:solidFill>
                <a:latin typeface="Glacial Indifference"/>
              </a:rPr>
              <a:t> </a:t>
            </a:r>
            <a:r>
              <a:rPr lang="en-US" sz="1400" dirty="0" err="1">
                <a:solidFill>
                  <a:srgbClr val="605048"/>
                </a:solidFill>
                <a:latin typeface="Glacial Indifference"/>
              </a:rPr>
              <a:t>tyagi</a:t>
            </a:r>
            <a:r>
              <a:rPr lang="en-US" sz="1400" dirty="0">
                <a:solidFill>
                  <a:srgbClr val="605048"/>
                </a:solidFill>
                <a:latin typeface="Glacial Indifference"/>
              </a:rPr>
              <a:t>. "</a:t>
            </a:r>
            <a:r>
              <a:rPr lang="en-US" sz="1400" dirty="0" err="1">
                <a:solidFill>
                  <a:srgbClr val="605048"/>
                </a:solidFill>
                <a:latin typeface="Glacial Indifference"/>
              </a:rPr>
              <a:t>Keylogger</a:t>
            </a:r>
            <a:r>
              <a:rPr lang="en-US" sz="1400" dirty="0">
                <a:solidFill>
                  <a:srgbClr val="605048"/>
                </a:solidFill>
                <a:latin typeface="Glacial Indifference"/>
              </a:rPr>
              <a:t> Detection and Prevention." Journal of Physics: Conference Series 2007, no. 1 (August 1, 2021): 012005. http://dx.doi.org/10.1088/1742-6596/2007/1/012005.</a:t>
            </a:r>
          </a:p>
          <a:p>
            <a:pPr algn="l"/>
            <a:endParaRPr lang="en-US" sz="1400" dirty="0">
              <a:solidFill>
                <a:srgbClr val="605048"/>
              </a:solidFill>
              <a:latin typeface="Glacial Indifference"/>
            </a:endParaRPr>
          </a:p>
          <a:p>
            <a:pPr algn="l"/>
            <a:r>
              <a:rPr lang="en-US" sz="1400" dirty="0" err="1">
                <a:solidFill>
                  <a:srgbClr val="605048"/>
                </a:solidFill>
                <a:latin typeface="Glacial Indifference"/>
              </a:rPr>
              <a:t>Guryanov</a:t>
            </a:r>
            <a:r>
              <a:rPr lang="en-US" sz="1400" dirty="0">
                <a:solidFill>
                  <a:srgbClr val="605048"/>
                </a:solidFill>
                <a:latin typeface="Glacial Indifference"/>
              </a:rPr>
              <a:t>, Konstantin V. "THE PROJECT "GUNMAN": FIRST KEYLOGGER." Basis, no. 2 (2020): 79–91. http://dx.doi.org/10.51962/2587-8042_2020_8_79.</a:t>
            </a:r>
          </a:p>
          <a:p>
            <a:pPr algn="l"/>
            <a:endParaRPr lang="en-US" sz="1400" dirty="0">
              <a:solidFill>
                <a:srgbClr val="605048"/>
              </a:solidFill>
              <a:latin typeface="Glacial Indifference"/>
            </a:endParaRPr>
          </a:p>
          <a:p>
            <a:pPr algn="l"/>
            <a:r>
              <a:rPr lang="en-US" sz="1400" dirty="0" err="1">
                <a:solidFill>
                  <a:srgbClr val="605048"/>
                </a:solidFill>
                <a:latin typeface="Glacial Indifference"/>
              </a:rPr>
              <a:t>Aron</a:t>
            </a:r>
            <a:r>
              <a:rPr lang="en-US" sz="1400" dirty="0">
                <a:solidFill>
                  <a:srgbClr val="605048"/>
                </a:solidFill>
                <a:latin typeface="Glacial Indifference"/>
              </a:rPr>
              <a:t>, Jacob. "Touchscreen </a:t>
            </a:r>
            <a:r>
              <a:rPr lang="en-US" sz="1400" dirty="0" err="1">
                <a:solidFill>
                  <a:srgbClr val="605048"/>
                </a:solidFill>
                <a:latin typeface="Glacial Indifference"/>
              </a:rPr>
              <a:t>keylogger</a:t>
            </a:r>
            <a:r>
              <a:rPr lang="en-US" sz="1400" dirty="0">
                <a:solidFill>
                  <a:srgbClr val="605048"/>
                </a:solidFill>
                <a:latin typeface="Glacial Indifference"/>
              </a:rPr>
              <a:t> captures details from your taps." New Scientist 211, no. 2825 (August 2011): 21. http://dx.doi.org/10.1016/s0262-4079(11)61950-7.</a:t>
            </a:r>
          </a:p>
          <a:p>
            <a:pPr algn="l"/>
            <a:endParaRPr lang="en-US" sz="1400" dirty="0">
              <a:solidFill>
                <a:srgbClr val="605048"/>
              </a:solidFill>
              <a:latin typeface="Glacial Indifference"/>
            </a:endParaRPr>
          </a:p>
          <a:p>
            <a:pPr algn="l"/>
            <a:endParaRPr lang="en-US" sz="1400" dirty="0">
              <a:solidFill>
                <a:srgbClr val="605048"/>
              </a:solidFill>
              <a:latin typeface="Glacial Indifference"/>
            </a:endParaRPr>
          </a:p>
          <a:p>
            <a:pPr algn="l"/>
            <a:endParaRPr lang="en-US" sz="1400" dirty="0"/>
          </a:p>
        </p:txBody>
      </p:sp>
      <p:sp>
        <p:nvSpPr>
          <p:cNvPr id="4" name="Rectangle 3"/>
          <p:cNvSpPr/>
          <p:nvPr/>
        </p:nvSpPr>
        <p:spPr>
          <a:xfrm>
            <a:off x="2286000" y="-628650"/>
            <a:ext cx="4572000" cy="2003112"/>
          </a:xfrm>
          <a:prstGeom prst="rect">
            <a:avLst/>
          </a:prstGeom>
        </p:spPr>
        <p:txBody>
          <a:bodyPr>
            <a:spAutoFit/>
          </a:bodyPr>
          <a:lstStyle/>
          <a:p>
            <a:pPr algn="ctr">
              <a:lnSpc>
                <a:spcPts val="14855"/>
              </a:lnSpc>
              <a:spcBef>
                <a:spcPct val="0"/>
              </a:spcBef>
            </a:pPr>
            <a:r>
              <a:rPr lang="en-US" sz="2000" b="1" spc="530" dirty="0">
                <a:solidFill>
                  <a:srgbClr val="605048"/>
                </a:solidFill>
                <a:latin typeface="Carelia"/>
              </a:rPr>
              <a:t>REFRENCES</a:t>
            </a:r>
            <a:r>
              <a:rPr lang="en-US" sz="2000" spc="530" dirty="0">
                <a:solidFill>
                  <a:srgbClr val="605048"/>
                </a:solidFill>
                <a:latin typeface="Carelia"/>
              </a:rPr>
              <a:t> </a:t>
            </a:r>
          </a:p>
        </p:txBody>
      </p:sp>
    </p:spTree>
    <p:extLst>
      <p:ext uri="{BB962C8B-B14F-4D97-AF65-F5344CB8AC3E}">
        <p14:creationId xmlns:p14="http://schemas.microsoft.com/office/powerpoint/2010/main" val="4259104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p:cNvSpPr/>
          <p:nvPr/>
        </p:nvSpPr>
        <p:spPr>
          <a:xfrm>
            <a:off x="1524000" y="1200150"/>
            <a:ext cx="6019800" cy="25146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581400" y="2092247"/>
            <a:ext cx="3810000" cy="584775"/>
          </a:xfrm>
          <a:prstGeom prst="rect">
            <a:avLst/>
          </a:prstGeom>
          <a:noFill/>
        </p:spPr>
        <p:txBody>
          <a:bodyPr wrap="square" rtlCol="0">
            <a:spAutoFit/>
          </a:bodyPr>
          <a:lstStyle/>
          <a:p>
            <a:r>
              <a:rPr lang="en-US" sz="3200" b="1" dirty="0" smtClean="0"/>
              <a:t>Thank you</a:t>
            </a:r>
            <a:endParaRPr lang="en-US" sz="3200" b="1" dirty="0"/>
          </a:p>
        </p:txBody>
      </p:sp>
    </p:spTree>
    <p:extLst>
      <p:ext uri="{BB962C8B-B14F-4D97-AF65-F5344CB8AC3E}">
        <p14:creationId xmlns:p14="http://schemas.microsoft.com/office/powerpoint/2010/main" val="1121266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 name="Title 1"/>
          <p:cNvSpPr>
            <a:spLocks noGrp="1"/>
          </p:cNvSpPr>
          <p:nvPr>
            <p:ph type="title"/>
          </p:nvPr>
        </p:nvSpPr>
        <p:spPr/>
        <p:txBody>
          <a:bodyPr/>
          <a:lstStyle/>
          <a:p>
            <a:r>
              <a:rPr lang="en-US" sz="3200" b="1" spc="256" dirty="0">
                <a:solidFill>
                  <a:srgbClr val="605048"/>
                </a:solidFill>
                <a:latin typeface="Carelia"/>
              </a:rPr>
              <a:t>OVERVIEW</a:t>
            </a:r>
            <a:endParaRPr lang="en-US" b="1" dirty="0"/>
          </a:p>
        </p:txBody>
      </p:sp>
      <p:sp>
        <p:nvSpPr>
          <p:cNvPr id="250" name="Google Shape;250;p30"/>
          <p:cNvSpPr txBox="1">
            <a:spLocks noGrp="1"/>
          </p:cNvSpPr>
          <p:nvPr>
            <p:ph type="body" idx="1"/>
          </p:nvPr>
        </p:nvSpPr>
        <p:spPr>
          <a:xfrm>
            <a:off x="720000" y="1215750"/>
            <a:ext cx="7704000" cy="6994799"/>
          </a:xfrm>
          <a:prstGeom prst="rect">
            <a:avLst/>
          </a:prstGeom>
        </p:spPr>
        <p:txBody>
          <a:bodyPr spcFirstLastPara="1" wrap="square" lIns="91425" tIns="91425" rIns="91425" bIns="91425" anchor="t" anchorCtr="0">
            <a:noAutofit/>
          </a:bodyPr>
          <a:lstStyle/>
          <a:p>
            <a:pPr marL="950553" lvl="1" indent="-475277" algn="l">
              <a:lnSpc>
                <a:spcPct val="150000"/>
              </a:lnSpc>
              <a:buFont typeface="Arial"/>
              <a:buChar char="•"/>
            </a:pPr>
            <a:r>
              <a:rPr lang="en-US" sz="1400" dirty="0">
                <a:solidFill>
                  <a:srgbClr val="01070A"/>
                </a:solidFill>
                <a:latin typeface="Canva Sans"/>
              </a:rPr>
              <a:t>Problem Statement </a:t>
            </a:r>
          </a:p>
          <a:p>
            <a:pPr marL="950553" lvl="1" indent="-475277" algn="l">
              <a:lnSpc>
                <a:spcPct val="150000"/>
              </a:lnSpc>
              <a:buFont typeface="Arial"/>
              <a:buChar char="•"/>
            </a:pPr>
            <a:r>
              <a:rPr lang="en-US" sz="1400" dirty="0">
                <a:solidFill>
                  <a:srgbClr val="01070A"/>
                </a:solidFill>
                <a:latin typeface="Canva Sans"/>
              </a:rPr>
              <a:t>Proposed System</a:t>
            </a:r>
          </a:p>
          <a:p>
            <a:pPr marL="950553" lvl="1" indent="-475277" algn="l">
              <a:lnSpc>
                <a:spcPct val="150000"/>
              </a:lnSpc>
              <a:buFont typeface="Arial"/>
              <a:buChar char="•"/>
            </a:pPr>
            <a:r>
              <a:rPr lang="en-US" sz="1400" dirty="0">
                <a:solidFill>
                  <a:srgbClr val="01070A"/>
                </a:solidFill>
                <a:latin typeface="Canva Sans"/>
              </a:rPr>
              <a:t>System Development Approach </a:t>
            </a:r>
          </a:p>
          <a:p>
            <a:pPr marL="950553" lvl="1" indent="-475277" algn="l">
              <a:lnSpc>
                <a:spcPct val="150000"/>
              </a:lnSpc>
              <a:buFont typeface="Arial"/>
              <a:buChar char="•"/>
            </a:pPr>
            <a:r>
              <a:rPr lang="en-US" sz="1400" dirty="0">
                <a:solidFill>
                  <a:srgbClr val="01070A"/>
                </a:solidFill>
                <a:latin typeface="Canva Sans"/>
              </a:rPr>
              <a:t>Algorithm </a:t>
            </a:r>
          </a:p>
          <a:p>
            <a:pPr marL="950553" lvl="1" indent="-475277" algn="l">
              <a:lnSpc>
                <a:spcPct val="150000"/>
              </a:lnSpc>
              <a:buFont typeface="Arial"/>
              <a:buChar char="•"/>
            </a:pPr>
            <a:r>
              <a:rPr lang="en-US" sz="1400" dirty="0">
                <a:solidFill>
                  <a:srgbClr val="01070A"/>
                </a:solidFill>
                <a:latin typeface="Canva Sans"/>
              </a:rPr>
              <a:t>Deployment  </a:t>
            </a:r>
          </a:p>
          <a:p>
            <a:pPr marL="950553" lvl="1" indent="-475277" algn="l">
              <a:lnSpc>
                <a:spcPct val="150000"/>
              </a:lnSpc>
              <a:buFont typeface="Arial"/>
              <a:buChar char="•"/>
            </a:pPr>
            <a:r>
              <a:rPr lang="en-US" sz="1400" dirty="0">
                <a:solidFill>
                  <a:srgbClr val="01070A"/>
                </a:solidFill>
                <a:latin typeface="Canva Sans"/>
              </a:rPr>
              <a:t>Result</a:t>
            </a:r>
          </a:p>
          <a:p>
            <a:pPr marL="950553" lvl="1" indent="-475277" algn="l">
              <a:lnSpc>
                <a:spcPct val="150000"/>
              </a:lnSpc>
              <a:buFont typeface="Arial"/>
              <a:buChar char="•"/>
            </a:pPr>
            <a:r>
              <a:rPr lang="en-US" sz="1400" dirty="0">
                <a:solidFill>
                  <a:srgbClr val="01070A"/>
                </a:solidFill>
                <a:latin typeface="Canva Sans"/>
              </a:rPr>
              <a:t>Conclusion</a:t>
            </a:r>
          </a:p>
          <a:p>
            <a:pPr marL="950553" lvl="1" indent="-475277" algn="l">
              <a:lnSpc>
                <a:spcPct val="150000"/>
              </a:lnSpc>
              <a:buFont typeface="Arial"/>
              <a:buChar char="•"/>
            </a:pPr>
            <a:r>
              <a:rPr lang="en-US" sz="1400" dirty="0">
                <a:solidFill>
                  <a:srgbClr val="01070A"/>
                </a:solidFill>
                <a:latin typeface="Canva Sans"/>
              </a:rPr>
              <a:t>Future Scope</a:t>
            </a:r>
          </a:p>
          <a:p>
            <a:pPr marL="950553" lvl="1" indent="-475277" algn="l">
              <a:lnSpc>
                <a:spcPct val="150000"/>
              </a:lnSpc>
              <a:buFont typeface="Arial"/>
              <a:buChar char="•"/>
            </a:pPr>
            <a:r>
              <a:rPr lang="en-US" sz="1400" dirty="0">
                <a:solidFill>
                  <a:srgbClr val="01070A"/>
                </a:solidFill>
                <a:latin typeface="Canva Sans"/>
              </a:rPr>
              <a:t>References</a:t>
            </a:r>
          </a:p>
          <a:p>
            <a:pPr marL="0" lvl="0" indent="0" algn="l" rtl="0">
              <a:lnSpc>
                <a:spcPct val="150000"/>
              </a:lnSpc>
              <a:spcBef>
                <a:spcPts val="0"/>
              </a:spcBef>
              <a:spcAft>
                <a:spcPts val="0"/>
              </a:spcAft>
              <a:buNone/>
            </a:pPr>
            <a:endParaRPr sz="300" dirty="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1950"/>
            <a:ext cx="7704000" cy="572700"/>
          </a:xfrm>
        </p:spPr>
        <p:txBody>
          <a:bodyPr/>
          <a:lstStyle/>
          <a:p>
            <a:pPr>
              <a:lnSpc>
                <a:spcPts val="7966"/>
              </a:lnSpc>
            </a:pPr>
            <a:r>
              <a:rPr lang="en-US" sz="2400" dirty="0" smtClean="0">
                <a:solidFill>
                  <a:srgbClr val="01070A"/>
                </a:solidFill>
                <a:latin typeface="Carelia"/>
              </a:rPr>
              <a:t>PROBLEM </a:t>
            </a:r>
            <a:r>
              <a:rPr lang="en-US" sz="2400" dirty="0">
                <a:solidFill>
                  <a:srgbClr val="01070A"/>
                </a:solidFill>
                <a:latin typeface="Carelia"/>
              </a:rPr>
              <a:t>STATEMENT</a:t>
            </a:r>
          </a:p>
        </p:txBody>
      </p:sp>
      <p:sp>
        <p:nvSpPr>
          <p:cNvPr id="3" name="Text Placeholder 2"/>
          <p:cNvSpPr>
            <a:spLocks noGrp="1"/>
          </p:cNvSpPr>
          <p:nvPr>
            <p:ph type="body" idx="1"/>
          </p:nvPr>
        </p:nvSpPr>
        <p:spPr>
          <a:xfrm>
            <a:off x="685800" y="1657350"/>
            <a:ext cx="7704000" cy="391500"/>
          </a:xfrm>
        </p:spPr>
        <p:txBody>
          <a:bodyPr/>
          <a:lstStyle/>
          <a:p>
            <a:pPr algn="l"/>
            <a:r>
              <a:rPr lang="en-US" sz="1800" dirty="0"/>
              <a:t>In today's digital age, where </a:t>
            </a:r>
            <a:r>
              <a:rPr lang="en-US" sz="1800" dirty="0" err="1"/>
              <a:t>cybersecurity</a:t>
            </a:r>
            <a:r>
              <a:rPr lang="en-US" sz="1800" dirty="0"/>
              <a:t> threats loom large, one of the significant concerns is the proliferation of </a:t>
            </a:r>
            <a:r>
              <a:rPr lang="en-US" sz="1800" dirty="0" err="1"/>
              <a:t>keyloggers</a:t>
            </a:r>
            <a:r>
              <a:rPr lang="en-US" sz="1800" dirty="0"/>
              <a:t>, stealthy software tools designed to monitor and record keystrokes on a user's computer without their knowledge. </a:t>
            </a:r>
            <a:r>
              <a:rPr lang="en-US" sz="1800" dirty="0" err="1"/>
              <a:t>Keyloggers</a:t>
            </a:r>
            <a:r>
              <a:rPr lang="en-US" sz="1800" dirty="0"/>
              <a:t> pose a severe threat to individuals and organizations as they can capture sensitive information such as passwords, credit card details, and other personal data, leading to identity theft, financial loss, and privacy breaches.</a:t>
            </a:r>
          </a:p>
        </p:txBody>
      </p:sp>
    </p:spTree>
    <p:extLst>
      <p:ext uri="{BB962C8B-B14F-4D97-AF65-F5344CB8AC3E}">
        <p14:creationId xmlns:p14="http://schemas.microsoft.com/office/powerpoint/2010/main" val="3712479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z="2400" b="1" dirty="0">
                <a:solidFill>
                  <a:srgbClr val="605048"/>
                </a:solidFill>
                <a:latin typeface="Carelia"/>
              </a:rPr>
              <a:t>PROPOSED SYSTEM</a:t>
            </a:r>
            <a:br>
              <a:rPr lang="en-US" sz="2400" b="1" dirty="0">
                <a:solidFill>
                  <a:srgbClr val="605048"/>
                </a:solidFill>
                <a:latin typeface="Carelia"/>
              </a:rPr>
            </a:br>
            <a:endParaRPr lang="en-US" sz="700" b="1" dirty="0"/>
          </a:p>
        </p:txBody>
      </p:sp>
      <p:sp>
        <p:nvSpPr>
          <p:cNvPr id="3" name="Text Placeholder 2"/>
          <p:cNvSpPr>
            <a:spLocks noGrp="1"/>
          </p:cNvSpPr>
          <p:nvPr>
            <p:ph type="body" idx="1"/>
          </p:nvPr>
        </p:nvSpPr>
        <p:spPr/>
        <p:txBody>
          <a:bodyPr/>
          <a:lstStyle/>
          <a:p>
            <a:pPr algn="l">
              <a:lnSpc>
                <a:spcPct val="150000"/>
              </a:lnSpc>
            </a:pPr>
            <a:r>
              <a:rPr lang="en-US" sz="1100" spc="57" dirty="0">
                <a:solidFill>
                  <a:srgbClr val="605048"/>
                </a:solidFill>
                <a:latin typeface="Carelia"/>
              </a:rPr>
              <a:t>1. User Access Controls: </a:t>
            </a:r>
            <a:r>
              <a:rPr lang="en-US" sz="1100" spc="57" dirty="0" smtClean="0">
                <a:solidFill>
                  <a:srgbClr val="605048"/>
                </a:solidFill>
                <a:latin typeface="Carelia"/>
              </a:rPr>
              <a:t>Enforce </a:t>
            </a:r>
            <a:r>
              <a:rPr lang="en-US" sz="1100" spc="57" dirty="0">
                <a:solidFill>
                  <a:srgbClr val="605048"/>
                </a:solidFill>
                <a:latin typeface="Carelia"/>
              </a:rPr>
              <a:t>strict access controls to limit employees' permissions based on their roles and responsibilities.</a:t>
            </a:r>
          </a:p>
          <a:p>
            <a:pPr algn="l">
              <a:lnSpc>
                <a:spcPct val="150000"/>
              </a:lnSpc>
            </a:pPr>
            <a:endParaRPr lang="en-US" sz="1100" spc="57" dirty="0">
              <a:solidFill>
                <a:srgbClr val="605048"/>
              </a:solidFill>
              <a:latin typeface="Carelia"/>
            </a:endParaRPr>
          </a:p>
          <a:p>
            <a:pPr algn="l">
              <a:lnSpc>
                <a:spcPct val="150000"/>
              </a:lnSpc>
            </a:pPr>
            <a:r>
              <a:rPr lang="en-US" sz="1100" spc="57" dirty="0">
                <a:solidFill>
                  <a:srgbClr val="605048"/>
                </a:solidFill>
                <a:latin typeface="Carelia"/>
              </a:rPr>
              <a:t>2. Activity Monitoring: Implement continuous monitoring of employee actions using security tools and logging mechanisms.</a:t>
            </a:r>
          </a:p>
          <a:p>
            <a:pPr algn="l">
              <a:lnSpc>
                <a:spcPct val="150000"/>
              </a:lnSpc>
            </a:pPr>
            <a:endParaRPr lang="en-US" sz="1100" spc="57" dirty="0">
              <a:solidFill>
                <a:srgbClr val="605048"/>
              </a:solidFill>
              <a:latin typeface="Carelia"/>
            </a:endParaRPr>
          </a:p>
          <a:p>
            <a:pPr algn="l">
              <a:lnSpc>
                <a:spcPct val="150000"/>
              </a:lnSpc>
            </a:pPr>
            <a:r>
              <a:rPr lang="en-US" sz="1100" spc="57" dirty="0">
                <a:solidFill>
                  <a:srgbClr val="605048"/>
                </a:solidFill>
                <a:latin typeface="Carelia"/>
              </a:rPr>
              <a:t>3. Regular Audits: Conduct periodic audits of system logs and user activities to identify suspicious behavior and unauthorized software installations.</a:t>
            </a:r>
          </a:p>
          <a:p>
            <a:pPr algn="l">
              <a:lnSpc>
                <a:spcPct val="150000"/>
              </a:lnSpc>
            </a:pPr>
            <a:endParaRPr lang="en-US" sz="1100" spc="57" dirty="0">
              <a:solidFill>
                <a:srgbClr val="605048"/>
              </a:solidFill>
              <a:latin typeface="Carelia"/>
            </a:endParaRPr>
          </a:p>
          <a:p>
            <a:pPr algn="l">
              <a:lnSpc>
                <a:spcPct val="150000"/>
              </a:lnSpc>
            </a:pPr>
            <a:r>
              <a:rPr lang="en-US" sz="1100" spc="57" dirty="0">
                <a:solidFill>
                  <a:srgbClr val="605048"/>
                </a:solidFill>
                <a:latin typeface="Carelia"/>
              </a:rPr>
              <a:t>4. Incident Response Plan: Develop a comprehensive incident response plan to address insider attacks promptly and minimize their impact on operations.</a:t>
            </a:r>
          </a:p>
          <a:p>
            <a:pPr algn="l">
              <a:lnSpc>
                <a:spcPct val="150000"/>
              </a:lnSpc>
            </a:pPr>
            <a:endParaRPr lang="en-US" sz="1100" spc="57" dirty="0">
              <a:solidFill>
                <a:srgbClr val="605048"/>
              </a:solidFill>
              <a:latin typeface="Carelia"/>
            </a:endParaRPr>
          </a:p>
          <a:p>
            <a:pPr algn="l">
              <a:lnSpc>
                <a:spcPct val="150000"/>
              </a:lnSpc>
            </a:pPr>
            <a:r>
              <a:rPr lang="en-US" sz="1100" spc="57" dirty="0">
                <a:solidFill>
                  <a:srgbClr val="605048"/>
                </a:solidFill>
                <a:latin typeface="Carelia"/>
              </a:rPr>
              <a:t>5. </a:t>
            </a:r>
            <a:r>
              <a:rPr lang="en-US" sz="1100" spc="57" dirty="0" err="1">
                <a:solidFill>
                  <a:srgbClr val="605048"/>
                </a:solidFill>
                <a:latin typeface="Carelia"/>
              </a:rPr>
              <a:t>Cybersecurity</a:t>
            </a:r>
            <a:r>
              <a:rPr lang="en-US" sz="1100" spc="57" dirty="0">
                <a:solidFill>
                  <a:srgbClr val="605048"/>
                </a:solidFill>
                <a:latin typeface="Carelia"/>
              </a:rPr>
              <a:t> Awareness Training: Provide ongoing training to employees to raise awareness about insider threats and educate them on best practices for maintaining data integrity and security.</a:t>
            </a:r>
          </a:p>
          <a:p>
            <a:pPr algn="l">
              <a:lnSpc>
                <a:spcPct val="150000"/>
              </a:lnSpc>
            </a:pPr>
            <a:endParaRPr lang="en-US" sz="1100" dirty="0"/>
          </a:p>
        </p:txBody>
      </p:sp>
    </p:spTree>
    <p:extLst>
      <p:ext uri="{BB962C8B-B14F-4D97-AF65-F5344CB8AC3E}">
        <p14:creationId xmlns:p14="http://schemas.microsoft.com/office/powerpoint/2010/main" val="2267673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z="3200" spc="39" dirty="0">
                <a:solidFill>
                  <a:srgbClr val="605048"/>
                </a:solidFill>
                <a:latin typeface="Carelia Bold"/>
              </a:rPr>
              <a:t>SYSTEM DEVELOPMENT APPROACH </a:t>
            </a:r>
            <a:br>
              <a:rPr lang="en-US" sz="3200" spc="39" dirty="0">
                <a:solidFill>
                  <a:srgbClr val="605048"/>
                </a:solidFill>
                <a:latin typeface="Carelia Bold"/>
              </a:rPr>
            </a:br>
            <a:endParaRPr lang="en-US" dirty="0"/>
          </a:p>
        </p:txBody>
      </p:sp>
      <p:sp>
        <p:nvSpPr>
          <p:cNvPr id="3" name="Text Placeholder 2"/>
          <p:cNvSpPr>
            <a:spLocks noGrp="1"/>
          </p:cNvSpPr>
          <p:nvPr>
            <p:ph type="body" idx="1"/>
          </p:nvPr>
        </p:nvSpPr>
        <p:spPr>
          <a:xfrm>
            <a:off x="685800" y="819150"/>
            <a:ext cx="7704000" cy="391500"/>
          </a:xfrm>
        </p:spPr>
        <p:txBody>
          <a:bodyPr/>
          <a:lstStyle/>
          <a:p>
            <a:pPr algn="l"/>
            <a:endParaRPr lang="en-US" sz="1400" dirty="0"/>
          </a:p>
          <a:p>
            <a:pPr algn="l"/>
            <a:endParaRPr lang="en-US" sz="1400" dirty="0"/>
          </a:p>
          <a:p>
            <a:pPr algn="l"/>
            <a:r>
              <a:rPr lang="en-US" sz="1400" spc="126" dirty="0">
                <a:solidFill>
                  <a:srgbClr val="605048"/>
                </a:solidFill>
                <a:latin typeface="Glacial Indifference"/>
              </a:rPr>
              <a:t>1. Operating System:</a:t>
            </a:r>
          </a:p>
          <a:p>
            <a:pPr algn="l"/>
            <a:r>
              <a:rPr lang="en-US" sz="1400" spc="126" dirty="0">
                <a:solidFill>
                  <a:srgbClr val="605048"/>
                </a:solidFill>
                <a:latin typeface="Glacial Indifference"/>
              </a:rPr>
              <a:t> - Windows, </a:t>
            </a:r>
            <a:r>
              <a:rPr lang="en-US" sz="1400" spc="126" dirty="0" err="1">
                <a:solidFill>
                  <a:srgbClr val="605048"/>
                </a:solidFill>
                <a:latin typeface="Glacial Indifference"/>
              </a:rPr>
              <a:t>macOS</a:t>
            </a:r>
            <a:r>
              <a:rPr lang="en-US" sz="1400" spc="126" dirty="0">
                <a:solidFill>
                  <a:srgbClr val="605048"/>
                </a:solidFill>
                <a:latin typeface="Glacial Indifference"/>
              </a:rPr>
              <a:t>, or Linux.</a:t>
            </a:r>
          </a:p>
          <a:p>
            <a:pPr algn="l"/>
            <a:endParaRPr lang="en-US" sz="1400" spc="126" dirty="0">
              <a:solidFill>
                <a:srgbClr val="605048"/>
              </a:solidFill>
              <a:latin typeface="Glacial Indifference"/>
            </a:endParaRPr>
          </a:p>
          <a:p>
            <a:pPr algn="l"/>
            <a:r>
              <a:rPr lang="en-US" sz="1400" spc="126" dirty="0">
                <a:solidFill>
                  <a:srgbClr val="605048"/>
                </a:solidFill>
                <a:latin typeface="Glacial Indifference"/>
              </a:rPr>
              <a:t>2. Hardware:</a:t>
            </a:r>
          </a:p>
          <a:p>
            <a:pPr algn="l"/>
            <a:r>
              <a:rPr lang="en-US" sz="1400" spc="126" dirty="0">
                <a:solidFill>
                  <a:srgbClr val="605048"/>
                </a:solidFill>
                <a:latin typeface="Glacial Indifference"/>
              </a:rPr>
              <a:t> - Standard computer hardware.</a:t>
            </a:r>
          </a:p>
          <a:p>
            <a:pPr algn="l"/>
            <a:endParaRPr lang="en-US" sz="1400" spc="126" dirty="0">
              <a:solidFill>
                <a:srgbClr val="605048"/>
              </a:solidFill>
              <a:latin typeface="Glacial Indifference"/>
            </a:endParaRPr>
          </a:p>
          <a:p>
            <a:pPr algn="l"/>
            <a:r>
              <a:rPr lang="en-US" sz="1400" spc="126" dirty="0">
                <a:solidFill>
                  <a:srgbClr val="605048"/>
                </a:solidFill>
                <a:latin typeface="Glacial Indifference"/>
              </a:rPr>
              <a:t>3. Programming Language:</a:t>
            </a:r>
          </a:p>
          <a:p>
            <a:pPr algn="l"/>
            <a:r>
              <a:rPr lang="en-US" sz="1400" spc="126" dirty="0">
                <a:solidFill>
                  <a:srgbClr val="605048"/>
                </a:solidFill>
                <a:latin typeface="Glacial Indifference"/>
              </a:rPr>
              <a:t> - Python is commonly used.</a:t>
            </a:r>
          </a:p>
          <a:p>
            <a:pPr algn="l"/>
            <a:endParaRPr lang="en-US" sz="1400" spc="126" dirty="0">
              <a:solidFill>
                <a:srgbClr val="605048"/>
              </a:solidFill>
              <a:latin typeface="Glacial Indifference"/>
            </a:endParaRPr>
          </a:p>
          <a:p>
            <a:pPr algn="l"/>
            <a:r>
              <a:rPr lang="en-US" sz="1400" spc="126" dirty="0">
                <a:solidFill>
                  <a:srgbClr val="605048"/>
                </a:solidFill>
                <a:latin typeface="Glacial Indifference"/>
              </a:rPr>
              <a:t>4. Libraries:</a:t>
            </a:r>
          </a:p>
          <a:p>
            <a:pPr algn="l"/>
            <a:r>
              <a:rPr lang="en-US" sz="1400" spc="126" dirty="0">
                <a:solidFill>
                  <a:srgbClr val="605048"/>
                </a:solidFill>
                <a:latin typeface="Glacial Indifference"/>
              </a:rPr>
              <a:t> - </a:t>
            </a:r>
            <a:r>
              <a:rPr lang="en-US" sz="1400" spc="126" dirty="0" err="1">
                <a:solidFill>
                  <a:srgbClr val="605048"/>
                </a:solidFill>
                <a:latin typeface="Glacial Indifference"/>
              </a:rPr>
              <a:t>PyHook</a:t>
            </a:r>
            <a:r>
              <a:rPr lang="en-US" sz="1400" spc="126" dirty="0">
                <a:solidFill>
                  <a:srgbClr val="605048"/>
                </a:solidFill>
                <a:latin typeface="Glacial Indifference"/>
              </a:rPr>
              <a:t> or </a:t>
            </a:r>
            <a:r>
              <a:rPr lang="en-US" sz="1400" spc="126" dirty="0" err="1">
                <a:solidFill>
                  <a:srgbClr val="605048"/>
                </a:solidFill>
                <a:latin typeface="Glacial Indifference"/>
              </a:rPr>
              <a:t>pyxhook</a:t>
            </a:r>
            <a:r>
              <a:rPr lang="en-US" sz="1400" spc="126" dirty="0">
                <a:solidFill>
                  <a:srgbClr val="605048"/>
                </a:solidFill>
                <a:latin typeface="Glacial Indifference"/>
              </a:rPr>
              <a:t> for Windows/Linux, </a:t>
            </a:r>
            <a:r>
              <a:rPr lang="en-US" sz="1400" spc="126" dirty="0" err="1">
                <a:solidFill>
                  <a:srgbClr val="605048"/>
                </a:solidFill>
                <a:latin typeface="Glacial Indifference"/>
              </a:rPr>
              <a:t>pynput</a:t>
            </a:r>
            <a:r>
              <a:rPr lang="en-US" sz="1400" spc="126" dirty="0">
                <a:solidFill>
                  <a:srgbClr val="605048"/>
                </a:solidFill>
                <a:latin typeface="Glacial Indifference"/>
              </a:rPr>
              <a:t> for cross-platform support, pywin32 for Windows, </a:t>
            </a:r>
            <a:r>
              <a:rPr lang="en-US" sz="1400" spc="126" dirty="0" err="1">
                <a:solidFill>
                  <a:srgbClr val="605048"/>
                </a:solidFill>
                <a:latin typeface="Glacial Indifference"/>
              </a:rPr>
              <a:t>Xlib</a:t>
            </a:r>
            <a:r>
              <a:rPr lang="en-US" sz="1400" spc="126" dirty="0">
                <a:solidFill>
                  <a:srgbClr val="605048"/>
                </a:solidFill>
                <a:latin typeface="Glacial Indifference"/>
              </a:rPr>
              <a:t> for Linux, </a:t>
            </a:r>
            <a:r>
              <a:rPr lang="en-US" sz="1400" spc="126" dirty="0" err="1">
                <a:solidFill>
                  <a:srgbClr val="605048"/>
                </a:solidFill>
                <a:latin typeface="Glacial Indifference"/>
              </a:rPr>
              <a:t>ctypes</a:t>
            </a:r>
            <a:r>
              <a:rPr lang="en-US" sz="1400" spc="126" dirty="0">
                <a:solidFill>
                  <a:srgbClr val="605048"/>
                </a:solidFill>
                <a:latin typeface="Glacial Indifference"/>
              </a:rPr>
              <a:t> for </a:t>
            </a:r>
            <a:r>
              <a:rPr lang="en-US" sz="1400" spc="126" dirty="0" err="1">
                <a:solidFill>
                  <a:srgbClr val="605048"/>
                </a:solidFill>
                <a:latin typeface="Glacial Indifference"/>
              </a:rPr>
              <a:t>macOS</a:t>
            </a:r>
            <a:r>
              <a:rPr lang="en-US" sz="1400" spc="126" dirty="0">
                <a:solidFill>
                  <a:srgbClr val="605048"/>
                </a:solidFill>
                <a:latin typeface="Glacial Indifference"/>
              </a:rPr>
              <a:t>, </a:t>
            </a:r>
            <a:r>
              <a:rPr lang="en-US" sz="1400" spc="126" dirty="0" err="1">
                <a:solidFill>
                  <a:srgbClr val="605048"/>
                </a:solidFill>
                <a:latin typeface="Glacial Indifference"/>
              </a:rPr>
              <a:t>pyinstaller</a:t>
            </a:r>
            <a:r>
              <a:rPr lang="en-US" sz="1400" spc="126" dirty="0">
                <a:solidFill>
                  <a:srgbClr val="605048"/>
                </a:solidFill>
                <a:latin typeface="Glacial Indifference"/>
              </a:rPr>
              <a:t> for packaging.</a:t>
            </a:r>
          </a:p>
          <a:p>
            <a:pPr algn="l"/>
            <a:endParaRPr lang="en-US" sz="1400" spc="126" dirty="0">
              <a:solidFill>
                <a:srgbClr val="605048"/>
              </a:solidFill>
              <a:latin typeface="Glacial Indifference"/>
            </a:endParaRPr>
          </a:p>
          <a:p>
            <a:pPr algn="l"/>
            <a:r>
              <a:rPr lang="en-US" sz="1400" spc="126" dirty="0">
                <a:solidFill>
                  <a:srgbClr val="605048"/>
                </a:solidFill>
                <a:latin typeface="Glacial Indifference"/>
              </a:rPr>
              <a:t>5. Tools:</a:t>
            </a:r>
          </a:p>
          <a:p>
            <a:pPr algn="l"/>
            <a:r>
              <a:rPr lang="en-US" sz="1400" spc="126" dirty="0">
                <a:solidFill>
                  <a:srgbClr val="605048"/>
                </a:solidFill>
                <a:latin typeface="Glacial Indifference"/>
              </a:rPr>
              <a:t> - IDE like </a:t>
            </a:r>
            <a:r>
              <a:rPr lang="en-US" sz="1400" spc="126" dirty="0" err="1">
                <a:solidFill>
                  <a:srgbClr val="605048"/>
                </a:solidFill>
                <a:latin typeface="Glacial Indifference"/>
              </a:rPr>
              <a:t>PyCharm</a:t>
            </a:r>
            <a:r>
              <a:rPr lang="en-US" sz="1400" spc="126" dirty="0">
                <a:solidFill>
                  <a:srgbClr val="605048"/>
                </a:solidFill>
                <a:latin typeface="Glacial Indifference"/>
              </a:rPr>
              <a:t>, version control with </a:t>
            </a:r>
            <a:r>
              <a:rPr lang="en-US" sz="1400" spc="126" dirty="0" err="1">
                <a:solidFill>
                  <a:srgbClr val="605048"/>
                </a:solidFill>
                <a:latin typeface="Glacial Indifference"/>
              </a:rPr>
              <a:t>Git</a:t>
            </a:r>
            <a:r>
              <a:rPr lang="en-US" sz="1400" spc="126" dirty="0">
                <a:solidFill>
                  <a:srgbClr val="605048"/>
                </a:solidFill>
                <a:latin typeface="Glacial Indifference"/>
              </a:rPr>
              <a:t>, virtual environment setup with </a:t>
            </a:r>
            <a:r>
              <a:rPr lang="en-US" sz="1400" spc="126" dirty="0" err="1">
                <a:solidFill>
                  <a:srgbClr val="605048"/>
                </a:solidFill>
                <a:latin typeface="Glacial Indifference"/>
              </a:rPr>
              <a:t>virtualenv</a:t>
            </a:r>
            <a:r>
              <a:rPr lang="en-US" sz="1400" spc="126" dirty="0">
                <a:solidFill>
                  <a:srgbClr val="605048"/>
                </a:solidFill>
                <a:latin typeface="Glacial Indifference"/>
              </a:rPr>
              <a:t> or Anaconda, documentation with Sphinx or </a:t>
            </a:r>
            <a:r>
              <a:rPr lang="en-US" sz="1400" spc="126" dirty="0" err="1">
                <a:solidFill>
                  <a:srgbClr val="605048"/>
                </a:solidFill>
                <a:latin typeface="Glacial Indifference"/>
              </a:rPr>
              <a:t>MkDocs</a:t>
            </a:r>
            <a:r>
              <a:rPr lang="en-US" sz="1400" spc="126" dirty="0">
                <a:solidFill>
                  <a:srgbClr val="605048"/>
                </a:solidFill>
                <a:latin typeface="Glacial Indifference"/>
              </a:rPr>
              <a:t>.</a:t>
            </a:r>
          </a:p>
          <a:p>
            <a:pPr algn="l"/>
            <a:endParaRPr lang="en-US" sz="1400" spc="126" dirty="0">
              <a:solidFill>
                <a:srgbClr val="605048"/>
              </a:solidFill>
              <a:latin typeface="Glacial Indifference"/>
            </a:endParaRPr>
          </a:p>
          <a:p>
            <a:pPr algn="l"/>
            <a:endParaRPr lang="en-US" sz="1400" dirty="0"/>
          </a:p>
        </p:txBody>
      </p:sp>
    </p:spTree>
    <p:extLst>
      <p:ext uri="{BB962C8B-B14F-4D97-AF65-F5344CB8AC3E}">
        <p14:creationId xmlns:p14="http://schemas.microsoft.com/office/powerpoint/2010/main" val="3900118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85750"/>
            <a:ext cx="7704000" cy="572700"/>
          </a:xfrm>
        </p:spPr>
        <p:txBody>
          <a:bodyPr/>
          <a:lstStyle/>
          <a:p>
            <a:r>
              <a:rPr lang="en-US" sz="3200" spc="208" dirty="0">
                <a:solidFill>
                  <a:srgbClr val="000000"/>
                </a:solidFill>
                <a:latin typeface="Carelia"/>
              </a:rPr>
              <a:t>ALGORITHM </a:t>
            </a:r>
            <a:br>
              <a:rPr lang="en-US" sz="3200" spc="208" dirty="0">
                <a:solidFill>
                  <a:srgbClr val="000000"/>
                </a:solidFill>
                <a:latin typeface="Carelia"/>
              </a:rPr>
            </a:br>
            <a:endParaRPr lang="en-US" dirty="0"/>
          </a:p>
        </p:txBody>
      </p:sp>
      <p:sp>
        <p:nvSpPr>
          <p:cNvPr id="3" name="Text Placeholder 2"/>
          <p:cNvSpPr>
            <a:spLocks noGrp="1"/>
          </p:cNvSpPr>
          <p:nvPr>
            <p:ph type="body" idx="1"/>
          </p:nvPr>
        </p:nvSpPr>
        <p:spPr>
          <a:xfrm>
            <a:off x="762000" y="590550"/>
            <a:ext cx="7704000" cy="391500"/>
          </a:xfrm>
        </p:spPr>
        <p:txBody>
          <a:bodyPr/>
          <a:lstStyle/>
          <a:p>
            <a:pPr algn="l"/>
            <a:endParaRPr lang="en-US" sz="1800" dirty="0"/>
          </a:p>
          <a:p>
            <a:pPr algn="l"/>
            <a:r>
              <a:rPr lang="en-US" sz="1800" spc="71" dirty="0">
                <a:solidFill>
                  <a:srgbClr val="000000"/>
                </a:solidFill>
                <a:latin typeface="Times New Roman"/>
              </a:rPr>
              <a:t>1. Capture Keystrokes:</a:t>
            </a:r>
          </a:p>
          <a:p>
            <a:pPr algn="l"/>
            <a:r>
              <a:rPr lang="en-US" sz="1800" spc="71" dirty="0">
                <a:solidFill>
                  <a:srgbClr val="000000"/>
                </a:solidFill>
                <a:latin typeface="Times New Roman"/>
              </a:rPr>
              <a:t> - Continuously monitor keyboard input to capture keystrokes.</a:t>
            </a:r>
          </a:p>
          <a:p>
            <a:pPr algn="l"/>
            <a:r>
              <a:rPr lang="en-US" sz="1800" spc="71" dirty="0">
                <a:solidFill>
                  <a:srgbClr val="000000"/>
                </a:solidFill>
                <a:latin typeface="Times New Roman"/>
              </a:rPr>
              <a:t> - Record each key pressed along with any modifiers and special keys.</a:t>
            </a:r>
          </a:p>
          <a:p>
            <a:pPr algn="l"/>
            <a:endParaRPr lang="en-US" sz="1800" spc="71" dirty="0">
              <a:solidFill>
                <a:srgbClr val="000000"/>
              </a:solidFill>
              <a:latin typeface="Times New Roman"/>
            </a:endParaRPr>
          </a:p>
          <a:p>
            <a:pPr algn="l"/>
            <a:r>
              <a:rPr lang="en-US" sz="1800" spc="71" dirty="0">
                <a:solidFill>
                  <a:srgbClr val="000000"/>
                </a:solidFill>
                <a:latin typeface="Times New Roman"/>
              </a:rPr>
              <a:t>2. Log Keystrokes:</a:t>
            </a:r>
          </a:p>
          <a:p>
            <a:pPr algn="l"/>
            <a:r>
              <a:rPr lang="en-US" sz="1800" spc="71" dirty="0">
                <a:solidFill>
                  <a:srgbClr val="000000"/>
                </a:solidFill>
                <a:latin typeface="Times New Roman"/>
              </a:rPr>
              <a:t> - Save the captured keystrokes in a log file with timestamps.</a:t>
            </a:r>
          </a:p>
          <a:p>
            <a:pPr algn="l"/>
            <a:endParaRPr lang="en-US" sz="1800" spc="71" dirty="0">
              <a:solidFill>
                <a:srgbClr val="000000"/>
              </a:solidFill>
              <a:latin typeface="Times New Roman"/>
            </a:endParaRPr>
          </a:p>
          <a:p>
            <a:pPr algn="l"/>
            <a:r>
              <a:rPr lang="en-US" sz="1800" spc="71" dirty="0">
                <a:solidFill>
                  <a:srgbClr val="000000"/>
                </a:solidFill>
                <a:latin typeface="Times New Roman"/>
              </a:rPr>
              <a:t>3. Handle Special Cases:</a:t>
            </a:r>
          </a:p>
          <a:p>
            <a:pPr algn="l"/>
            <a:r>
              <a:rPr lang="en-US" sz="1800" spc="71" dirty="0">
                <a:solidFill>
                  <a:srgbClr val="000000"/>
                </a:solidFill>
                <a:latin typeface="Times New Roman"/>
              </a:rPr>
              <a:t> - Manage special cases like system keys or unintended actions.</a:t>
            </a:r>
          </a:p>
          <a:p>
            <a:pPr algn="l"/>
            <a:endParaRPr lang="en-US" sz="1800" spc="71" dirty="0">
              <a:solidFill>
                <a:srgbClr val="000000"/>
              </a:solidFill>
              <a:latin typeface="Times New Roman"/>
            </a:endParaRPr>
          </a:p>
          <a:p>
            <a:pPr algn="l"/>
            <a:r>
              <a:rPr lang="en-US" sz="1800" spc="71" dirty="0">
                <a:solidFill>
                  <a:srgbClr val="000000"/>
                </a:solidFill>
                <a:latin typeface="Times New Roman"/>
              </a:rPr>
              <a:t>4. Run Stealthily (Optional):</a:t>
            </a:r>
          </a:p>
          <a:p>
            <a:pPr algn="l"/>
            <a:r>
              <a:rPr lang="en-US" sz="1800" spc="71" dirty="0">
                <a:solidFill>
                  <a:srgbClr val="000000"/>
                </a:solidFill>
                <a:latin typeface="Times New Roman"/>
              </a:rPr>
              <a:t> - Hide the </a:t>
            </a:r>
            <a:r>
              <a:rPr lang="en-US" sz="1800" spc="71" dirty="0" err="1">
                <a:solidFill>
                  <a:srgbClr val="000000"/>
                </a:solidFill>
                <a:latin typeface="Times New Roman"/>
              </a:rPr>
              <a:t>keylogger</a:t>
            </a:r>
            <a:r>
              <a:rPr lang="en-US" sz="1800" spc="71" dirty="0">
                <a:solidFill>
                  <a:srgbClr val="000000"/>
                </a:solidFill>
                <a:latin typeface="Times New Roman"/>
              </a:rPr>
              <a:t> to run without detection.</a:t>
            </a:r>
          </a:p>
          <a:p>
            <a:pPr algn="l">
              <a:spcBef>
                <a:spcPct val="0"/>
              </a:spcBef>
            </a:pPr>
            <a:endParaRPr lang="en-US" sz="1800" spc="71" dirty="0">
              <a:solidFill>
                <a:srgbClr val="000000"/>
              </a:solidFill>
              <a:latin typeface="Times New Roman"/>
            </a:endParaRPr>
          </a:p>
          <a:p>
            <a:pPr algn="l"/>
            <a:endParaRPr lang="en-US" sz="1800" dirty="0"/>
          </a:p>
        </p:txBody>
      </p:sp>
    </p:spTree>
    <p:extLst>
      <p:ext uri="{BB962C8B-B14F-4D97-AF65-F5344CB8AC3E}">
        <p14:creationId xmlns:p14="http://schemas.microsoft.com/office/powerpoint/2010/main" val="4272848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spc="237" dirty="0">
                <a:solidFill>
                  <a:srgbClr val="605048"/>
                </a:solidFill>
                <a:latin typeface="Carelia Bold"/>
              </a:rPr>
              <a:t>DEPLOYMENT</a:t>
            </a:r>
            <a:endParaRPr lang="en-US" sz="2000" b="1" dirty="0"/>
          </a:p>
        </p:txBody>
      </p:sp>
      <p:sp>
        <p:nvSpPr>
          <p:cNvPr id="3" name="Text Placeholder 2"/>
          <p:cNvSpPr>
            <a:spLocks noGrp="1"/>
          </p:cNvSpPr>
          <p:nvPr>
            <p:ph type="body" idx="1"/>
          </p:nvPr>
        </p:nvSpPr>
        <p:spPr>
          <a:xfrm>
            <a:off x="762000" y="1047750"/>
            <a:ext cx="7704000" cy="391500"/>
          </a:xfrm>
        </p:spPr>
        <p:txBody>
          <a:bodyPr/>
          <a:lstStyle/>
          <a:p>
            <a:pPr algn="l"/>
            <a:r>
              <a:rPr lang="en-US" sz="1400" spc="204" dirty="0">
                <a:solidFill>
                  <a:srgbClr val="605048"/>
                </a:solidFill>
                <a:latin typeface="Glacial Indifference"/>
              </a:rPr>
              <a:t>Development: </a:t>
            </a:r>
          </a:p>
          <a:p>
            <a:pPr algn="l"/>
            <a:r>
              <a:rPr lang="en-US" sz="1400" spc="204" dirty="0">
                <a:solidFill>
                  <a:srgbClr val="605048"/>
                </a:solidFill>
                <a:latin typeface="Glacial Indifference"/>
              </a:rPr>
              <a:t> </a:t>
            </a:r>
            <a:r>
              <a:rPr lang="en-US" sz="1400" spc="204" dirty="0" err="1">
                <a:solidFill>
                  <a:srgbClr val="605048"/>
                </a:solidFill>
                <a:latin typeface="Glacial Indifference"/>
              </a:rPr>
              <a:t>DEvelop</a:t>
            </a:r>
            <a:r>
              <a:rPr lang="en-US" sz="1400" spc="204" dirty="0">
                <a:solidFill>
                  <a:srgbClr val="605048"/>
                </a:solidFill>
                <a:latin typeface="Glacial Indifference"/>
              </a:rPr>
              <a:t> the </a:t>
            </a:r>
            <a:r>
              <a:rPr lang="en-US" sz="1400" spc="204" dirty="0" err="1">
                <a:solidFill>
                  <a:srgbClr val="605048"/>
                </a:solidFill>
                <a:latin typeface="Glacial Indifference"/>
              </a:rPr>
              <a:t>keylogger</a:t>
            </a:r>
            <a:r>
              <a:rPr lang="en-US" sz="1400" spc="204" dirty="0">
                <a:solidFill>
                  <a:srgbClr val="605048"/>
                </a:solidFill>
                <a:latin typeface="Glacial Indifference"/>
              </a:rPr>
              <a:t> using chosen programming language and libraries.</a:t>
            </a:r>
          </a:p>
          <a:p>
            <a:pPr algn="l"/>
            <a:endParaRPr lang="en-US" sz="1400" spc="204" dirty="0">
              <a:solidFill>
                <a:srgbClr val="605048"/>
              </a:solidFill>
              <a:latin typeface="Glacial Indifference"/>
            </a:endParaRPr>
          </a:p>
          <a:p>
            <a:pPr algn="l"/>
            <a:r>
              <a:rPr lang="en-US" sz="1400" spc="204" dirty="0">
                <a:solidFill>
                  <a:srgbClr val="605048"/>
                </a:solidFill>
                <a:latin typeface="Glacial Indifference"/>
              </a:rPr>
              <a:t>Testing:</a:t>
            </a:r>
          </a:p>
          <a:p>
            <a:pPr algn="l"/>
            <a:r>
              <a:rPr lang="en-US" sz="1400" spc="204" dirty="0">
                <a:solidFill>
                  <a:srgbClr val="605048"/>
                </a:solidFill>
                <a:latin typeface="Glacial Indifference"/>
              </a:rPr>
              <a:t> Ensure accurate and reliable keystroke capturing without system interference.</a:t>
            </a:r>
          </a:p>
          <a:p>
            <a:pPr algn="l"/>
            <a:endParaRPr lang="en-US" sz="1400" spc="204" dirty="0">
              <a:solidFill>
                <a:srgbClr val="605048"/>
              </a:solidFill>
              <a:latin typeface="Glacial Indifference"/>
            </a:endParaRPr>
          </a:p>
          <a:p>
            <a:pPr algn="l"/>
            <a:r>
              <a:rPr lang="en-US" sz="1400" spc="204" dirty="0">
                <a:solidFill>
                  <a:srgbClr val="605048"/>
                </a:solidFill>
                <a:latin typeface="Glacial Indifference"/>
              </a:rPr>
              <a:t>Packaging:</a:t>
            </a:r>
          </a:p>
          <a:p>
            <a:pPr algn="l"/>
            <a:r>
              <a:rPr lang="en-US" sz="1400" spc="204" dirty="0">
                <a:solidFill>
                  <a:srgbClr val="605048"/>
                </a:solidFill>
                <a:latin typeface="Glacial Indifference"/>
              </a:rPr>
              <a:t> Package the </a:t>
            </a:r>
            <a:r>
              <a:rPr lang="en-US" sz="1400" spc="204" dirty="0" err="1">
                <a:solidFill>
                  <a:srgbClr val="605048"/>
                </a:solidFill>
                <a:latin typeface="Glacial Indifference"/>
              </a:rPr>
              <a:t>keylogger</a:t>
            </a:r>
            <a:r>
              <a:rPr lang="en-US" sz="1400" spc="204" dirty="0">
                <a:solidFill>
                  <a:srgbClr val="605048"/>
                </a:solidFill>
                <a:latin typeface="Glacial Indifference"/>
              </a:rPr>
              <a:t> into an executable file.</a:t>
            </a:r>
          </a:p>
          <a:p>
            <a:pPr algn="l"/>
            <a:endParaRPr lang="en-US" sz="1400" spc="204" dirty="0">
              <a:solidFill>
                <a:srgbClr val="605048"/>
              </a:solidFill>
              <a:latin typeface="Glacial Indifference"/>
            </a:endParaRPr>
          </a:p>
          <a:p>
            <a:pPr algn="l"/>
            <a:r>
              <a:rPr lang="en-US" sz="1400" spc="204" dirty="0">
                <a:solidFill>
                  <a:srgbClr val="605048"/>
                </a:solidFill>
                <a:latin typeface="Glacial Indifference"/>
              </a:rPr>
              <a:t>Deployment:</a:t>
            </a:r>
          </a:p>
          <a:p>
            <a:pPr algn="l"/>
            <a:r>
              <a:rPr lang="en-US" sz="1400" spc="204" dirty="0">
                <a:solidFill>
                  <a:srgbClr val="605048"/>
                </a:solidFill>
                <a:latin typeface="Glacial Indifference"/>
              </a:rPr>
              <a:t> Distribute responsibly, following ethical guidelines and legal regulations.</a:t>
            </a:r>
          </a:p>
          <a:p>
            <a:pPr algn="l"/>
            <a:endParaRPr lang="en-US" sz="1400" spc="204" dirty="0">
              <a:solidFill>
                <a:srgbClr val="605048"/>
              </a:solidFill>
              <a:latin typeface="Glacial Indifference"/>
            </a:endParaRPr>
          </a:p>
          <a:p>
            <a:pPr algn="l"/>
            <a:r>
              <a:rPr lang="en-US" sz="1400" spc="204" dirty="0">
                <a:solidFill>
                  <a:srgbClr val="605048"/>
                </a:solidFill>
                <a:latin typeface="Glacial Indifference"/>
              </a:rPr>
              <a:t>Monitoring and Maintenance:</a:t>
            </a:r>
          </a:p>
          <a:p>
            <a:pPr algn="l"/>
            <a:r>
              <a:rPr lang="en-US" sz="1400" spc="204" dirty="0">
                <a:solidFill>
                  <a:srgbClr val="605048"/>
                </a:solidFill>
                <a:latin typeface="Glacial Indifference"/>
              </a:rPr>
              <a:t> </a:t>
            </a:r>
            <a:r>
              <a:rPr lang="en-US" sz="1400" spc="204" dirty="0" err="1">
                <a:solidFill>
                  <a:srgbClr val="605048"/>
                </a:solidFill>
                <a:latin typeface="Glacial Indifference"/>
              </a:rPr>
              <a:t>REgularly</a:t>
            </a:r>
            <a:r>
              <a:rPr lang="en-US" sz="1400" spc="204" dirty="0">
                <a:solidFill>
                  <a:srgbClr val="605048"/>
                </a:solidFill>
                <a:latin typeface="Glacial Indifference"/>
              </a:rPr>
              <a:t> monitor and update the </a:t>
            </a:r>
            <a:r>
              <a:rPr lang="en-US" sz="1400" spc="204" dirty="0" err="1">
                <a:solidFill>
                  <a:srgbClr val="605048"/>
                </a:solidFill>
                <a:latin typeface="Glacial Indifference"/>
              </a:rPr>
              <a:t>keylogger</a:t>
            </a:r>
            <a:r>
              <a:rPr lang="en-US" sz="1400" spc="204" dirty="0">
                <a:solidFill>
                  <a:srgbClr val="605048"/>
                </a:solidFill>
                <a:latin typeface="Glacial Indifference"/>
              </a:rPr>
              <a:t> as needed.</a:t>
            </a:r>
          </a:p>
          <a:p>
            <a:pPr algn="l"/>
            <a:endParaRPr lang="en-US" sz="1400" spc="204" dirty="0">
              <a:solidFill>
                <a:srgbClr val="605048"/>
              </a:solidFill>
              <a:latin typeface="Glacial Indifference"/>
            </a:endParaRPr>
          </a:p>
          <a:p>
            <a:pPr algn="l"/>
            <a:endParaRPr lang="en-US" sz="1400" dirty="0"/>
          </a:p>
        </p:txBody>
      </p:sp>
    </p:spTree>
    <p:extLst>
      <p:ext uri="{BB962C8B-B14F-4D97-AF65-F5344CB8AC3E}">
        <p14:creationId xmlns:p14="http://schemas.microsoft.com/office/powerpoint/2010/main" val="2291452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69979"/>
            <a:ext cx="7704000" cy="572700"/>
          </a:xfrm>
        </p:spPr>
        <p:txBody>
          <a:bodyPr/>
          <a:lstStyle/>
          <a:p>
            <a:pPr lvl="0"/>
            <a:r>
              <a:rPr lang="en-US" sz="2600" spc="346" dirty="0">
                <a:solidFill>
                  <a:srgbClr val="605048"/>
                </a:solidFill>
                <a:latin typeface="Carelia Bold"/>
              </a:rPr>
              <a:t>RESULT</a:t>
            </a:r>
            <a:r>
              <a:rPr lang="en-US" sz="9600" spc="346" dirty="0">
                <a:solidFill>
                  <a:srgbClr val="605048"/>
                </a:solidFill>
                <a:latin typeface="Carelia Bold"/>
              </a:rPr>
              <a:t> </a:t>
            </a:r>
            <a:br>
              <a:rPr lang="en-US" sz="9600" spc="346" dirty="0">
                <a:solidFill>
                  <a:srgbClr val="605048"/>
                </a:solidFill>
                <a:latin typeface="Carelia Bold"/>
              </a:rPr>
            </a:br>
            <a:endParaRPr lang="en-US" dirty="0"/>
          </a:p>
        </p:txBody>
      </p:sp>
      <p:sp>
        <p:nvSpPr>
          <p:cNvPr id="5" name="Freeform 15"/>
          <p:cNvSpPr>
            <a:spLocks noGrp="1"/>
          </p:cNvSpPr>
          <p:nvPr>
            <p:ph type="body" idx="1"/>
          </p:nvPr>
        </p:nvSpPr>
        <p:spPr>
          <a:xfrm>
            <a:off x="762000" y="1651010"/>
            <a:ext cx="3436938" cy="2057400"/>
          </a:xfrm>
          <a:custGeom>
            <a:avLst/>
            <a:gdLst/>
            <a:ahLst/>
            <a:cxnLst/>
            <a:rect l="l" t="t" r="r" b="b"/>
            <a:pathLst>
              <a:path w="6314187" h="6915538">
                <a:moveTo>
                  <a:pt x="0" y="0"/>
                </a:moveTo>
                <a:lnTo>
                  <a:pt x="6314188" y="0"/>
                </a:lnTo>
                <a:lnTo>
                  <a:pt x="6314188" y="6915538"/>
                </a:lnTo>
                <a:lnTo>
                  <a:pt x="0" y="6915538"/>
                </a:lnTo>
                <a:lnTo>
                  <a:pt x="0" y="0"/>
                </a:lnTo>
                <a:close/>
              </a:path>
            </a:pathLst>
          </a:custGeom>
          <a:blipFill>
            <a:blip r:embed="rId2"/>
            <a:stretch>
              <a:fillRect/>
            </a:stretch>
          </a:blipFill>
        </p:spPr>
        <p:txBody>
          <a:bodyPr/>
          <a:lstStyle/>
          <a:p>
            <a:endParaRPr lang="en-US" dirty="0"/>
          </a:p>
        </p:txBody>
      </p:sp>
      <p:sp>
        <p:nvSpPr>
          <p:cNvPr id="6" name="TextBox 5"/>
          <p:cNvSpPr txBox="1"/>
          <p:nvPr/>
        </p:nvSpPr>
        <p:spPr>
          <a:xfrm>
            <a:off x="5257800" y="1200150"/>
            <a:ext cx="2743200" cy="3754874"/>
          </a:xfrm>
          <a:prstGeom prst="rect">
            <a:avLst/>
          </a:prstGeom>
          <a:noFill/>
        </p:spPr>
        <p:txBody>
          <a:bodyPr wrap="square" rtlCol="0">
            <a:spAutoFit/>
          </a:bodyPr>
          <a:lstStyle/>
          <a:p>
            <a:r>
              <a:rPr lang="en-US" dirty="0">
                <a:solidFill>
                  <a:srgbClr val="605048"/>
                </a:solidFill>
                <a:latin typeface="Glacial Indifference"/>
              </a:rPr>
              <a:t>The </a:t>
            </a:r>
            <a:r>
              <a:rPr lang="en-US" dirty="0" err="1">
                <a:solidFill>
                  <a:srgbClr val="605048"/>
                </a:solidFill>
                <a:latin typeface="Glacial Indifference"/>
              </a:rPr>
              <a:t>keylogger</a:t>
            </a:r>
            <a:r>
              <a:rPr lang="en-US" dirty="0">
                <a:solidFill>
                  <a:srgbClr val="605048"/>
                </a:solidFill>
                <a:latin typeface="Glacial Indifference"/>
              </a:rPr>
              <a:t> project successfully captures and logs keystrokes, providing insight into user activity on the system. By recording keystrokes, the project helps identify potential security breaches and unauthorized access to sensitive information. Additionally, the </a:t>
            </a:r>
            <a:r>
              <a:rPr lang="en-US" dirty="0" err="1">
                <a:solidFill>
                  <a:srgbClr val="605048"/>
                </a:solidFill>
                <a:latin typeface="Glacial Indifference"/>
              </a:rPr>
              <a:t>keylogger</a:t>
            </a:r>
            <a:r>
              <a:rPr lang="en-US" dirty="0">
                <a:solidFill>
                  <a:srgbClr val="605048"/>
                </a:solidFill>
                <a:latin typeface="Glacial Indifference"/>
              </a:rPr>
              <a:t> can serve as a valuable tool for forensic analysis and monitoring user behavior, aiding in the prevention and detection of data leakage incidents within the organization.</a:t>
            </a:r>
          </a:p>
          <a:p>
            <a:endParaRPr lang="en-US" dirty="0"/>
          </a:p>
        </p:txBody>
      </p:sp>
    </p:spTree>
    <p:extLst>
      <p:ext uri="{BB962C8B-B14F-4D97-AF65-F5344CB8AC3E}">
        <p14:creationId xmlns:p14="http://schemas.microsoft.com/office/powerpoint/2010/main" val="2605983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z="2400" b="1" spc="60" dirty="0">
                <a:solidFill>
                  <a:srgbClr val="605048"/>
                </a:solidFill>
                <a:latin typeface="Carelia Bold"/>
              </a:rPr>
              <a:t>CONCLUSIONS</a:t>
            </a:r>
            <a:br>
              <a:rPr lang="en-US" sz="2400" b="1" spc="60" dirty="0">
                <a:solidFill>
                  <a:srgbClr val="605048"/>
                </a:solidFill>
                <a:latin typeface="Carelia Bold"/>
              </a:rPr>
            </a:br>
            <a:endParaRPr lang="en-US" sz="2400" b="1" dirty="0"/>
          </a:p>
        </p:txBody>
      </p:sp>
      <p:sp>
        <p:nvSpPr>
          <p:cNvPr id="3" name="Text Placeholder 2"/>
          <p:cNvSpPr>
            <a:spLocks noGrp="1"/>
          </p:cNvSpPr>
          <p:nvPr>
            <p:ph type="body" idx="1"/>
          </p:nvPr>
        </p:nvSpPr>
        <p:spPr/>
        <p:txBody>
          <a:bodyPr/>
          <a:lstStyle/>
          <a:p>
            <a:pPr algn="l"/>
            <a:r>
              <a:rPr lang="en-US" sz="1600" spc="73" dirty="0">
                <a:solidFill>
                  <a:srgbClr val="605048"/>
                </a:solidFill>
                <a:latin typeface="Carelia"/>
              </a:rPr>
              <a:t>To safeguard sensitive information and maintain data integrity, implementing robust security measures and comprehensive employee training programs is paramount in mitigating the risk of data leakage. By proactively addressing potential vulnerabilities and educating employees on best practices, organizations can effectively mitigate the threat of unauthorized access and minimize the potential for severe financial and reputational damage resulting from data breaches.</a:t>
            </a:r>
          </a:p>
          <a:p>
            <a:pPr algn="l"/>
            <a:endParaRPr lang="en-US" dirty="0"/>
          </a:p>
        </p:txBody>
      </p:sp>
    </p:spTree>
    <p:extLst>
      <p:ext uri="{BB962C8B-B14F-4D97-AF65-F5344CB8AC3E}">
        <p14:creationId xmlns:p14="http://schemas.microsoft.com/office/powerpoint/2010/main" val="26631797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57</TotalTime>
  <Words>858</Words>
  <Application>Microsoft Office PowerPoint</Application>
  <PresentationFormat>On-screen Show (16:9)</PresentationFormat>
  <Paragraphs>112</Paragraphs>
  <Slides>12</Slides>
  <Notes>2</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12</vt:i4>
      </vt:variant>
    </vt:vector>
  </HeadingPairs>
  <TitlesOfParts>
    <vt:vector size="26" baseType="lpstr">
      <vt:lpstr>Arial</vt:lpstr>
      <vt:lpstr>Times New Roman</vt:lpstr>
      <vt:lpstr>Kantumruy Pro Light</vt:lpstr>
      <vt:lpstr>Verdana</vt:lpstr>
      <vt:lpstr>Dosis</vt:lpstr>
      <vt:lpstr>Archivo Black</vt:lpstr>
      <vt:lpstr>Wingdings 2</vt:lpstr>
      <vt:lpstr>Lucida Sans Unicode</vt:lpstr>
      <vt:lpstr>Carelia Bold</vt:lpstr>
      <vt:lpstr>Wingdings 3</vt:lpstr>
      <vt:lpstr>Canva Sans</vt:lpstr>
      <vt:lpstr>Glacial Indifference</vt:lpstr>
      <vt:lpstr>Carelia</vt:lpstr>
      <vt:lpstr>Concourse</vt:lpstr>
      <vt:lpstr>KEYLOGGER IN SECURITY </vt:lpstr>
      <vt:lpstr>OVERVIEW</vt:lpstr>
      <vt:lpstr>PROBLEM STATEMENT</vt:lpstr>
      <vt:lpstr>PROPOSED SYSTEM </vt:lpstr>
      <vt:lpstr>SYSTEM DEVELOPMENT APPROACH  </vt:lpstr>
      <vt:lpstr>ALGORITHM  </vt:lpstr>
      <vt:lpstr>DEPLOYMENT</vt:lpstr>
      <vt:lpstr>RESULT  </vt:lpstr>
      <vt:lpstr>CONCLUSIONS </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Cost Reduction in Manufacturing Industry Project Proposal</dc:title>
  <dc:creator>MASTER</dc:creator>
  <cp:lastModifiedBy>MASTER</cp:lastModifiedBy>
  <cp:revision>13</cp:revision>
  <dcterms:modified xsi:type="dcterms:W3CDTF">2024-04-05T21:46:40Z</dcterms:modified>
</cp:coreProperties>
</file>